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2"/>
  </p:sldMasterIdLst>
  <p:notesMasterIdLst>
    <p:notesMasterId r:id="rId328"/>
  </p:notesMasterIdLst>
  <p:sldIdLst>
    <p:sldId id="1879" r:id="rId3"/>
    <p:sldId id="1919" r:id="rId4"/>
    <p:sldId id="2008" r:id="rId5"/>
    <p:sldId id="2009" r:id="rId6"/>
    <p:sldId id="1946" r:id="rId7"/>
    <p:sldId id="2010" r:id="rId8"/>
    <p:sldId id="2011" r:id="rId9"/>
    <p:sldId id="2012" r:id="rId10"/>
    <p:sldId id="2013" r:id="rId11"/>
    <p:sldId id="2014" r:id="rId12"/>
    <p:sldId id="2015" r:id="rId13"/>
    <p:sldId id="2016" r:id="rId14"/>
    <p:sldId id="2017" r:id="rId15"/>
    <p:sldId id="2018" r:id="rId16"/>
    <p:sldId id="2019" r:id="rId17"/>
    <p:sldId id="2020" r:id="rId18"/>
    <p:sldId id="2021" r:id="rId19"/>
    <p:sldId id="2022" r:id="rId20"/>
    <p:sldId id="2023" r:id="rId21"/>
    <p:sldId id="2024" r:id="rId22"/>
    <p:sldId id="2025" r:id="rId23"/>
    <p:sldId id="2026" r:id="rId24"/>
    <p:sldId id="2027" r:id="rId25"/>
    <p:sldId id="2028" r:id="rId26"/>
    <p:sldId id="2029" r:id="rId27"/>
    <p:sldId id="2030" r:id="rId28"/>
    <p:sldId id="2031" r:id="rId29"/>
    <p:sldId id="2032" r:id="rId30"/>
    <p:sldId id="2033" r:id="rId31"/>
    <p:sldId id="2034" r:id="rId32"/>
    <p:sldId id="2035" r:id="rId33"/>
    <p:sldId id="2036" r:id="rId34"/>
    <p:sldId id="2038" r:id="rId35"/>
    <p:sldId id="2039" r:id="rId36"/>
    <p:sldId id="2040" r:id="rId37"/>
    <p:sldId id="2041" r:id="rId38"/>
    <p:sldId id="2042" r:id="rId39"/>
    <p:sldId id="2043" r:id="rId40"/>
    <p:sldId id="2044" r:id="rId41"/>
    <p:sldId id="2045" r:id="rId42"/>
    <p:sldId id="2046" r:id="rId43"/>
    <p:sldId id="2047" r:id="rId44"/>
    <p:sldId id="2048" r:id="rId45"/>
    <p:sldId id="2049" r:id="rId46"/>
    <p:sldId id="2050" r:id="rId47"/>
    <p:sldId id="2051" r:id="rId48"/>
    <p:sldId id="2052" r:id="rId49"/>
    <p:sldId id="2053" r:id="rId50"/>
    <p:sldId id="2054" r:id="rId51"/>
    <p:sldId id="2055" r:id="rId52"/>
    <p:sldId id="2056" r:id="rId53"/>
    <p:sldId id="2057" r:id="rId54"/>
    <p:sldId id="2058" r:id="rId55"/>
    <p:sldId id="2059" r:id="rId56"/>
    <p:sldId id="2060" r:id="rId57"/>
    <p:sldId id="2062" r:id="rId58"/>
    <p:sldId id="2063" r:id="rId59"/>
    <p:sldId id="2064" r:id="rId60"/>
    <p:sldId id="2065" r:id="rId61"/>
    <p:sldId id="2066" r:id="rId62"/>
    <p:sldId id="2072" r:id="rId63"/>
    <p:sldId id="2073" r:id="rId64"/>
    <p:sldId id="2074" r:id="rId65"/>
    <p:sldId id="2075" r:id="rId66"/>
    <p:sldId id="2076" r:id="rId67"/>
    <p:sldId id="2077" r:id="rId68"/>
    <p:sldId id="2078" r:id="rId69"/>
    <p:sldId id="2079" r:id="rId70"/>
    <p:sldId id="2081" r:id="rId71"/>
    <p:sldId id="2082" r:id="rId72"/>
    <p:sldId id="2086" r:id="rId73"/>
    <p:sldId id="2087" r:id="rId74"/>
    <p:sldId id="2088" r:id="rId75"/>
    <p:sldId id="2089" r:id="rId76"/>
    <p:sldId id="2090" r:id="rId77"/>
    <p:sldId id="2091" r:id="rId78"/>
    <p:sldId id="2092" r:id="rId79"/>
    <p:sldId id="2093" r:id="rId80"/>
    <p:sldId id="2094" r:id="rId81"/>
    <p:sldId id="2097" r:id="rId82"/>
    <p:sldId id="2101" r:id="rId83"/>
    <p:sldId id="2102" r:id="rId84"/>
    <p:sldId id="2103" r:id="rId85"/>
    <p:sldId id="2104" r:id="rId86"/>
    <p:sldId id="2105" r:id="rId87"/>
    <p:sldId id="2106" r:id="rId88"/>
    <p:sldId id="2107" r:id="rId89"/>
    <p:sldId id="2108" r:id="rId90"/>
    <p:sldId id="2511" r:id="rId91"/>
    <p:sldId id="2109" r:id="rId92"/>
    <p:sldId id="2111" r:id="rId93"/>
    <p:sldId id="2512" r:id="rId94"/>
    <p:sldId id="2113" r:id="rId95"/>
    <p:sldId id="2522" r:id="rId96"/>
    <p:sldId id="2523" r:id="rId97"/>
    <p:sldId id="2524" r:id="rId98"/>
    <p:sldId id="2530" r:id="rId99"/>
    <p:sldId id="2525" r:id="rId100"/>
    <p:sldId id="2526" r:id="rId101"/>
    <p:sldId id="2527" r:id="rId102"/>
    <p:sldId id="2528" r:id="rId103"/>
    <p:sldId id="2529" r:id="rId104"/>
    <p:sldId id="2531" r:id="rId105"/>
    <p:sldId id="2532" r:id="rId106"/>
    <p:sldId id="2533" r:id="rId107"/>
    <p:sldId id="2534" r:id="rId108"/>
    <p:sldId id="2535" r:id="rId109"/>
    <p:sldId id="2536" r:id="rId110"/>
    <p:sldId id="2537" r:id="rId111"/>
    <p:sldId id="2538" r:id="rId112"/>
    <p:sldId id="2539" r:id="rId113"/>
    <p:sldId id="2540" r:id="rId114"/>
    <p:sldId id="2541" r:id="rId115"/>
    <p:sldId id="2542" r:id="rId116"/>
    <p:sldId id="2543" r:id="rId117"/>
    <p:sldId id="2544" r:id="rId118"/>
    <p:sldId id="2545" r:id="rId119"/>
    <p:sldId id="2546" r:id="rId120"/>
    <p:sldId id="2547" r:id="rId121"/>
    <p:sldId id="2548" r:id="rId122"/>
    <p:sldId id="2549" r:id="rId123"/>
    <p:sldId id="2550" r:id="rId124"/>
    <p:sldId id="2551" r:id="rId125"/>
    <p:sldId id="2552" r:id="rId126"/>
    <p:sldId id="2553" r:id="rId127"/>
    <p:sldId id="2554" r:id="rId128"/>
    <p:sldId id="2555" r:id="rId129"/>
    <p:sldId id="2556" r:id="rId130"/>
    <p:sldId id="2557" r:id="rId131"/>
    <p:sldId id="2558" r:id="rId132"/>
    <p:sldId id="2559" r:id="rId133"/>
    <p:sldId id="2560" r:id="rId134"/>
    <p:sldId id="2561" r:id="rId135"/>
    <p:sldId id="2562" r:id="rId136"/>
    <p:sldId id="2563" r:id="rId137"/>
    <p:sldId id="2564" r:id="rId138"/>
    <p:sldId id="2565" r:id="rId139"/>
    <p:sldId id="2566" r:id="rId140"/>
    <p:sldId id="2567" r:id="rId141"/>
    <p:sldId id="2219" r:id="rId142"/>
    <p:sldId id="2220" r:id="rId143"/>
    <p:sldId id="2221" r:id="rId144"/>
    <p:sldId id="2568" r:id="rId145"/>
    <p:sldId id="2569" r:id="rId146"/>
    <p:sldId id="2570" r:id="rId147"/>
    <p:sldId id="2571" r:id="rId148"/>
    <p:sldId id="2572" r:id="rId149"/>
    <p:sldId id="2573" r:id="rId150"/>
    <p:sldId id="2574" r:id="rId151"/>
    <p:sldId id="2575" r:id="rId152"/>
    <p:sldId id="2229" r:id="rId153"/>
    <p:sldId id="2230" r:id="rId154"/>
    <p:sldId id="2232" r:id="rId155"/>
    <p:sldId id="2233" r:id="rId156"/>
    <p:sldId id="2235" r:id="rId157"/>
    <p:sldId id="2236" r:id="rId158"/>
    <p:sldId id="2239" r:id="rId159"/>
    <p:sldId id="2241" r:id="rId160"/>
    <p:sldId id="2243" r:id="rId161"/>
    <p:sldId id="2244" r:id="rId162"/>
    <p:sldId id="2246" r:id="rId163"/>
    <p:sldId id="2248" r:id="rId164"/>
    <p:sldId id="2251" r:id="rId165"/>
    <p:sldId id="2255" r:id="rId166"/>
    <p:sldId id="2256" r:id="rId167"/>
    <p:sldId id="2257" r:id="rId168"/>
    <p:sldId id="2258" r:id="rId169"/>
    <p:sldId id="2576" r:id="rId170"/>
    <p:sldId id="2577" r:id="rId171"/>
    <p:sldId id="2578" r:id="rId172"/>
    <p:sldId id="2579" r:id="rId173"/>
    <p:sldId id="2580" r:id="rId174"/>
    <p:sldId id="2581" r:id="rId175"/>
    <p:sldId id="2582" r:id="rId176"/>
    <p:sldId id="2270" r:id="rId177"/>
    <p:sldId id="2271" r:id="rId178"/>
    <p:sldId id="2272" r:id="rId179"/>
    <p:sldId id="2274" r:id="rId180"/>
    <p:sldId id="2277" r:id="rId181"/>
    <p:sldId id="2279" r:id="rId182"/>
    <p:sldId id="2281" r:id="rId183"/>
    <p:sldId id="2282" r:id="rId184"/>
    <p:sldId id="2284" r:id="rId185"/>
    <p:sldId id="2286" r:id="rId186"/>
    <p:sldId id="2288" r:id="rId187"/>
    <p:sldId id="2289" r:id="rId188"/>
    <p:sldId id="2291" r:id="rId189"/>
    <p:sldId id="2583" r:id="rId190"/>
    <p:sldId id="2296" r:id="rId191"/>
    <p:sldId id="2297" r:id="rId192"/>
    <p:sldId id="2299" r:id="rId193"/>
    <p:sldId id="2302" r:id="rId194"/>
    <p:sldId id="2304" r:id="rId195"/>
    <p:sldId id="2305" r:id="rId196"/>
    <p:sldId id="2306" r:id="rId197"/>
    <p:sldId id="2307" r:id="rId198"/>
    <p:sldId id="2584" r:id="rId199"/>
    <p:sldId id="2585" r:id="rId200"/>
    <p:sldId id="2586" r:id="rId201"/>
    <p:sldId id="2318" r:id="rId202"/>
    <p:sldId id="2319" r:id="rId203"/>
    <p:sldId id="2320" r:id="rId204"/>
    <p:sldId id="2322" r:id="rId205"/>
    <p:sldId id="2324" r:id="rId206"/>
    <p:sldId id="2325" r:id="rId207"/>
    <p:sldId id="2326" r:id="rId208"/>
    <p:sldId id="2327" r:id="rId209"/>
    <p:sldId id="2328" r:id="rId210"/>
    <p:sldId id="2330" r:id="rId211"/>
    <p:sldId id="2331" r:id="rId212"/>
    <p:sldId id="2332" r:id="rId213"/>
    <p:sldId id="2333" r:id="rId214"/>
    <p:sldId id="2334" r:id="rId215"/>
    <p:sldId id="2335" r:id="rId216"/>
    <p:sldId id="2341" r:id="rId217"/>
    <p:sldId id="2587" r:id="rId218"/>
    <p:sldId id="2588" r:id="rId219"/>
    <p:sldId id="2589" r:id="rId220"/>
    <p:sldId id="2590" r:id="rId221"/>
    <p:sldId id="2591" r:id="rId222"/>
    <p:sldId id="2592" r:id="rId223"/>
    <p:sldId id="2593" r:id="rId224"/>
    <p:sldId id="2356" r:id="rId225"/>
    <p:sldId id="2594" r:id="rId226"/>
    <p:sldId id="2595" r:id="rId227"/>
    <p:sldId id="2360" r:id="rId228"/>
    <p:sldId id="2596" r:id="rId229"/>
    <p:sldId id="2597" r:id="rId230"/>
    <p:sldId id="2598" r:id="rId231"/>
    <p:sldId id="2599" r:id="rId232"/>
    <p:sldId id="2600" r:id="rId233"/>
    <p:sldId id="2601" r:id="rId234"/>
    <p:sldId id="2377" r:id="rId235"/>
    <p:sldId id="2602" r:id="rId236"/>
    <p:sldId id="2603" r:id="rId237"/>
    <p:sldId id="2604" r:id="rId238"/>
    <p:sldId id="2605" r:id="rId239"/>
    <p:sldId id="2607" r:id="rId240"/>
    <p:sldId id="2395" r:id="rId241"/>
    <p:sldId id="2608" r:id="rId242"/>
    <p:sldId id="2609" r:id="rId243"/>
    <p:sldId id="2610" r:id="rId244"/>
    <p:sldId id="2611" r:id="rId245"/>
    <p:sldId id="2612" r:id="rId246"/>
    <p:sldId id="2613" r:id="rId247"/>
    <p:sldId id="2614" r:id="rId248"/>
    <p:sldId id="2615" r:id="rId249"/>
    <p:sldId id="2616" r:id="rId250"/>
    <p:sldId id="2405" r:id="rId251"/>
    <p:sldId id="2617" r:id="rId252"/>
    <p:sldId id="2618" r:id="rId253"/>
    <p:sldId id="2417" r:id="rId254"/>
    <p:sldId id="2418" r:id="rId255"/>
    <p:sldId id="2422" r:id="rId256"/>
    <p:sldId id="2423" r:id="rId257"/>
    <p:sldId id="2427" r:id="rId258"/>
    <p:sldId id="2619" r:id="rId259"/>
    <p:sldId id="2428" r:id="rId260"/>
    <p:sldId id="2620" r:id="rId261"/>
    <p:sldId id="2621" r:id="rId262"/>
    <p:sldId id="2622" r:id="rId263"/>
    <p:sldId id="2439" r:id="rId264"/>
    <p:sldId id="2440" r:id="rId265"/>
    <p:sldId id="2441" r:id="rId266"/>
    <p:sldId id="2444" r:id="rId267"/>
    <p:sldId id="2445" r:id="rId268"/>
    <p:sldId id="2447" r:id="rId269"/>
    <p:sldId id="2449" r:id="rId270"/>
    <p:sldId id="2450" r:id="rId271"/>
    <p:sldId id="2452" r:id="rId272"/>
    <p:sldId id="2453" r:id="rId273"/>
    <p:sldId id="2623" r:id="rId274"/>
    <p:sldId id="2624" r:id="rId275"/>
    <p:sldId id="2625" r:id="rId276"/>
    <p:sldId id="2626" r:id="rId277"/>
    <p:sldId id="2455" r:id="rId278"/>
    <p:sldId id="2627" r:id="rId279"/>
    <p:sldId id="2628" r:id="rId280"/>
    <p:sldId id="2629" r:id="rId281"/>
    <p:sldId id="2630" r:id="rId282"/>
    <p:sldId id="2458" r:id="rId283"/>
    <p:sldId id="2631" r:id="rId284"/>
    <p:sldId id="2632" r:id="rId285"/>
    <p:sldId id="2459" r:id="rId286"/>
    <p:sldId id="2460" r:id="rId287"/>
    <p:sldId id="2633" r:id="rId288"/>
    <p:sldId id="2634" r:id="rId289"/>
    <p:sldId id="2635" r:id="rId290"/>
    <p:sldId id="2463" r:id="rId291"/>
    <p:sldId id="2464" r:id="rId292"/>
    <p:sldId id="2466" r:id="rId293"/>
    <p:sldId id="2636" r:id="rId294"/>
    <p:sldId id="2468" r:id="rId295"/>
    <p:sldId id="2637" r:id="rId296"/>
    <p:sldId id="2638" r:id="rId297"/>
    <p:sldId id="2639" r:id="rId298"/>
    <p:sldId id="2640" r:id="rId299"/>
    <p:sldId id="2641" r:id="rId300"/>
    <p:sldId id="2474" r:id="rId301"/>
    <p:sldId id="2642" r:id="rId302"/>
    <p:sldId id="2643" r:id="rId303"/>
    <p:sldId id="2644" r:id="rId304"/>
    <p:sldId id="2645" r:id="rId305"/>
    <p:sldId id="2646" r:id="rId306"/>
    <p:sldId id="2483" r:id="rId307"/>
    <p:sldId id="2487" r:id="rId308"/>
    <p:sldId id="2488" r:id="rId309"/>
    <p:sldId id="2489" r:id="rId310"/>
    <p:sldId id="2492" r:id="rId311"/>
    <p:sldId id="2493" r:id="rId312"/>
    <p:sldId id="2494" r:id="rId313"/>
    <p:sldId id="2496" r:id="rId314"/>
    <p:sldId id="2497" r:id="rId315"/>
    <p:sldId id="2499" r:id="rId316"/>
    <p:sldId id="2501" r:id="rId317"/>
    <p:sldId id="2502" r:id="rId318"/>
    <p:sldId id="2648" r:id="rId319"/>
    <p:sldId id="2649" r:id="rId320"/>
    <p:sldId id="2651" r:id="rId321"/>
    <p:sldId id="2650" r:id="rId322"/>
    <p:sldId id="2652" r:id="rId323"/>
    <p:sldId id="2505" r:id="rId324"/>
    <p:sldId id="2507" r:id="rId325"/>
    <p:sldId id="2508" r:id="rId326"/>
    <p:sldId id="2509" r:id="rId327"/>
  </p:sldIdLst>
  <p:sldSz cx="9144000" cy="6858000" type="screen4x3"/>
  <p:notesSz cx="6858000" cy="9144000"/>
  <p:custDataLst>
    <p:tags r:id="rId329"/>
  </p:custDataLst>
  <p:defaultTextStyle>
    <a:defPPr>
      <a:defRPr lang="zh-CN"/>
    </a:defPPr>
    <a:lvl1pPr algn="l" rtl="0" fontAlgn="base">
      <a:spcBef>
        <a:spcPct val="0"/>
      </a:spcBef>
      <a:spcAft>
        <a:spcPct val="0"/>
      </a:spcAft>
      <a:defRPr kern="1200">
        <a:solidFill>
          <a:schemeClr val="tx1"/>
        </a:solidFill>
        <a:latin typeface="思源黑体 CN Light" charset="0"/>
        <a:ea typeface="思源黑体 CN Light" charset="0"/>
        <a:cs typeface="思源黑体 CN Light" charset="0"/>
      </a:defRPr>
    </a:lvl1pPr>
    <a:lvl2pPr marL="457200" algn="l" rtl="0" fontAlgn="base">
      <a:spcBef>
        <a:spcPct val="0"/>
      </a:spcBef>
      <a:spcAft>
        <a:spcPct val="0"/>
      </a:spcAft>
      <a:defRPr kern="1200">
        <a:solidFill>
          <a:schemeClr val="tx1"/>
        </a:solidFill>
        <a:latin typeface="思源黑体 CN Light" charset="0"/>
        <a:ea typeface="思源黑体 CN Light" charset="0"/>
        <a:cs typeface="思源黑体 CN Light" charset="0"/>
      </a:defRPr>
    </a:lvl2pPr>
    <a:lvl3pPr marL="914400" algn="l" rtl="0" fontAlgn="base">
      <a:spcBef>
        <a:spcPct val="0"/>
      </a:spcBef>
      <a:spcAft>
        <a:spcPct val="0"/>
      </a:spcAft>
      <a:defRPr kern="1200">
        <a:solidFill>
          <a:schemeClr val="tx1"/>
        </a:solidFill>
        <a:latin typeface="思源黑体 CN Light" charset="0"/>
        <a:ea typeface="思源黑体 CN Light" charset="0"/>
        <a:cs typeface="思源黑体 CN Light" charset="0"/>
      </a:defRPr>
    </a:lvl3pPr>
    <a:lvl4pPr marL="1371600" algn="l" rtl="0" fontAlgn="base">
      <a:spcBef>
        <a:spcPct val="0"/>
      </a:spcBef>
      <a:spcAft>
        <a:spcPct val="0"/>
      </a:spcAft>
      <a:defRPr kern="1200">
        <a:solidFill>
          <a:schemeClr val="tx1"/>
        </a:solidFill>
        <a:latin typeface="思源黑体 CN Light" charset="0"/>
        <a:ea typeface="思源黑体 CN Light" charset="0"/>
        <a:cs typeface="思源黑体 CN Light" charset="0"/>
      </a:defRPr>
    </a:lvl4pPr>
    <a:lvl5pPr marL="1828800" algn="l" rtl="0" fontAlgn="base">
      <a:spcBef>
        <a:spcPct val="0"/>
      </a:spcBef>
      <a:spcAft>
        <a:spcPct val="0"/>
      </a:spcAft>
      <a:defRPr kern="1200">
        <a:solidFill>
          <a:schemeClr val="tx1"/>
        </a:solidFill>
        <a:latin typeface="思源黑体 CN Light" charset="0"/>
        <a:ea typeface="思源黑体 CN Light" charset="0"/>
        <a:cs typeface="思源黑体 CN Light" charset="0"/>
      </a:defRPr>
    </a:lvl5pPr>
    <a:lvl6pPr marL="2286000" algn="l" defTabSz="914400" rtl="0" eaLnBrk="1" latinLnBrk="0" hangingPunct="1">
      <a:defRPr kern="1200">
        <a:solidFill>
          <a:schemeClr val="tx1"/>
        </a:solidFill>
        <a:latin typeface="思源黑体 CN Light" charset="0"/>
        <a:ea typeface="思源黑体 CN Light" charset="0"/>
        <a:cs typeface="思源黑体 CN Light" charset="0"/>
      </a:defRPr>
    </a:lvl6pPr>
    <a:lvl7pPr marL="2743200" algn="l" defTabSz="914400" rtl="0" eaLnBrk="1" latinLnBrk="0" hangingPunct="1">
      <a:defRPr kern="1200">
        <a:solidFill>
          <a:schemeClr val="tx1"/>
        </a:solidFill>
        <a:latin typeface="思源黑体 CN Light" charset="0"/>
        <a:ea typeface="思源黑体 CN Light" charset="0"/>
        <a:cs typeface="思源黑体 CN Light" charset="0"/>
      </a:defRPr>
    </a:lvl7pPr>
    <a:lvl8pPr marL="3200400" algn="l" defTabSz="914400" rtl="0" eaLnBrk="1" latinLnBrk="0" hangingPunct="1">
      <a:defRPr kern="1200">
        <a:solidFill>
          <a:schemeClr val="tx1"/>
        </a:solidFill>
        <a:latin typeface="思源黑体 CN Light" charset="0"/>
        <a:ea typeface="思源黑体 CN Light" charset="0"/>
        <a:cs typeface="思源黑体 CN Light" charset="0"/>
      </a:defRPr>
    </a:lvl8pPr>
    <a:lvl9pPr marL="3657600" algn="l" defTabSz="914400" rtl="0" eaLnBrk="1" latinLnBrk="0" hangingPunct="1">
      <a:defRPr kern="1200">
        <a:solidFill>
          <a:schemeClr val="tx1"/>
        </a:solidFill>
        <a:latin typeface="思源黑体 CN Light" charset="0"/>
        <a:ea typeface="思源黑体 CN Light" charset="0"/>
        <a:cs typeface="思源黑体 CN Light"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8C63"/>
    <a:srgbClr val="6D53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702" autoAdjust="0"/>
    <p:restoredTop sz="95455" autoAdjust="0"/>
  </p:normalViewPr>
  <p:slideViewPr>
    <p:cSldViewPr snapToGrid="0">
      <p:cViewPr varScale="1">
        <p:scale>
          <a:sx n="91" d="100"/>
          <a:sy n="91" d="100"/>
        </p:scale>
        <p:origin x="1548" y="90"/>
      </p:cViewPr>
      <p:guideLst>
        <p:guide orient="horz" pos="2160"/>
        <p:guide pos="2880"/>
      </p:guideLst>
    </p:cSldViewPr>
  </p:slideViewPr>
  <p:notesTextViewPr>
    <p:cViewPr>
      <p:scale>
        <a:sx n="1" d="1"/>
        <a:sy n="1" d="1"/>
      </p:scale>
      <p:origin x="0" y="0"/>
    </p:cViewPr>
  </p:notesTextViewPr>
  <p:sorterViewPr showFormatting="0">
    <p:cViewPr>
      <p:scale>
        <a:sx n="40" d="100"/>
        <a:sy n="40" d="100"/>
      </p:scale>
      <p:origin x="0" y="0"/>
    </p:cViewPr>
  </p:sorterViewPr>
  <p:gridSpacing cx="72005" cy="72005"/>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99" Type="http://schemas.openxmlformats.org/officeDocument/2006/relationships/slide" Target="slides/slide297.xml"/><Relationship Id="rId303" Type="http://schemas.openxmlformats.org/officeDocument/2006/relationships/slide" Target="slides/slide301.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324" Type="http://schemas.openxmlformats.org/officeDocument/2006/relationships/slide" Target="slides/slide322.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226" Type="http://schemas.openxmlformats.org/officeDocument/2006/relationships/slide" Target="slides/slide224.xml"/><Relationship Id="rId247" Type="http://schemas.openxmlformats.org/officeDocument/2006/relationships/slide" Target="slides/slide245.xml"/><Relationship Id="rId107" Type="http://schemas.openxmlformats.org/officeDocument/2006/relationships/slide" Target="slides/slide105.xml"/><Relationship Id="rId268" Type="http://schemas.openxmlformats.org/officeDocument/2006/relationships/slide" Target="slides/slide266.xml"/><Relationship Id="rId289" Type="http://schemas.openxmlformats.org/officeDocument/2006/relationships/slide" Target="slides/slide287.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314" Type="http://schemas.openxmlformats.org/officeDocument/2006/relationships/slide" Target="slides/slide312.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16" Type="http://schemas.openxmlformats.org/officeDocument/2006/relationships/slide" Target="slides/slide214.xml"/><Relationship Id="rId237" Type="http://schemas.openxmlformats.org/officeDocument/2006/relationships/slide" Target="slides/slide235.xml"/><Relationship Id="rId258" Type="http://schemas.openxmlformats.org/officeDocument/2006/relationships/slide" Target="slides/slide256.xml"/><Relationship Id="rId279" Type="http://schemas.openxmlformats.org/officeDocument/2006/relationships/slide" Target="slides/slide277.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290" Type="http://schemas.openxmlformats.org/officeDocument/2006/relationships/slide" Target="slides/slide288.xml"/><Relationship Id="rId304" Type="http://schemas.openxmlformats.org/officeDocument/2006/relationships/slide" Target="slides/slide302.xml"/><Relationship Id="rId325" Type="http://schemas.openxmlformats.org/officeDocument/2006/relationships/slide" Target="slides/slide323.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openxmlformats.org/officeDocument/2006/relationships/slide" Target="slides/slide190.xml"/><Relationship Id="rId206" Type="http://schemas.openxmlformats.org/officeDocument/2006/relationships/slide" Target="slides/slide204.xml"/><Relationship Id="rId227" Type="http://schemas.openxmlformats.org/officeDocument/2006/relationships/slide" Target="slides/slide225.xml"/><Relationship Id="rId248" Type="http://schemas.openxmlformats.org/officeDocument/2006/relationships/slide" Target="slides/slide246.xml"/><Relationship Id="rId269" Type="http://schemas.openxmlformats.org/officeDocument/2006/relationships/slide" Target="slides/slide267.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280" Type="http://schemas.openxmlformats.org/officeDocument/2006/relationships/slide" Target="slides/slide278.xml"/><Relationship Id="rId315" Type="http://schemas.openxmlformats.org/officeDocument/2006/relationships/slide" Target="slides/slide313.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217" Type="http://schemas.openxmlformats.org/officeDocument/2006/relationships/slide" Target="slides/slide215.xml"/><Relationship Id="rId6" Type="http://schemas.openxmlformats.org/officeDocument/2006/relationships/slide" Target="slides/slide4.xml"/><Relationship Id="rId238" Type="http://schemas.openxmlformats.org/officeDocument/2006/relationships/slide" Target="slides/slide236.xml"/><Relationship Id="rId259" Type="http://schemas.openxmlformats.org/officeDocument/2006/relationships/slide" Target="slides/slide257.xml"/><Relationship Id="rId23" Type="http://schemas.openxmlformats.org/officeDocument/2006/relationships/slide" Target="slides/slide21.xml"/><Relationship Id="rId119" Type="http://schemas.openxmlformats.org/officeDocument/2006/relationships/slide" Target="slides/slide117.xml"/><Relationship Id="rId270" Type="http://schemas.openxmlformats.org/officeDocument/2006/relationships/slide" Target="slides/slide268.xml"/><Relationship Id="rId291" Type="http://schemas.openxmlformats.org/officeDocument/2006/relationships/slide" Target="slides/slide289.xml"/><Relationship Id="rId305" Type="http://schemas.openxmlformats.org/officeDocument/2006/relationships/slide" Target="slides/slide303.xml"/><Relationship Id="rId326" Type="http://schemas.openxmlformats.org/officeDocument/2006/relationships/slide" Target="slides/slide324.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172" Type="http://schemas.openxmlformats.org/officeDocument/2006/relationships/slide" Target="slides/slide170.xml"/><Relationship Id="rId193" Type="http://schemas.openxmlformats.org/officeDocument/2006/relationships/slide" Target="slides/slide191.xml"/><Relationship Id="rId207" Type="http://schemas.openxmlformats.org/officeDocument/2006/relationships/slide" Target="slides/slide205.xml"/><Relationship Id="rId228" Type="http://schemas.openxmlformats.org/officeDocument/2006/relationships/slide" Target="slides/slide226.xml"/><Relationship Id="rId249" Type="http://schemas.openxmlformats.org/officeDocument/2006/relationships/slide" Target="slides/slide247.xml"/><Relationship Id="rId13" Type="http://schemas.openxmlformats.org/officeDocument/2006/relationships/slide" Target="slides/slide11.xml"/><Relationship Id="rId109" Type="http://schemas.openxmlformats.org/officeDocument/2006/relationships/slide" Target="slides/slide107.xml"/><Relationship Id="rId260" Type="http://schemas.openxmlformats.org/officeDocument/2006/relationships/slide" Target="slides/slide258.xml"/><Relationship Id="rId281" Type="http://schemas.openxmlformats.org/officeDocument/2006/relationships/slide" Target="slides/slide279.xml"/><Relationship Id="rId316" Type="http://schemas.openxmlformats.org/officeDocument/2006/relationships/slide" Target="slides/slide314.xml"/><Relationship Id="rId34" Type="http://schemas.openxmlformats.org/officeDocument/2006/relationships/slide" Target="slides/slide32.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20" Type="http://schemas.openxmlformats.org/officeDocument/2006/relationships/slide" Target="slides/slide118.xml"/><Relationship Id="rId141" Type="http://schemas.openxmlformats.org/officeDocument/2006/relationships/slide" Target="slides/slide139.xml"/><Relationship Id="rId7" Type="http://schemas.openxmlformats.org/officeDocument/2006/relationships/slide" Target="slides/slide5.xml"/><Relationship Id="rId162" Type="http://schemas.openxmlformats.org/officeDocument/2006/relationships/slide" Target="slides/slide160.xml"/><Relationship Id="rId183" Type="http://schemas.openxmlformats.org/officeDocument/2006/relationships/slide" Target="slides/slide181.xml"/><Relationship Id="rId218" Type="http://schemas.openxmlformats.org/officeDocument/2006/relationships/slide" Target="slides/slide216.xml"/><Relationship Id="rId239" Type="http://schemas.openxmlformats.org/officeDocument/2006/relationships/slide" Target="slides/slide237.xml"/><Relationship Id="rId250" Type="http://schemas.openxmlformats.org/officeDocument/2006/relationships/slide" Target="slides/slide248.xml"/><Relationship Id="rId271" Type="http://schemas.openxmlformats.org/officeDocument/2006/relationships/slide" Target="slides/slide269.xml"/><Relationship Id="rId292" Type="http://schemas.openxmlformats.org/officeDocument/2006/relationships/slide" Target="slides/slide290.xml"/><Relationship Id="rId306" Type="http://schemas.openxmlformats.org/officeDocument/2006/relationships/slide" Target="slides/slide304.xml"/><Relationship Id="rId24" Type="http://schemas.openxmlformats.org/officeDocument/2006/relationships/slide" Target="slides/slide22.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31" Type="http://schemas.openxmlformats.org/officeDocument/2006/relationships/slide" Target="slides/slide129.xml"/><Relationship Id="rId327" Type="http://schemas.openxmlformats.org/officeDocument/2006/relationships/slide" Target="slides/slide325.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208" Type="http://schemas.openxmlformats.org/officeDocument/2006/relationships/slide" Target="slides/slide206.xml"/><Relationship Id="rId229" Type="http://schemas.openxmlformats.org/officeDocument/2006/relationships/slide" Target="slides/slide227.xml"/><Relationship Id="rId240" Type="http://schemas.openxmlformats.org/officeDocument/2006/relationships/slide" Target="slides/slide238.xml"/><Relationship Id="rId261" Type="http://schemas.openxmlformats.org/officeDocument/2006/relationships/slide" Target="slides/slide259.xml"/><Relationship Id="rId14" Type="http://schemas.openxmlformats.org/officeDocument/2006/relationships/slide" Target="slides/slide12.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282" Type="http://schemas.openxmlformats.org/officeDocument/2006/relationships/slide" Target="slides/slide280.xml"/><Relationship Id="rId317" Type="http://schemas.openxmlformats.org/officeDocument/2006/relationships/slide" Target="slides/slide31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slide" Target="slides/slide187.xml"/><Relationship Id="rId219" Type="http://schemas.openxmlformats.org/officeDocument/2006/relationships/slide" Target="slides/slide217.xml"/><Relationship Id="rId3" Type="http://schemas.openxmlformats.org/officeDocument/2006/relationships/slide" Target="slides/slide1.xml"/><Relationship Id="rId214" Type="http://schemas.openxmlformats.org/officeDocument/2006/relationships/slide" Target="slides/slide212.xml"/><Relationship Id="rId230" Type="http://schemas.openxmlformats.org/officeDocument/2006/relationships/slide" Target="slides/slide228.xml"/><Relationship Id="rId235" Type="http://schemas.openxmlformats.org/officeDocument/2006/relationships/slide" Target="slides/slide233.xml"/><Relationship Id="rId251" Type="http://schemas.openxmlformats.org/officeDocument/2006/relationships/slide" Target="slides/slide249.xml"/><Relationship Id="rId256" Type="http://schemas.openxmlformats.org/officeDocument/2006/relationships/slide" Target="slides/slide254.xml"/><Relationship Id="rId277" Type="http://schemas.openxmlformats.org/officeDocument/2006/relationships/slide" Target="slides/slide275.xml"/><Relationship Id="rId298" Type="http://schemas.openxmlformats.org/officeDocument/2006/relationships/slide" Target="slides/slide296.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72" Type="http://schemas.openxmlformats.org/officeDocument/2006/relationships/slide" Target="slides/slide270.xml"/><Relationship Id="rId293" Type="http://schemas.openxmlformats.org/officeDocument/2006/relationships/slide" Target="slides/slide291.xml"/><Relationship Id="rId302" Type="http://schemas.openxmlformats.org/officeDocument/2006/relationships/slide" Target="slides/slide300.xml"/><Relationship Id="rId307" Type="http://schemas.openxmlformats.org/officeDocument/2006/relationships/slide" Target="slides/slide305.xml"/><Relationship Id="rId323" Type="http://schemas.openxmlformats.org/officeDocument/2006/relationships/slide" Target="slides/slide321.xml"/><Relationship Id="rId328"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5" Type="http://schemas.openxmlformats.org/officeDocument/2006/relationships/slide" Target="slides/slide193.xml"/><Relationship Id="rId209" Type="http://schemas.openxmlformats.org/officeDocument/2006/relationships/slide" Target="slides/slide207.xml"/><Relationship Id="rId190" Type="http://schemas.openxmlformats.org/officeDocument/2006/relationships/slide" Target="slides/slide188.xml"/><Relationship Id="rId204" Type="http://schemas.openxmlformats.org/officeDocument/2006/relationships/slide" Target="slides/slide202.xml"/><Relationship Id="rId220" Type="http://schemas.openxmlformats.org/officeDocument/2006/relationships/slide" Target="slides/slide218.xml"/><Relationship Id="rId225" Type="http://schemas.openxmlformats.org/officeDocument/2006/relationships/slide" Target="slides/slide223.xml"/><Relationship Id="rId241" Type="http://schemas.openxmlformats.org/officeDocument/2006/relationships/slide" Target="slides/slide239.xml"/><Relationship Id="rId246" Type="http://schemas.openxmlformats.org/officeDocument/2006/relationships/slide" Target="slides/slide244.xml"/><Relationship Id="rId267" Type="http://schemas.openxmlformats.org/officeDocument/2006/relationships/slide" Target="slides/slide265.xml"/><Relationship Id="rId288" Type="http://schemas.openxmlformats.org/officeDocument/2006/relationships/slide" Target="slides/slide286.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262" Type="http://schemas.openxmlformats.org/officeDocument/2006/relationships/slide" Target="slides/slide260.xml"/><Relationship Id="rId283" Type="http://schemas.openxmlformats.org/officeDocument/2006/relationships/slide" Target="slides/slide281.xml"/><Relationship Id="rId313" Type="http://schemas.openxmlformats.org/officeDocument/2006/relationships/slide" Target="slides/slide311.xml"/><Relationship Id="rId318" Type="http://schemas.openxmlformats.org/officeDocument/2006/relationships/slide" Target="slides/slide316.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slide" Target="slides/slide208.xml"/><Relationship Id="rId215" Type="http://schemas.openxmlformats.org/officeDocument/2006/relationships/slide" Target="slides/slide213.xml"/><Relationship Id="rId236" Type="http://schemas.openxmlformats.org/officeDocument/2006/relationships/slide" Target="slides/slide234.xml"/><Relationship Id="rId257" Type="http://schemas.openxmlformats.org/officeDocument/2006/relationships/slide" Target="slides/slide255.xml"/><Relationship Id="rId278" Type="http://schemas.openxmlformats.org/officeDocument/2006/relationships/slide" Target="slides/slide276.xml"/><Relationship Id="rId26" Type="http://schemas.openxmlformats.org/officeDocument/2006/relationships/slide" Target="slides/slide24.xml"/><Relationship Id="rId231" Type="http://schemas.openxmlformats.org/officeDocument/2006/relationships/slide" Target="slides/slide229.xml"/><Relationship Id="rId252" Type="http://schemas.openxmlformats.org/officeDocument/2006/relationships/slide" Target="slides/slide250.xml"/><Relationship Id="rId273" Type="http://schemas.openxmlformats.org/officeDocument/2006/relationships/slide" Target="slides/slide271.xml"/><Relationship Id="rId294" Type="http://schemas.openxmlformats.org/officeDocument/2006/relationships/slide" Target="slides/slide292.xml"/><Relationship Id="rId308" Type="http://schemas.openxmlformats.org/officeDocument/2006/relationships/slide" Target="slides/slide306.xml"/><Relationship Id="rId329" Type="http://schemas.openxmlformats.org/officeDocument/2006/relationships/tags" Target="tags/tag1.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221" Type="http://schemas.openxmlformats.org/officeDocument/2006/relationships/slide" Target="slides/slide219.xml"/><Relationship Id="rId242" Type="http://schemas.openxmlformats.org/officeDocument/2006/relationships/slide" Target="slides/slide240.xml"/><Relationship Id="rId263" Type="http://schemas.openxmlformats.org/officeDocument/2006/relationships/slide" Target="slides/slide261.xml"/><Relationship Id="rId284" Type="http://schemas.openxmlformats.org/officeDocument/2006/relationships/slide" Target="slides/slide282.xml"/><Relationship Id="rId319" Type="http://schemas.openxmlformats.org/officeDocument/2006/relationships/slide" Target="slides/slide317.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330" Type="http://schemas.openxmlformats.org/officeDocument/2006/relationships/presProps" Target="presProps.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211" Type="http://schemas.openxmlformats.org/officeDocument/2006/relationships/slide" Target="slides/slide209.xml"/><Relationship Id="rId232" Type="http://schemas.openxmlformats.org/officeDocument/2006/relationships/slide" Target="slides/slide230.xml"/><Relationship Id="rId253" Type="http://schemas.openxmlformats.org/officeDocument/2006/relationships/slide" Target="slides/slide251.xml"/><Relationship Id="rId274" Type="http://schemas.openxmlformats.org/officeDocument/2006/relationships/slide" Target="slides/slide272.xml"/><Relationship Id="rId295" Type="http://schemas.openxmlformats.org/officeDocument/2006/relationships/slide" Target="slides/slide293.xml"/><Relationship Id="rId309" Type="http://schemas.openxmlformats.org/officeDocument/2006/relationships/slide" Target="slides/slide307.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320" Type="http://schemas.openxmlformats.org/officeDocument/2006/relationships/slide" Target="slides/slide318.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201" Type="http://schemas.openxmlformats.org/officeDocument/2006/relationships/slide" Target="slides/slide199.xml"/><Relationship Id="rId222" Type="http://schemas.openxmlformats.org/officeDocument/2006/relationships/slide" Target="slides/slide220.xml"/><Relationship Id="rId243" Type="http://schemas.openxmlformats.org/officeDocument/2006/relationships/slide" Target="slides/slide241.xml"/><Relationship Id="rId264" Type="http://schemas.openxmlformats.org/officeDocument/2006/relationships/slide" Target="slides/slide262.xml"/><Relationship Id="rId285" Type="http://schemas.openxmlformats.org/officeDocument/2006/relationships/slide" Target="slides/slide283.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310" Type="http://schemas.openxmlformats.org/officeDocument/2006/relationships/slide" Target="slides/slide308.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 Id="rId331" Type="http://schemas.openxmlformats.org/officeDocument/2006/relationships/viewProps" Target="viewProps.xml"/><Relationship Id="rId1" Type="http://schemas.openxmlformats.org/officeDocument/2006/relationships/slideMaster" Target="slideMasters/slideMaster1.xml"/><Relationship Id="rId212" Type="http://schemas.openxmlformats.org/officeDocument/2006/relationships/slide" Target="slides/slide210.xml"/><Relationship Id="rId233" Type="http://schemas.openxmlformats.org/officeDocument/2006/relationships/slide" Target="slides/slide231.xml"/><Relationship Id="rId254" Type="http://schemas.openxmlformats.org/officeDocument/2006/relationships/slide" Target="slides/slide252.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275" Type="http://schemas.openxmlformats.org/officeDocument/2006/relationships/slide" Target="slides/slide273.xml"/><Relationship Id="rId296" Type="http://schemas.openxmlformats.org/officeDocument/2006/relationships/slide" Target="slides/slide294.xml"/><Relationship Id="rId300" Type="http://schemas.openxmlformats.org/officeDocument/2006/relationships/slide" Target="slides/slide298.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321" Type="http://schemas.openxmlformats.org/officeDocument/2006/relationships/slide" Target="slides/slide319.xml"/><Relationship Id="rId202" Type="http://schemas.openxmlformats.org/officeDocument/2006/relationships/slide" Target="slides/slide200.xml"/><Relationship Id="rId223" Type="http://schemas.openxmlformats.org/officeDocument/2006/relationships/slide" Target="slides/slide221.xml"/><Relationship Id="rId244" Type="http://schemas.openxmlformats.org/officeDocument/2006/relationships/slide" Target="slides/slide242.xml"/><Relationship Id="rId18" Type="http://schemas.openxmlformats.org/officeDocument/2006/relationships/slide" Target="slides/slide16.xml"/><Relationship Id="rId39" Type="http://schemas.openxmlformats.org/officeDocument/2006/relationships/slide" Target="slides/slide37.xml"/><Relationship Id="rId265" Type="http://schemas.openxmlformats.org/officeDocument/2006/relationships/slide" Target="slides/slide263.xml"/><Relationship Id="rId286" Type="http://schemas.openxmlformats.org/officeDocument/2006/relationships/slide" Target="slides/slide284.xml"/><Relationship Id="rId50" Type="http://schemas.openxmlformats.org/officeDocument/2006/relationships/slide" Target="slides/slide48.xml"/><Relationship Id="rId104" Type="http://schemas.openxmlformats.org/officeDocument/2006/relationships/slide" Target="slides/slide102.xml"/><Relationship Id="rId125" Type="http://schemas.openxmlformats.org/officeDocument/2006/relationships/slide" Target="slides/slide123.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311" Type="http://schemas.openxmlformats.org/officeDocument/2006/relationships/slide" Target="slides/slide309.xml"/><Relationship Id="rId332" Type="http://schemas.openxmlformats.org/officeDocument/2006/relationships/theme" Target="theme/theme1.xml"/><Relationship Id="rId71" Type="http://schemas.openxmlformats.org/officeDocument/2006/relationships/slide" Target="slides/slide69.xml"/><Relationship Id="rId92" Type="http://schemas.openxmlformats.org/officeDocument/2006/relationships/slide" Target="slides/slide90.xml"/><Relationship Id="rId213" Type="http://schemas.openxmlformats.org/officeDocument/2006/relationships/slide" Target="slides/slide211.xml"/><Relationship Id="rId234" Type="http://schemas.openxmlformats.org/officeDocument/2006/relationships/slide" Target="slides/slide232.xml"/><Relationship Id="rId2" Type="http://schemas.openxmlformats.org/officeDocument/2006/relationships/slideMaster" Target="slideMasters/slideMaster2.xml"/><Relationship Id="rId29" Type="http://schemas.openxmlformats.org/officeDocument/2006/relationships/slide" Target="slides/slide27.xml"/><Relationship Id="rId255" Type="http://schemas.openxmlformats.org/officeDocument/2006/relationships/slide" Target="slides/slide253.xml"/><Relationship Id="rId276" Type="http://schemas.openxmlformats.org/officeDocument/2006/relationships/slide" Target="slides/slide274.xml"/><Relationship Id="rId297" Type="http://schemas.openxmlformats.org/officeDocument/2006/relationships/slide" Target="slides/slide295.xml"/><Relationship Id="rId40" Type="http://schemas.openxmlformats.org/officeDocument/2006/relationships/slide" Target="slides/slide38.xml"/><Relationship Id="rId115" Type="http://schemas.openxmlformats.org/officeDocument/2006/relationships/slide" Target="slides/slide113.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301" Type="http://schemas.openxmlformats.org/officeDocument/2006/relationships/slide" Target="slides/slide299.xml"/><Relationship Id="rId322" Type="http://schemas.openxmlformats.org/officeDocument/2006/relationships/slide" Target="slides/slide320.xml"/><Relationship Id="rId61" Type="http://schemas.openxmlformats.org/officeDocument/2006/relationships/slide" Target="slides/slide59.xml"/><Relationship Id="rId82" Type="http://schemas.openxmlformats.org/officeDocument/2006/relationships/slide" Target="slides/slide80.xml"/><Relationship Id="rId199" Type="http://schemas.openxmlformats.org/officeDocument/2006/relationships/slide" Target="slides/slide197.xml"/><Relationship Id="rId203" Type="http://schemas.openxmlformats.org/officeDocument/2006/relationships/slide" Target="slides/slide201.xml"/><Relationship Id="rId19" Type="http://schemas.openxmlformats.org/officeDocument/2006/relationships/slide" Target="slides/slide17.xml"/><Relationship Id="rId224" Type="http://schemas.openxmlformats.org/officeDocument/2006/relationships/slide" Target="slides/slide222.xml"/><Relationship Id="rId245" Type="http://schemas.openxmlformats.org/officeDocument/2006/relationships/slide" Target="slides/slide243.xml"/><Relationship Id="rId266" Type="http://schemas.openxmlformats.org/officeDocument/2006/relationships/slide" Target="slides/slide264.xml"/><Relationship Id="rId287" Type="http://schemas.openxmlformats.org/officeDocument/2006/relationships/slide" Target="slides/slide285.xml"/><Relationship Id="rId30" Type="http://schemas.openxmlformats.org/officeDocument/2006/relationships/slide" Target="slides/slide2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312" Type="http://schemas.openxmlformats.org/officeDocument/2006/relationships/slide" Target="slides/slide310.xml"/><Relationship Id="rId33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63BF78-4CB5-45BD-BA5D-363838F4487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zh-CN" altLang="en-US"/>
        </a:p>
      </dgm:t>
    </dgm:pt>
    <dgm:pt modelId="{CBEC1FF7-CE3D-42AE-A3D1-AB1AA136D74F}">
      <dgm:prSet phldrT="[文本]" phldr="1"/>
      <dgm:spPr/>
      <dgm:t>
        <a:bodyPr/>
        <a:lstStyle/>
        <a:p>
          <a:endParaRPr lang="zh-CN" altLang="en-US" dirty="0"/>
        </a:p>
      </dgm:t>
    </dgm:pt>
    <dgm:pt modelId="{B907FE8B-D0E0-4D76-BC3A-0F777CC190C0}" type="parTrans" cxnId="{6C195E7C-3670-4650-A74F-1811F84DC08E}">
      <dgm:prSet/>
      <dgm:spPr/>
      <dgm:t>
        <a:bodyPr/>
        <a:lstStyle/>
        <a:p>
          <a:endParaRPr lang="zh-CN" altLang="en-US"/>
        </a:p>
      </dgm:t>
    </dgm:pt>
    <dgm:pt modelId="{AE19AE2B-D508-4662-BAD5-E0B800C117EC}" type="sibTrans" cxnId="{6C195E7C-3670-4650-A74F-1811F84DC08E}">
      <dgm:prSet/>
      <dgm:spPr/>
      <dgm:t>
        <a:bodyPr/>
        <a:lstStyle/>
        <a:p>
          <a:endParaRPr lang="zh-CN" altLang="en-US"/>
        </a:p>
      </dgm:t>
    </dgm:pt>
    <dgm:pt modelId="{AFDF56E6-BC0F-4C69-80E9-878B8D4B28A1}">
      <dgm:prSet phldrT="[文本]"/>
      <dgm:spPr/>
      <dgm:t>
        <a:bodyPr/>
        <a:lstStyle/>
        <a:p>
          <a:r>
            <a:rPr lang="zh-CN" altLang="en-US" dirty="0" smtClean="0"/>
            <a:t>政策问题的确认</a:t>
          </a:r>
          <a:endParaRPr lang="zh-CN" altLang="en-US" dirty="0"/>
        </a:p>
      </dgm:t>
    </dgm:pt>
    <dgm:pt modelId="{E1CF5AED-53BA-4D5F-9877-3B57AB1D4103}" type="parTrans" cxnId="{AD54E07D-4FAA-4A44-9F6E-6CA19CF49F10}">
      <dgm:prSet/>
      <dgm:spPr/>
      <dgm:t>
        <a:bodyPr/>
        <a:lstStyle/>
        <a:p>
          <a:endParaRPr lang="zh-CN" altLang="en-US"/>
        </a:p>
      </dgm:t>
    </dgm:pt>
    <dgm:pt modelId="{B78E2E54-A0F8-4A79-8D50-5BB1FD7C8EC9}" type="sibTrans" cxnId="{AD54E07D-4FAA-4A44-9F6E-6CA19CF49F10}">
      <dgm:prSet/>
      <dgm:spPr/>
      <dgm:t>
        <a:bodyPr/>
        <a:lstStyle/>
        <a:p>
          <a:endParaRPr lang="zh-CN" altLang="en-US"/>
        </a:p>
      </dgm:t>
    </dgm:pt>
    <dgm:pt modelId="{8DDB6D5A-3DBD-4107-9857-7C0A4AB511AA}">
      <dgm:prSet phldrT="[文本]" phldr="1"/>
      <dgm:spPr/>
      <dgm:t>
        <a:bodyPr/>
        <a:lstStyle/>
        <a:p>
          <a:endParaRPr lang="zh-CN" altLang="en-US" dirty="0"/>
        </a:p>
      </dgm:t>
    </dgm:pt>
    <dgm:pt modelId="{853A5BF1-60E3-4EBD-9957-99F34191A8C7}" type="parTrans" cxnId="{69993CF1-D264-413D-B350-45DB7DFC7748}">
      <dgm:prSet/>
      <dgm:spPr/>
      <dgm:t>
        <a:bodyPr/>
        <a:lstStyle/>
        <a:p>
          <a:endParaRPr lang="zh-CN" altLang="en-US"/>
        </a:p>
      </dgm:t>
    </dgm:pt>
    <dgm:pt modelId="{93B469BC-4762-4C46-BF9F-04AA6326249E}" type="sibTrans" cxnId="{69993CF1-D264-413D-B350-45DB7DFC7748}">
      <dgm:prSet/>
      <dgm:spPr/>
      <dgm:t>
        <a:bodyPr/>
        <a:lstStyle/>
        <a:p>
          <a:endParaRPr lang="zh-CN" altLang="en-US"/>
        </a:p>
      </dgm:t>
    </dgm:pt>
    <dgm:pt modelId="{E43319DB-AD48-45EE-83A4-D07FAF9E11A9}">
      <dgm:prSet phldrT="[文本]"/>
      <dgm:spPr/>
      <dgm:t>
        <a:bodyPr/>
        <a:lstStyle/>
        <a:p>
          <a:r>
            <a:rPr lang="zh-CN" altLang="en-US" dirty="0" smtClean="0"/>
            <a:t>政策制定</a:t>
          </a:r>
          <a:endParaRPr lang="zh-CN" altLang="en-US" dirty="0"/>
        </a:p>
      </dgm:t>
    </dgm:pt>
    <dgm:pt modelId="{0C34FCE9-4688-4ADC-8ED7-3DDB2B03E0A2}" type="parTrans" cxnId="{D7D62B1A-0770-463D-928B-6F7A2A3DFDE9}">
      <dgm:prSet/>
      <dgm:spPr/>
      <dgm:t>
        <a:bodyPr/>
        <a:lstStyle/>
        <a:p>
          <a:endParaRPr lang="zh-CN" altLang="en-US"/>
        </a:p>
      </dgm:t>
    </dgm:pt>
    <dgm:pt modelId="{61940F81-9D5A-4B6C-888D-B1C1D66DA65E}" type="sibTrans" cxnId="{D7D62B1A-0770-463D-928B-6F7A2A3DFDE9}">
      <dgm:prSet/>
      <dgm:spPr/>
      <dgm:t>
        <a:bodyPr/>
        <a:lstStyle/>
        <a:p>
          <a:endParaRPr lang="zh-CN" altLang="en-US"/>
        </a:p>
      </dgm:t>
    </dgm:pt>
    <dgm:pt modelId="{5EC5AB06-608B-49FF-B260-2EC9F6A27856}">
      <dgm:prSet phldrT="[文本]" phldr="1"/>
      <dgm:spPr/>
      <dgm:t>
        <a:bodyPr/>
        <a:lstStyle/>
        <a:p>
          <a:endParaRPr lang="zh-CN" altLang="en-US" dirty="0"/>
        </a:p>
      </dgm:t>
    </dgm:pt>
    <dgm:pt modelId="{8D7662EA-C24F-4071-B955-EDAB112FF9E2}" type="parTrans" cxnId="{03BDA9B0-B102-4D42-83C1-FEE8CE4DE547}">
      <dgm:prSet/>
      <dgm:spPr/>
      <dgm:t>
        <a:bodyPr/>
        <a:lstStyle/>
        <a:p>
          <a:endParaRPr lang="zh-CN" altLang="en-US"/>
        </a:p>
      </dgm:t>
    </dgm:pt>
    <dgm:pt modelId="{4474986C-BACA-4305-B583-0EF1AEF98C05}" type="sibTrans" cxnId="{03BDA9B0-B102-4D42-83C1-FEE8CE4DE547}">
      <dgm:prSet/>
      <dgm:spPr/>
      <dgm:t>
        <a:bodyPr/>
        <a:lstStyle/>
        <a:p>
          <a:endParaRPr lang="zh-CN" altLang="en-US"/>
        </a:p>
      </dgm:t>
    </dgm:pt>
    <dgm:pt modelId="{24C5ADC3-E659-4637-AB5E-986BED42FB8C}">
      <dgm:prSet phldrT="[文本]"/>
      <dgm:spPr/>
      <dgm:t>
        <a:bodyPr/>
        <a:lstStyle/>
        <a:p>
          <a:r>
            <a:rPr lang="zh-CN" altLang="en-US" dirty="0" smtClean="0"/>
            <a:t>政策执行</a:t>
          </a:r>
          <a:endParaRPr lang="zh-CN" altLang="en-US" dirty="0"/>
        </a:p>
      </dgm:t>
    </dgm:pt>
    <dgm:pt modelId="{849701DE-8DE6-4577-892B-93C4F707BFED}" type="parTrans" cxnId="{0A890F58-2716-48E4-863D-270B9CA1A1AA}">
      <dgm:prSet/>
      <dgm:spPr/>
      <dgm:t>
        <a:bodyPr/>
        <a:lstStyle/>
        <a:p>
          <a:endParaRPr lang="zh-CN" altLang="en-US"/>
        </a:p>
      </dgm:t>
    </dgm:pt>
    <dgm:pt modelId="{905A280C-AAEB-4A99-97C1-AACF65C32D5E}" type="sibTrans" cxnId="{0A890F58-2716-48E4-863D-270B9CA1A1AA}">
      <dgm:prSet/>
      <dgm:spPr/>
      <dgm:t>
        <a:bodyPr/>
        <a:lstStyle/>
        <a:p>
          <a:endParaRPr lang="zh-CN" altLang="en-US"/>
        </a:p>
      </dgm:t>
    </dgm:pt>
    <dgm:pt modelId="{B3E3F742-3FF2-4229-B4AE-96C9E6C7505A}">
      <dgm:prSet/>
      <dgm:spPr/>
      <dgm:t>
        <a:bodyPr/>
        <a:lstStyle/>
        <a:p>
          <a:endParaRPr lang="zh-CN" altLang="en-US" dirty="0"/>
        </a:p>
      </dgm:t>
    </dgm:pt>
    <dgm:pt modelId="{F0ED1FD7-D795-4CFA-97D4-C6C16E03675A}" type="parTrans" cxnId="{9AD1EC83-CC5F-4ECE-BA13-2BFB1AB6AE04}">
      <dgm:prSet/>
      <dgm:spPr/>
      <dgm:t>
        <a:bodyPr/>
        <a:lstStyle/>
        <a:p>
          <a:endParaRPr lang="zh-CN" altLang="en-US"/>
        </a:p>
      </dgm:t>
    </dgm:pt>
    <dgm:pt modelId="{E05761CD-5127-4697-912E-3923D82899AC}" type="sibTrans" cxnId="{9AD1EC83-CC5F-4ECE-BA13-2BFB1AB6AE04}">
      <dgm:prSet/>
      <dgm:spPr/>
      <dgm:t>
        <a:bodyPr/>
        <a:lstStyle/>
        <a:p>
          <a:endParaRPr lang="zh-CN" altLang="en-US"/>
        </a:p>
      </dgm:t>
    </dgm:pt>
    <dgm:pt modelId="{45C0058C-1205-43BF-95D9-AC51139C1357}">
      <dgm:prSet/>
      <dgm:spPr/>
      <dgm:t>
        <a:bodyPr/>
        <a:lstStyle/>
        <a:p>
          <a:endParaRPr lang="zh-CN" altLang="en-US"/>
        </a:p>
      </dgm:t>
    </dgm:pt>
    <dgm:pt modelId="{7434E08F-47F0-4474-AD86-641D8964B089}" type="parTrans" cxnId="{F40AA31F-8BA8-4C1A-BA4E-8A17CD4A0084}">
      <dgm:prSet/>
      <dgm:spPr/>
      <dgm:t>
        <a:bodyPr/>
        <a:lstStyle/>
        <a:p>
          <a:endParaRPr lang="zh-CN" altLang="en-US"/>
        </a:p>
      </dgm:t>
    </dgm:pt>
    <dgm:pt modelId="{82677C13-3A0B-4B7B-A5F0-65B3DEA6407A}" type="sibTrans" cxnId="{F40AA31F-8BA8-4C1A-BA4E-8A17CD4A0084}">
      <dgm:prSet/>
      <dgm:spPr/>
      <dgm:t>
        <a:bodyPr/>
        <a:lstStyle/>
        <a:p>
          <a:endParaRPr lang="zh-CN" altLang="en-US"/>
        </a:p>
      </dgm:t>
    </dgm:pt>
    <dgm:pt modelId="{361471CC-BFB1-4917-8A16-FD72EAC1CDDA}">
      <dgm:prSet phldrT="[文本]"/>
      <dgm:spPr/>
      <dgm:t>
        <a:bodyPr/>
        <a:lstStyle/>
        <a:p>
          <a:r>
            <a:rPr lang="zh-CN" altLang="en-US" dirty="0" smtClean="0"/>
            <a:t>政策评估与监控</a:t>
          </a:r>
          <a:endParaRPr lang="zh-CN" altLang="en-US" dirty="0"/>
        </a:p>
      </dgm:t>
    </dgm:pt>
    <dgm:pt modelId="{C4CA2C94-E9FE-468F-8026-83BA764EA46B}" type="parTrans" cxnId="{D65B1A8A-5E05-46E1-8CE7-3BF235E3F357}">
      <dgm:prSet/>
      <dgm:spPr/>
      <dgm:t>
        <a:bodyPr/>
        <a:lstStyle/>
        <a:p>
          <a:endParaRPr lang="zh-CN" altLang="en-US"/>
        </a:p>
      </dgm:t>
    </dgm:pt>
    <dgm:pt modelId="{19837D14-973D-44B7-A83F-72F0CFA087B8}" type="sibTrans" cxnId="{D65B1A8A-5E05-46E1-8CE7-3BF235E3F357}">
      <dgm:prSet/>
      <dgm:spPr/>
      <dgm:t>
        <a:bodyPr/>
        <a:lstStyle/>
        <a:p>
          <a:endParaRPr lang="zh-CN" altLang="en-US"/>
        </a:p>
      </dgm:t>
    </dgm:pt>
    <dgm:pt modelId="{37DFEA56-DFBC-4FAD-95BB-6091EBF8A5A8}">
      <dgm:prSet phldrT="[文本]"/>
      <dgm:spPr/>
      <dgm:t>
        <a:bodyPr/>
        <a:lstStyle/>
        <a:p>
          <a:r>
            <a:rPr lang="zh-CN" altLang="en-US" dirty="0" smtClean="0"/>
            <a:t>政策调整与终结</a:t>
          </a:r>
          <a:endParaRPr lang="zh-CN" altLang="en-US" dirty="0"/>
        </a:p>
      </dgm:t>
    </dgm:pt>
    <dgm:pt modelId="{921FC1EE-D98A-4E97-AF13-712587178D7F}" type="parTrans" cxnId="{2FC1A9BC-8D36-4A1D-9609-9E81B6FA1545}">
      <dgm:prSet/>
      <dgm:spPr/>
      <dgm:t>
        <a:bodyPr/>
        <a:lstStyle/>
        <a:p>
          <a:endParaRPr lang="zh-CN" altLang="en-US"/>
        </a:p>
      </dgm:t>
    </dgm:pt>
    <dgm:pt modelId="{8E45CD56-2C13-4DD9-A62D-9CC9BD0F14FD}" type="sibTrans" cxnId="{2FC1A9BC-8D36-4A1D-9609-9E81B6FA1545}">
      <dgm:prSet/>
      <dgm:spPr/>
      <dgm:t>
        <a:bodyPr/>
        <a:lstStyle/>
        <a:p>
          <a:endParaRPr lang="zh-CN" altLang="en-US"/>
        </a:p>
      </dgm:t>
    </dgm:pt>
    <dgm:pt modelId="{E5240D3F-02AD-4411-BBCC-F988C8DD933C}" type="pres">
      <dgm:prSet presAssocID="{3B63BF78-4CB5-45BD-BA5D-363838F4487F}" presName="linearFlow" presStyleCnt="0">
        <dgm:presLayoutVars>
          <dgm:dir/>
          <dgm:animLvl val="lvl"/>
          <dgm:resizeHandles val="exact"/>
        </dgm:presLayoutVars>
      </dgm:prSet>
      <dgm:spPr/>
      <dgm:t>
        <a:bodyPr/>
        <a:lstStyle/>
        <a:p>
          <a:endParaRPr lang="zh-CN" altLang="en-US"/>
        </a:p>
      </dgm:t>
    </dgm:pt>
    <dgm:pt modelId="{A05137B4-DBE6-4C0F-80CA-6E1C8051A07A}" type="pres">
      <dgm:prSet presAssocID="{CBEC1FF7-CE3D-42AE-A3D1-AB1AA136D74F}" presName="composite" presStyleCnt="0"/>
      <dgm:spPr/>
    </dgm:pt>
    <dgm:pt modelId="{7771B539-AED8-48B7-82B3-85E44FF40064}" type="pres">
      <dgm:prSet presAssocID="{CBEC1FF7-CE3D-42AE-A3D1-AB1AA136D74F}" presName="parentText" presStyleLbl="alignNode1" presStyleIdx="0" presStyleCnt="5">
        <dgm:presLayoutVars>
          <dgm:chMax val="1"/>
          <dgm:bulletEnabled val="1"/>
        </dgm:presLayoutVars>
      </dgm:prSet>
      <dgm:spPr/>
      <dgm:t>
        <a:bodyPr/>
        <a:lstStyle/>
        <a:p>
          <a:endParaRPr lang="zh-CN" altLang="en-US"/>
        </a:p>
      </dgm:t>
    </dgm:pt>
    <dgm:pt modelId="{7229879D-9E42-4DBE-8D79-8BF089270D65}" type="pres">
      <dgm:prSet presAssocID="{CBEC1FF7-CE3D-42AE-A3D1-AB1AA136D74F}" presName="descendantText" presStyleLbl="alignAcc1" presStyleIdx="0" presStyleCnt="5">
        <dgm:presLayoutVars>
          <dgm:bulletEnabled val="1"/>
        </dgm:presLayoutVars>
      </dgm:prSet>
      <dgm:spPr/>
      <dgm:t>
        <a:bodyPr/>
        <a:lstStyle/>
        <a:p>
          <a:endParaRPr lang="zh-CN" altLang="en-US"/>
        </a:p>
      </dgm:t>
    </dgm:pt>
    <dgm:pt modelId="{129F0311-764B-45C6-81AA-21A5C4A2C4D6}" type="pres">
      <dgm:prSet presAssocID="{AE19AE2B-D508-4662-BAD5-E0B800C117EC}" presName="sp" presStyleCnt="0"/>
      <dgm:spPr/>
    </dgm:pt>
    <dgm:pt modelId="{C74EB045-AD82-455B-8B1A-97C750C04116}" type="pres">
      <dgm:prSet presAssocID="{8DDB6D5A-3DBD-4107-9857-7C0A4AB511AA}" presName="composite" presStyleCnt="0"/>
      <dgm:spPr/>
    </dgm:pt>
    <dgm:pt modelId="{4E781744-1E9E-400A-A4A2-40A83C2E87D9}" type="pres">
      <dgm:prSet presAssocID="{8DDB6D5A-3DBD-4107-9857-7C0A4AB511AA}" presName="parentText" presStyleLbl="alignNode1" presStyleIdx="1" presStyleCnt="5">
        <dgm:presLayoutVars>
          <dgm:chMax val="1"/>
          <dgm:bulletEnabled val="1"/>
        </dgm:presLayoutVars>
      </dgm:prSet>
      <dgm:spPr/>
      <dgm:t>
        <a:bodyPr/>
        <a:lstStyle/>
        <a:p>
          <a:endParaRPr lang="zh-CN" altLang="en-US"/>
        </a:p>
      </dgm:t>
    </dgm:pt>
    <dgm:pt modelId="{3424AF20-FDE3-407F-BBBC-823E413D18F9}" type="pres">
      <dgm:prSet presAssocID="{8DDB6D5A-3DBD-4107-9857-7C0A4AB511AA}" presName="descendantText" presStyleLbl="alignAcc1" presStyleIdx="1" presStyleCnt="5">
        <dgm:presLayoutVars>
          <dgm:bulletEnabled val="1"/>
        </dgm:presLayoutVars>
      </dgm:prSet>
      <dgm:spPr/>
      <dgm:t>
        <a:bodyPr/>
        <a:lstStyle/>
        <a:p>
          <a:endParaRPr lang="zh-CN" altLang="en-US"/>
        </a:p>
      </dgm:t>
    </dgm:pt>
    <dgm:pt modelId="{AA96BAAA-9589-45FE-82FB-98770CFB9028}" type="pres">
      <dgm:prSet presAssocID="{93B469BC-4762-4C46-BF9F-04AA6326249E}" presName="sp" presStyleCnt="0"/>
      <dgm:spPr/>
    </dgm:pt>
    <dgm:pt modelId="{BFBC09AC-8F95-400C-B625-F7A26B014C66}" type="pres">
      <dgm:prSet presAssocID="{5EC5AB06-608B-49FF-B260-2EC9F6A27856}" presName="composite" presStyleCnt="0"/>
      <dgm:spPr/>
    </dgm:pt>
    <dgm:pt modelId="{7B957E7B-578D-431D-AA5E-D908643C8F31}" type="pres">
      <dgm:prSet presAssocID="{5EC5AB06-608B-49FF-B260-2EC9F6A27856}" presName="parentText" presStyleLbl="alignNode1" presStyleIdx="2" presStyleCnt="5">
        <dgm:presLayoutVars>
          <dgm:chMax val="1"/>
          <dgm:bulletEnabled val="1"/>
        </dgm:presLayoutVars>
      </dgm:prSet>
      <dgm:spPr/>
      <dgm:t>
        <a:bodyPr/>
        <a:lstStyle/>
        <a:p>
          <a:endParaRPr lang="zh-CN" altLang="en-US"/>
        </a:p>
      </dgm:t>
    </dgm:pt>
    <dgm:pt modelId="{27516381-6062-473B-980A-A69719625BC4}" type="pres">
      <dgm:prSet presAssocID="{5EC5AB06-608B-49FF-B260-2EC9F6A27856}" presName="descendantText" presStyleLbl="alignAcc1" presStyleIdx="2" presStyleCnt="5">
        <dgm:presLayoutVars>
          <dgm:bulletEnabled val="1"/>
        </dgm:presLayoutVars>
      </dgm:prSet>
      <dgm:spPr/>
      <dgm:t>
        <a:bodyPr/>
        <a:lstStyle/>
        <a:p>
          <a:endParaRPr lang="zh-CN" altLang="en-US"/>
        </a:p>
      </dgm:t>
    </dgm:pt>
    <dgm:pt modelId="{93155849-8AAE-435B-82BA-CB392CEEE8BD}" type="pres">
      <dgm:prSet presAssocID="{4474986C-BACA-4305-B583-0EF1AEF98C05}" presName="sp" presStyleCnt="0"/>
      <dgm:spPr/>
    </dgm:pt>
    <dgm:pt modelId="{5694007D-A59A-4549-A130-CCAA82B418B6}" type="pres">
      <dgm:prSet presAssocID="{B3E3F742-3FF2-4229-B4AE-96C9E6C7505A}" presName="composite" presStyleCnt="0"/>
      <dgm:spPr/>
    </dgm:pt>
    <dgm:pt modelId="{554AD9A0-B683-4044-A2E8-CF2CABB94720}" type="pres">
      <dgm:prSet presAssocID="{B3E3F742-3FF2-4229-B4AE-96C9E6C7505A}" presName="parentText" presStyleLbl="alignNode1" presStyleIdx="3" presStyleCnt="5">
        <dgm:presLayoutVars>
          <dgm:chMax val="1"/>
          <dgm:bulletEnabled val="1"/>
        </dgm:presLayoutVars>
      </dgm:prSet>
      <dgm:spPr/>
      <dgm:t>
        <a:bodyPr/>
        <a:lstStyle/>
        <a:p>
          <a:endParaRPr lang="zh-CN" altLang="en-US"/>
        </a:p>
      </dgm:t>
    </dgm:pt>
    <dgm:pt modelId="{DD61B57A-963B-49ED-9E31-22E3DC0615C6}" type="pres">
      <dgm:prSet presAssocID="{B3E3F742-3FF2-4229-B4AE-96C9E6C7505A}" presName="descendantText" presStyleLbl="alignAcc1" presStyleIdx="3" presStyleCnt="5">
        <dgm:presLayoutVars>
          <dgm:bulletEnabled val="1"/>
        </dgm:presLayoutVars>
      </dgm:prSet>
      <dgm:spPr/>
      <dgm:t>
        <a:bodyPr/>
        <a:lstStyle/>
        <a:p>
          <a:endParaRPr lang="zh-CN" altLang="en-US"/>
        </a:p>
      </dgm:t>
    </dgm:pt>
    <dgm:pt modelId="{BE99C3ED-7F2A-403D-BB8C-0911136818F9}" type="pres">
      <dgm:prSet presAssocID="{E05761CD-5127-4697-912E-3923D82899AC}" presName="sp" presStyleCnt="0"/>
      <dgm:spPr/>
    </dgm:pt>
    <dgm:pt modelId="{178322B3-B62E-4C9B-88D4-653E3F15717A}" type="pres">
      <dgm:prSet presAssocID="{45C0058C-1205-43BF-95D9-AC51139C1357}" presName="composite" presStyleCnt="0"/>
      <dgm:spPr/>
    </dgm:pt>
    <dgm:pt modelId="{B648109A-55A3-40CF-B5E6-36445DADAE8A}" type="pres">
      <dgm:prSet presAssocID="{45C0058C-1205-43BF-95D9-AC51139C1357}" presName="parentText" presStyleLbl="alignNode1" presStyleIdx="4" presStyleCnt="5">
        <dgm:presLayoutVars>
          <dgm:chMax val="1"/>
          <dgm:bulletEnabled val="1"/>
        </dgm:presLayoutVars>
      </dgm:prSet>
      <dgm:spPr/>
      <dgm:t>
        <a:bodyPr/>
        <a:lstStyle/>
        <a:p>
          <a:endParaRPr lang="zh-CN" altLang="en-US"/>
        </a:p>
      </dgm:t>
    </dgm:pt>
    <dgm:pt modelId="{2AEB9BED-D82D-41F5-9B6B-A814791DB321}" type="pres">
      <dgm:prSet presAssocID="{45C0058C-1205-43BF-95D9-AC51139C1357}" presName="descendantText" presStyleLbl="alignAcc1" presStyleIdx="4" presStyleCnt="5">
        <dgm:presLayoutVars>
          <dgm:bulletEnabled val="1"/>
        </dgm:presLayoutVars>
      </dgm:prSet>
      <dgm:spPr/>
      <dgm:t>
        <a:bodyPr/>
        <a:lstStyle/>
        <a:p>
          <a:endParaRPr lang="zh-CN" altLang="en-US"/>
        </a:p>
      </dgm:t>
    </dgm:pt>
  </dgm:ptLst>
  <dgm:cxnLst>
    <dgm:cxn modelId="{72EF6F08-2911-4A8B-9717-453365FE4FC6}" type="presOf" srcId="{8DDB6D5A-3DBD-4107-9857-7C0A4AB511AA}" destId="{4E781744-1E9E-400A-A4A2-40A83C2E87D9}" srcOrd="0" destOrd="0" presId="urn:microsoft.com/office/officeart/2005/8/layout/chevron2"/>
    <dgm:cxn modelId="{11C67664-0611-42D3-99C1-E918B15F3BAC}" type="presOf" srcId="{5EC5AB06-608B-49FF-B260-2EC9F6A27856}" destId="{7B957E7B-578D-431D-AA5E-D908643C8F31}" srcOrd="0" destOrd="0" presId="urn:microsoft.com/office/officeart/2005/8/layout/chevron2"/>
    <dgm:cxn modelId="{AD54E07D-4FAA-4A44-9F6E-6CA19CF49F10}" srcId="{CBEC1FF7-CE3D-42AE-A3D1-AB1AA136D74F}" destId="{AFDF56E6-BC0F-4C69-80E9-878B8D4B28A1}" srcOrd="0" destOrd="0" parTransId="{E1CF5AED-53BA-4D5F-9877-3B57AB1D4103}" sibTransId="{B78E2E54-A0F8-4A79-8D50-5BB1FD7C8EC9}"/>
    <dgm:cxn modelId="{95215347-F960-46E6-9E30-B424358E3165}" type="presOf" srcId="{AFDF56E6-BC0F-4C69-80E9-878B8D4B28A1}" destId="{7229879D-9E42-4DBE-8D79-8BF089270D65}" srcOrd="0" destOrd="0" presId="urn:microsoft.com/office/officeart/2005/8/layout/chevron2"/>
    <dgm:cxn modelId="{0A890F58-2716-48E4-863D-270B9CA1A1AA}" srcId="{5EC5AB06-608B-49FF-B260-2EC9F6A27856}" destId="{24C5ADC3-E659-4637-AB5E-986BED42FB8C}" srcOrd="0" destOrd="0" parTransId="{849701DE-8DE6-4577-892B-93C4F707BFED}" sibTransId="{905A280C-AAEB-4A99-97C1-AACF65C32D5E}"/>
    <dgm:cxn modelId="{03BDA9B0-B102-4D42-83C1-FEE8CE4DE547}" srcId="{3B63BF78-4CB5-45BD-BA5D-363838F4487F}" destId="{5EC5AB06-608B-49FF-B260-2EC9F6A27856}" srcOrd="2" destOrd="0" parTransId="{8D7662EA-C24F-4071-B955-EDAB112FF9E2}" sibTransId="{4474986C-BACA-4305-B583-0EF1AEF98C05}"/>
    <dgm:cxn modelId="{E6320EB2-E31D-444F-B89A-6B2BDC360391}" type="presOf" srcId="{E43319DB-AD48-45EE-83A4-D07FAF9E11A9}" destId="{3424AF20-FDE3-407F-BBBC-823E413D18F9}" srcOrd="0" destOrd="0" presId="urn:microsoft.com/office/officeart/2005/8/layout/chevron2"/>
    <dgm:cxn modelId="{93E3C8AA-BCE1-40E2-B5AC-9D11F3755633}" type="presOf" srcId="{3B63BF78-4CB5-45BD-BA5D-363838F4487F}" destId="{E5240D3F-02AD-4411-BBCC-F988C8DD933C}" srcOrd="0" destOrd="0" presId="urn:microsoft.com/office/officeart/2005/8/layout/chevron2"/>
    <dgm:cxn modelId="{D7D62B1A-0770-463D-928B-6F7A2A3DFDE9}" srcId="{8DDB6D5A-3DBD-4107-9857-7C0A4AB511AA}" destId="{E43319DB-AD48-45EE-83A4-D07FAF9E11A9}" srcOrd="0" destOrd="0" parTransId="{0C34FCE9-4688-4ADC-8ED7-3DDB2B03E0A2}" sibTransId="{61940F81-9D5A-4B6C-888D-B1C1D66DA65E}"/>
    <dgm:cxn modelId="{9EF9A1E1-5177-4072-B98F-4DC2A1864FE9}" type="presOf" srcId="{24C5ADC3-E659-4637-AB5E-986BED42FB8C}" destId="{27516381-6062-473B-980A-A69719625BC4}" srcOrd="0" destOrd="0" presId="urn:microsoft.com/office/officeart/2005/8/layout/chevron2"/>
    <dgm:cxn modelId="{69993CF1-D264-413D-B350-45DB7DFC7748}" srcId="{3B63BF78-4CB5-45BD-BA5D-363838F4487F}" destId="{8DDB6D5A-3DBD-4107-9857-7C0A4AB511AA}" srcOrd="1" destOrd="0" parTransId="{853A5BF1-60E3-4EBD-9957-99F34191A8C7}" sibTransId="{93B469BC-4762-4C46-BF9F-04AA6326249E}"/>
    <dgm:cxn modelId="{330D0732-878B-4641-B07F-8B514B1FEBB4}" type="presOf" srcId="{B3E3F742-3FF2-4229-B4AE-96C9E6C7505A}" destId="{554AD9A0-B683-4044-A2E8-CF2CABB94720}" srcOrd="0" destOrd="0" presId="urn:microsoft.com/office/officeart/2005/8/layout/chevron2"/>
    <dgm:cxn modelId="{D65B1A8A-5E05-46E1-8CE7-3BF235E3F357}" srcId="{B3E3F742-3FF2-4229-B4AE-96C9E6C7505A}" destId="{361471CC-BFB1-4917-8A16-FD72EAC1CDDA}" srcOrd="0" destOrd="0" parTransId="{C4CA2C94-E9FE-468F-8026-83BA764EA46B}" sibTransId="{19837D14-973D-44B7-A83F-72F0CFA087B8}"/>
    <dgm:cxn modelId="{F40AA31F-8BA8-4C1A-BA4E-8A17CD4A0084}" srcId="{3B63BF78-4CB5-45BD-BA5D-363838F4487F}" destId="{45C0058C-1205-43BF-95D9-AC51139C1357}" srcOrd="4" destOrd="0" parTransId="{7434E08F-47F0-4474-AD86-641D8964B089}" sibTransId="{82677C13-3A0B-4B7B-A5F0-65B3DEA6407A}"/>
    <dgm:cxn modelId="{2FC1A9BC-8D36-4A1D-9609-9E81B6FA1545}" srcId="{45C0058C-1205-43BF-95D9-AC51139C1357}" destId="{37DFEA56-DFBC-4FAD-95BB-6091EBF8A5A8}" srcOrd="0" destOrd="0" parTransId="{921FC1EE-D98A-4E97-AF13-712587178D7F}" sibTransId="{8E45CD56-2C13-4DD9-A62D-9CC9BD0F14FD}"/>
    <dgm:cxn modelId="{6C195E7C-3670-4650-A74F-1811F84DC08E}" srcId="{3B63BF78-4CB5-45BD-BA5D-363838F4487F}" destId="{CBEC1FF7-CE3D-42AE-A3D1-AB1AA136D74F}" srcOrd="0" destOrd="0" parTransId="{B907FE8B-D0E0-4D76-BC3A-0F777CC190C0}" sibTransId="{AE19AE2B-D508-4662-BAD5-E0B800C117EC}"/>
    <dgm:cxn modelId="{91F5F50E-F68C-493B-8857-808EFEC53A66}" type="presOf" srcId="{37DFEA56-DFBC-4FAD-95BB-6091EBF8A5A8}" destId="{2AEB9BED-D82D-41F5-9B6B-A814791DB321}" srcOrd="0" destOrd="0" presId="urn:microsoft.com/office/officeart/2005/8/layout/chevron2"/>
    <dgm:cxn modelId="{A7D03A88-029E-4C1B-A057-2D845321479B}" type="presOf" srcId="{45C0058C-1205-43BF-95D9-AC51139C1357}" destId="{B648109A-55A3-40CF-B5E6-36445DADAE8A}" srcOrd="0" destOrd="0" presId="urn:microsoft.com/office/officeart/2005/8/layout/chevron2"/>
    <dgm:cxn modelId="{9AD1EC83-CC5F-4ECE-BA13-2BFB1AB6AE04}" srcId="{3B63BF78-4CB5-45BD-BA5D-363838F4487F}" destId="{B3E3F742-3FF2-4229-B4AE-96C9E6C7505A}" srcOrd="3" destOrd="0" parTransId="{F0ED1FD7-D795-4CFA-97D4-C6C16E03675A}" sibTransId="{E05761CD-5127-4697-912E-3923D82899AC}"/>
    <dgm:cxn modelId="{C0B9382B-68E6-4BC7-AE03-48F6C5D0F295}" type="presOf" srcId="{361471CC-BFB1-4917-8A16-FD72EAC1CDDA}" destId="{DD61B57A-963B-49ED-9E31-22E3DC0615C6}" srcOrd="0" destOrd="0" presId="urn:microsoft.com/office/officeart/2005/8/layout/chevron2"/>
    <dgm:cxn modelId="{EAB750DC-46FA-4284-9FFC-F89DE5964899}" type="presOf" srcId="{CBEC1FF7-CE3D-42AE-A3D1-AB1AA136D74F}" destId="{7771B539-AED8-48B7-82B3-85E44FF40064}" srcOrd="0" destOrd="0" presId="urn:microsoft.com/office/officeart/2005/8/layout/chevron2"/>
    <dgm:cxn modelId="{4FB6772C-C5E1-4EFC-A63F-17C1DFBE831B}" type="presParOf" srcId="{E5240D3F-02AD-4411-BBCC-F988C8DD933C}" destId="{A05137B4-DBE6-4C0F-80CA-6E1C8051A07A}" srcOrd="0" destOrd="0" presId="urn:microsoft.com/office/officeart/2005/8/layout/chevron2"/>
    <dgm:cxn modelId="{A0635A25-DC55-4A59-92E6-2740F336B8D4}" type="presParOf" srcId="{A05137B4-DBE6-4C0F-80CA-6E1C8051A07A}" destId="{7771B539-AED8-48B7-82B3-85E44FF40064}" srcOrd="0" destOrd="0" presId="urn:microsoft.com/office/officeart/2005/8/layout/chevron2"/>
    <dgm:cxn modelId="{29C91992-5321-43F2-BF56-CCBA9C73FF30}" type="presParOf" srcId="{A05137B4-DBE6-4C0F-80CA-6E1C8051A07A}" destId="{7229879D-9E42-4DBE-8D79-8BF089270D65}" srcOrd="1" destOrd="0" presId="urn:microsoft.com/office/officeart/2005/8/layout/chevron2"/>
    <dgm:cxn modelId="{9E2820CE-229C-48C5-9668-8E01DEC45271}" type="presParOf" srcId="{E5240D3F-02AD-4411-BBCC-F988C8DD933C}" destId="{129F0311-764B-45C6-81AA-21A5C4A2C4D6}" srcOrd="1" destOrd="0" presId="urn:microsoft.com/office/officeart/2005/8/layout/chevron2"/>
    <dgm:cxn modelId="{8753B7B3-7C76-4CAF-969B-AE740C09581A}" type="presParOf" srcId="{E5240D3F-02AD-4411-BBCC-F988C8DD933C}" destId="{C74EB045-AD82-455B-8B1A-97C750C04116}" srcOrd="2" destOrd="0" presId="urn:microsoft.com/office/officeart/2005/8/layout/chevron2"/>
    <dgm:cxn modelId="{10DD64F7-0753-442B-8726-4886752C2CBA}" type="presParOf" srcId="{C74EB045-AD82-455B-8B1A-97C750C04116}" destId="{4E781744-1E9E-400A-A4A2-40A83C2E87D9}" srcOrd="0" destOrd="0" presId="urn:microsoft.com/office/officeart/2005/8/layout/chevron2"/>
    <dgm:cxn modelId="{6C1AE440-EE2F-4A5B-81AA-A371A3D1285B}" type="presParOf" srcId="{C74EB045-AD82-455B-8B1A-97C750C04116}" destId="{3424AF20-FDE3-407F-BBBC-823E413D18F9}" srcOrd="1" destOrd="0" presId="urn:microsoft.com/office/officeart/2005/8/layout/chevron2"/>
    <dgm:cxn modelId="{8E89A369-6814-4DED-98E7-06F22D135E09}" type="presParOf" srcId="{E5240D3F-02AD-4411-BBCC-F988C8DD933C}" destId="{AA96BAAA-9589-45FE-82FB-98770CFB9028}" srcOrd="3" destOrd="0" presId="urn:microsoft.com/office/officeart/2005/8/layout/chevron2"/>
    <dgm:cxn modelId="{E0D49AAD-3CC6-40CE-8FB7-EBCEC5B4244C}" type="presParOf" srcId="{E5240D3F-02AD-4411-BBCC-F988C8DD933C}" destId="{BFBC09AC-8F95-400C-B625-F7A26B014C66}" srcOrd="4" destOrd="0" presId="urn:microsoft.com/office/officeart/2005/8/layout/chevron2"/>
    <dgm:cxn modelId="{1925B3F1-84B9-4F66-BD95-5BB741784B27}" type="presParOf" srcId="{BFBC09AC-8F95-400C-B625-F7A26B014C66}" destId="{7B957E7B-578D-431D-AA5E-D908643C8F31}" srcOrd="0" destOrd="0" presId="urn:microsoft.com/office/officeart/2005/8/layout/chevron2"/>
    <dgm:cxn modelId="{3AB5B3C3-937D-4E16-920B-27B9A1796CD1}" type="presParOf" srcId="{BFBC09AC-8F95-400C-B625-F7A26B014C66}" destId="{27516381-6062-473B-980A-A69719625BC4}" srcOrd="1" destOrd="0" presId="urn:microsoft.com/office/officeart/2005/8/layout/chevron2"/>
    <dgm:cxn modelId="{BBBB24E4-42E3-40D3-8BFC-E562362D64F2}" type="presParOf" srcId="{E5240D3F-02AD-4411-BBCC-F988C8DD933C}" destId="{93155849-8AAE-435B-82BA-CB392CEEE8BD}" srcOrd="5" destOrd="0" presId="urn:microsoft.com/office/officeart/2005/8/layout/chevron2"/>
    <dgm:cxn modelId="{6BB314DD-835C-42BA-89AA-B532650BF301}" type="presParOf" srcId="{E5240D3F-02AD-4411-BBCC-F988C8DD933C}" destId="{5694007D-A59A-4549-A130-CCAA82B418B6}" srcOrd="6" destOrd="0" presId="urn:microsoft.com/office/officeart/2005/8/layout/chevron2"/>
    <dgm:cxn modelId="{71925CE9-F3D8-4F20-824E-5C04247E20FF}" type="presParOf" srcId="{5694007D-A59A-4549-A130-CCAA82B418B6}" destId="{554AD9A0-B683-4044-A2E8-CF2CABB94720}" srcOrd="0" destOrd="0" presId="urn:microsoft.com/office/officeart/2005/8/layout/chevron2"/>
    <dgm:cxn modelId="{7FD312D7-2384-42B7-B116-01705E728B42}" type="presParOf" srcId="{5694007D-A59A-4549-A130-CCAA82B418B6}" destId="{DD61B57A-963B-49ED-9E31-22E3DC0615C6}" srcOrd="1" destOrd="0" presId="urn:microsoft.com/office/officeart/2005/8/layout/chevron2"/>
    <dgm:cxn modelId="{8EB04A91-F452-473E-A1FA-0E8F616BB1FA}" type="presParOf" srcId="{E5240D3F-02AD-4411-BBCC-F988C8DD933C}" destId="{BE99C3ED-7F2A-403D-BB8C-0911136818F9}" srcOrd="7" destOrd="0" presId="urn:microsoft.com/office/officeart/2005/8/layout/chevron2"/>
    <dgm:cxn modelId="{4FAC9E7B-66DB-49FC-B653-37255BF1F873}" type="presParOf" srcId="{E5240D3F-02AD-4411-BBCC-F988C8DD933C}" destId="{178322B3-B62E-4C9B-88D4-653E3F15717A}" srcOrd="8" destOrd="0" presId="urn:microsoft.com/office/officeart/2005/8/layout/chevron2"/>
    <dgm:cxn modelId="{C5D7C3EE-9791-4861-96F5-6C142E75E565}" type="presParOf" srcId="{178322B3-B62E-4C9B-88D4-653E3F15717A}" destId="{B648109A-55A3-40CF-B5E6-36445DADAE8A}" srcOrd="0" destOrd="0" presId="urn:microsoft.com/office/officeart/2005/8/layout/chevron2"/>
    <dgm:cxn modelId="{ACC5F1A5-17A0-4516-9218-9247C955E43E}" type="presParOf" srcId="{178322B3-B62E-4C9B-88D4-653E3F15717A}" destId="{2AEB9BED-D82D-41F5-9B6B-A814791DB32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0C2522-9E25-4C96-8505-EB6B1562BE0B}"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zh-CN" altLang="en-US"/>
        </a:p>
      </dgm:t>
    </dgm:pt>
    <dgm:pt modelId="{0A889994-C239-448A-8FF8-86BE1EB4B1DE}">
      <dgm:prSet phldrT="[文本]"/>
      <dgm:spPr/>
      <dgm:t>
        <a:bodyPr/>
        <a:lstStyle/>
        <a:p>
          <a:r>
            <a:rPr lang="zh-CN" altLang="en-US" dirty="0" smtClean="0"/>
            <a:t>内部触发机制</a:t>
          </a:r>
          <a:endParaRPr lang="zh-CN" altLang="en-US" dirty="0"/>
        </a:p>
      </dgm:t>
    </dgm:pt>
    <dgm:pt modelId="{EE6C6B89-9754-48FC-8C19-0267F964A3EE}" type="parTrans" cxnId="{1612BF35-14F7-4E2E-AF5C-BE9FE3E7E4DA}">
      <dgm:prSet/>
      <dgm:spPr/>
      <dgm:t>
        <a:bodyPr/>
        <a:lstStyle/>
        <a:p>
          <a:endParaRPr lang="zh-CN" altLang="en-US"/>
        </a:p>
      </dgm:t>
    </dgm:pt>
    <dgm:pt modelId="{4589DBDF-E5B4-47E0-B4FC-95C0FF651A26}" type="sibTrans" cxnId="{1612BF35-14F7-4E2E-AF5C-BE9FE3E7E4DA}">
      <dgm:prSet/>
      <dgm:spPr/>
      <dgm:t>
        <a:bodyPr/>
        <a:lstStyle/>
        <a:p>
          <a:endParaRPr lang="zh-CN" altLang="en-US"/>
        </a:p>
      </dgm:t>
    </dgm:pt>
    <dgm:pt modelId="{E78801FE-8321-4AC9-BB24-7CE8F0DAD5CD}">
      <dgm:prSet phldrT="[文本]"/>
      <dgm:spPr/>
      <dgm:t>
        <a:bodyPr/>
        <a:lstStyle/>
        <a:p>
          <a:r>
            <a:rPr lang="zh-CN" altLang="en-US" dirty="0" smtClean="0"/>
            <a:t>自然灾害</a:t>
          </a:r>
          <a:endParaRPr lang="zh-CN" altLang="en-US" dirty="0"/>
        </a:p>
      </dgm:t>
    </dgm:pt>
    <dgm:pt modelId="{22466C45-0352-4C37-824B-9CC813B0DF66}" type="parTrans" cxnId="{964995C5-B579-44B5-AA79-E5862604E421}">
      <dgm:prSet/>
      <dgm:spPr/>
      <dgm:t>
        <a:bodyPr/>
        <a:lstStyle/>
        <a:p>
          <a:endParaRPr lang="zh-CN" altLang="en-US"/>
        </a:p>
      </dgm:t>
    </dgm:pt>
    <dgm:pt modelId="{73351EE3-00EB-4CDE-8BCD-60CB0CAC7B70}" type="sibTrans" cxnId="{964995C5-B579-44B5-AA79-E5862604E421}">
      <dgm:prSet/>
      <dgm:spPr/>
      <dgm:t>
        <a:bodyPr/>
        <a:lstStyle/>
        <a:p>
          <a:endParaRPr lang="zh-CN" altLang="en-US"/>
        </a:p>
      </dgm:t>
    </dgm:pt>
    <dgm:pt modelId="{64817EEE-5367-403F-9CC4-ED868FCF9CFC}">
      <dgm:prSet phldrT="[文本]"/>
      <dgm:spPr/>
      <dgm:t>
        <a:bodyPr/>
        <a:lstStyle/>
        <a:p>
          <a:r>
            <a:rPr lang="zh-CN" altLang="en-US" dirty="0" smtClean="0"/>
            <a:t>经济灾害</a:t>
          </a:r>
          <a:endParaRPr lang="zh-CN" altLang="en-US" dirty="0"/>
        </a:p>
      </dgm:t>
    </dgm:pt>
    <dgm:pt modelId="{D5AFE368-D3D7-42AA-8294-319CC0E914C8}" type="parTrans" cxnId="{493F0B6C-6229-452B-BC36-5FDF6EF4F951}">
      <dgm:prSet/>
      <dgm:spPr/>
      <dgm:t>
        <a:bodyPr/>
        <a:lstStyle/>
        <a:p>
          <a:endParaRPr lang="zh-CN" altLang="en-US"/>
        </a:p>
      </dgm:t>
    </dgm:pt>
    <dgm:pt modelId="{7CEA5502-BE98-4857-84A5-960C0022783B}" type="sibTrans" cxnId="{493F0B6C-6229-452B-BC36-5FDF6EF4F951}">
      <dgm:prSet/>
      <dgm:spPr/>
      <dgm:t>
        <a:bodyPr/>
        <a:lstStyle/>
        <a:p>
          <a:endParaRPr lang="zh-CN" altLang="en-US"/>
        </a:p>
      </dgm:t>
    </dgm:pt>
    <dgm:pt modelId="{98FD44D8-B88A-4781-8D56-148BF182DD89}">
      <dgm:prSet phldrT="[文本]"/>
      <dgm:spPr/>
      <dgm:t>
        <a:bodyPr/>
        <a:lstStyle/>
        <a:p>
          <a:r>
            <a:rPr lang="zh-CN" altLang="en-US" dirty="0" smtClean="0"/>
            <a:t>外部触发机制</a:t>
          </a:r>
          <a:endParaRPr lang="zh-CN" altLang="en-US" dirty="0"/>
        </a:p>
      </dgm:t>
    </dgm:pt>
    <dgm:pt modelId="{5C30D938-2B73-4BBD-B659-C4FD7D262AFF}" type="parTrans" cxnId="{E678B93D-4660-45DD-B8F2-A54B54C77DE0}">
      <dgm:prSet/>
      <dgm:spPr/>
      <dgm:t>
        <a:bodyPr/>
        <a:lstStyle/>
        <a:p>
          <a:endParaRPr lang="zh-CN" altLang="en-US"/>
        </a:p>
      </dgm:t>
    </dgm:pt>
    <dgm:pt modelId="{5FF05978-67F4-492E-8F84-CA4AD5C3E974}" type="sibTrans" cxnId="{E678B93D-4660-45DD-B8F2-A54B54C77DE0}">
      <dgm:prSet/>
      <dgm:spPr/>
      <dgm:t>
        <a:bodyPr/>
        <a:lstStyle/>
        <a:p>
          <a:endParaRPr lang="zh-CN" altLang="en-US"/>
        </a:p>
      </dgm:t>
    </dgm:pt>
    <dgm:pt modelId="{714117E1-B21B-4AA4-8EAF-BC6789E621EF}">
      <dgm:prSet phldrT="[文本]"/>
      <dgm:spPr/>
      <dgm:t>
        <a:bodyPr/>
        <a:lstStyle/>
        <a:p>
          <a:r>
            <a:rPr lang="zh-CN" altLang="en-US" dirty="0" smtClean="0"/>
            <a:t>战争行动</a:t>
          </a:r>
          <a:endParaRPr lang="zh-CN" altLang="en-US" dirty="0"/>
        </a:p>
      </dgm:t>
    </dgm:pt>
    <dgm:pt modelId="{187E4E59-0D03-4679-BAD6-D9BCD1E9A254}" type="parTrans" cxnId="{F3AC7932-69B6-4277-B4DA-9E294FF9C22C}">
      <dgm:prSet/>
      <dgm:spPr/>
      <dgm:t>
        <a:bodyPr/>
        <a:lstStyle/>
        <a:p>
          <a:endParaRPr lang="zh-CN" altLang="en-US"/>
        </a:p>
      </dgm:t>
    </dgm:pt>
    <dgm:pt modelId="{44B87346-5BA2-4C19-BB34-B66099C1F307}" type="sibTrans" cxnId="{F3AC7932-69B6-4277-B4DA-9E294FF9C22C}">
      <dgm:prSet/>
      <dgm:spPr/>
      <dgm:t>
        <a:bodyPr/>
        <a:lstStyle/>
        <a:p>
          <a:endParaRPr lang="zh-CN" altLang="en-US"/>
        </a:p>
      </dgm:t>
    </dgm:pt>
    <dgm:pt modelId="{2C13931B-13B6-44E0-847D-FB4D61344D1D}">
      <dgm:prSet phldrT="[文本]"/>
      <dgm:spPr/>
      <dgm:t>
        <a:bodyPr/>
        <a:lstStyle/>
        <a:p>
          <a:r>
            <a:rPr lang="zh-CN" altLang="en-US" dirty="0" smtClean="0"/>
            <a:t>技术灾害</a:t>
          </a:r>
          <a:endParaRPr lang="zh-CN" altLang="en-US" dirty="0"/>
        </a:p>
      </dgm:t>
    </dgm:pt>
    <dgm:pt modelId="{F0A379EE-03D7-406F-B8C6-C02981BD7BAA}" type="parTrans" cxnId="{2F8EFD9D-1BEA-4FD1-9F6A-0CDA0DED801F}">
      <dgm:prSet/>
      <dgm:spPr/>
      <dgm:t>
        <a:bodyPr/>
        <a:lstStyle/>
        <a:p>
          <a:endParaRPr lang="zh-CN" altLang="en-US"/>
        </a:p>
      </dgm:t>
    </dgm:pt>
    <dgm:pt modelId="{EF19C68E-C07E-46CA-8A55-E055DF2A159E}" type="sibTrans" cxnId="{2F8EFD9D-1BEA-4FD1-9F6A-0CDA0DED801F}">
      <dgm:prSet/>
      <dgm:spPr/>
      <dgm:t>
        <a:bodyPr/>
        <a:lstStyle/>
        <a:p>
          <a:endParaRPr lang="zh-CN" altLang="en-US"/>
        </a:p>
      </dgm:t>
    </dgm:pt>
    <dgm:pt modelId="{C5F74FD4-3C0F-4ED4-816B-DEDF8AF71498}">
      <dgm:prSet phldrT="[文本]"/>
      <dgm:spPr/>
      <dgm:t>
        <a:bodyPr/>
        <a:lstStyle/>
        <a:p>
          <a:r>
            <a:rPr lang="zh-CN" altLang="en-US" dirty="0" smtClean="0"/>
            <a:t>生态变迁</a:t>
          </a:r>
          <a:endParaRPr lang="zh-CN" altLang="en-US" dirty="0"/>
        </a:p>
      </dgm:t>
    </dgm:pt>
    <dgm:pt modelId="{312B040B-8916-491E-B78C-455386AE2794}" type="parTrans" cxnId="{6E5B3384-DD37-423C-AED2-3242D189898B}">
      <dgm:prSet/>
      <dgm:spPr/>
      <dgm:t>
        <a:bodyPr/>
        <a:lstStyle/>
        <a:p>
          <a:endParaRPr lang="zh-CN" altLang="en-US"/>
        </a:p>
      </dgm:t>
    </dgm:pt>
    <dgm:pt modelId="{C733DDED-4237-4FC8-815D-5A02FF7248A7}" type="sibTrans" cxnId="{6E5B3384-DD37-423C-AED2-3242D189898B}">
      <dgm:prSet/>
      <dgm:spPr/>
      <dgm:t>
        <a:bodyPr/>
        <a:lstStyle/>
        <a:p>
          <a:endParaRPr lang="zh-CN" altLang="en-US"/>
        </a:p>
      </dgm:t>
    </dgm:pt>
    <dgm:pt modelId="{CB54C408-4272-4114-B33A-2F5F60170C90}">
      <dgm:prSet phldrT="[文本]"/>
      <dgm:spPr/>
      <dgm:t>
        <a:bodyPr/>
        <a:lstStyle/>
        <a:p>
          <a:r>
            <a:rPr lang="zh-CN" altLang="en-US" dirty="0" smtClean="0"/>
            <a:t>社会变迁</a:t>
          </a:r>
          <a:endParaRPr lang="zh-CN" altLang="en-US" dirty="0"/>
        </a:p>
      </dgm:t>
    </dgm:pt>
    <dgm:pt modelId="{22494AC2-944A-44BD-BC73-094526B06506}" type="parTrans" cxnId="{96365AA3-9A93-43F4-8135-BAB97372C499}">
      <dgm:prSet/>
      <dgm:spPr/>
      <dgm:t>
        <a:bodyPr/>
        <a:lstStyle/>
        <a:p>
          <a:endParaRPr lang="zh-CN" altLang="en-US"/>
        </a:p>
      </dgm:t>
    </dgm:pt>
    <dgm:pt modelId="{34309112-F25E-4751-803C-9566CF4E692D}" type="sibTrans" cxnId="{96365AA3-9A93-43F4-8135-BAB97372C499}">
      <dgm:prSet/>
      <dgm:spPr/>
      <dgm:t>
        <a:bodyPr/>
        <a:lstStyle/>
        <a:p>
          <a:endParaRPr lang="zh-CN" altLang="en-US"/>
        </a:p>
      </dgm:t>
    </dgm:pt>
    <dgm:pt modelId="{862BA229-3589-48F3-BBC9-758B578EB7CB}">
      <dgm:prSet phldrT="[文本]"/>
      <dgm:spPr/>
      <dgm:t>
        <a:bodyPr/>
        <a:lstStyle/>
        <a:p>
          <a:r>
            <a:rPr lang="zh-CN" altLang="en-US" dirty="0" smtClean="0"/>
            <a:t>间接冲突</a:t>
          </a:r>
          <a:endParaRPr lang="zh-CN" altLang="en-US" dirty="0"/>
        </a:p>
      </dgm:t>
    </dgm:pt>
    <dgm:pt modelId="{1E2A7657-093F-4987-8662-EA07AF622A50}" type="parTrans" cxnId="{A7D75FCC-D150-469D-AC20-D5AB147F1D90}">
      <dgm:prSet/>
      <dgm:spPr/>
      <dgm:t>
        <a:bodyPr/>
        <a:lstStyle/>
        <a:p>
          <a:endParaRPr lang="zh-CN" altLang="en-US"/>
        </a:p>
      </dgm:t>
    </dgm:pt>
    <dgm:pt modelId="{9D64FBF7-B198-4395-9E29-A1C34FCD9E0E}" type="sibTrans" cxnId="{A7D75FCC-D150-469D-AC20-D5AB147F1D90}">
      <dgm:prSet/>
      <dgm:spPr/>
      <dgm:t>
        <a:bodyPr/>
        <a:lstStyle/>
        <a:p>
          <a:endParaRPr lang="zh-CN" altLang="en-US"/>
        </a:p>
      </dgm:t>
    </dgm:pt>
    <dgm:pt modelId="{14C6F8AE-6463-4E88-989B-894862D53903}">
      <dgm:prSet phldrT="[文本]"/>
      <dgm:spPr/>
      <dgm:t>
        <a:bodyPr/>
        <a:lstStyle/>
        <a:p>
          <a:r>
            <a:rPr lang="zh-CN" altLang="en-US" dirty="0" smtClean="0"/>
            <a:t>经济对抗</a:t>
          </a:r>
          <a:endParaRPr lang="zh-CN" altLang="en-US" dirty="0"/>
        </a:p>
      </dgm:t>
    </dgm:pt>
    <dgm:pt modelId="{9FF979B7-DE93-4977-AB07-D5A0C13643F1}" type="parTrans" cxnId="{9510E409-5426-42CE-B343-EF1FDC0F6193}">
      <dgm:prSet/>
      <dgm:spPr/>
      <dgm:t>
        <a:bodyPr/>
        <a:lstStyle/>
        <a:p>
          <a:endParaRPr lang="zh-CN" altLang="en-US"/>
        </a:p>
      </dgm:t>
    </dgm:pt>
    <dgm:pt modelId="{D193DF2C-F7FF-4238-B76A-E3CE9FF8D182}" type="sibTrans" cxnId="{9510E409-5426-42CE-B343-EF1FDC0F6193}">
      <dgm:prSet/>
      <dgm:spPr/>
      <dgm:t>
        <a:bodyPr/>
        <a:lstStyle/>
        <a:p>
          <a:endParaRPr lang="zh-CN" altLang="en-US"/>
        </a:p>
      </dgm:t>
    </dgm:pt>
    <dgm:pt modelId="{388BB015-4E9F-43EC-9B0B-FA001845A664}">
      <dgm:prSet phldrT="[文本]"/>
      <dgm:spPr/>
      <dgm:t>
        <a:bodyPr/>
        <a:lstStyle/>
        <a:p>
          <a:r>
            <a:rPr lang="zh-CN" altLang="en-US" dirty="0" smtClean="0"/>
            <a:t>新式武器与力量失衡</a:t>
          </a:r>
          <a:endParaRPr lang="zh-CN" altLang="en-US" dirty="0"/>
        </a:p>
      </dgm:t>
    </dgm:pt>
    <dgm:pt modelId="{9388CED9-7E79-497B-933F-51586B1F1619}" type="parTrans" cxnId="{A8366C0D-2619-4883-B80A-A769E5DCFD45}">
      <dgm:prSet/>
      <dgm:spPr/>
      <dgm:t>
        <a:bodyPr/>
        <a:lstStyle/>
        <a:p>
          <a:endParaRPr lang="zh-CN" altLang="en-US"/>
        </a:p>
      </dgm:t>
    </dgm:pt>
    <dgm:pt modelId="{F8E1338D-3C6F-41E2-96B4-BF56FF209C38}" type="sibTrans" cxnId="{A8366C0D-2619-4883-B80A-A769E5DCFD45}">
      <dgm:prSet/>
      <dgm:spPr/>
      <dgm:t>
        <a:bodyPr/>
        <a:lstStyle/>
        <a:p>
          <a:endParaRPr lang="zh-CN" altLang="en-US"/>
        </a:p>
      </dgm:t>
    </dgm:pt>
    <dgm:pt modelId="{24CFCC3B-4ABB-4E6A-9483-4E8C838111DD}" type="pres">
      <dgm:prSet presAssocID="{120C2522-9E25-4C96-8505-EB6B1562BE0B}" presName="diagram" presStyleCnt="0">
        <dgm:presLayoutVars>
          <dgm:chPref val="1"/>
          <dgm:dir/>
          <dgm:animOne val="branch"/>
          <dgm:animLvl val="lvl"/>
          <dgm:resizeHandles/>
        </dgm:presLayoutVars>
      </dgm:prSet>
      <dgm:spPr/>
      <dgm:t>
        <a:bodyPr/>
        <a:lstStyle/>
        <a:p>
          <a:endParaRPr lang="zh-CN" altLang="en-US"/>
        </a:p>
      </dgm:t>
    </dgm:pt>
    <dgm:pt modelId="{92C98D2A-62E4-404E-AB36-494A6FE9631A}" type="pres">
      <dgm:prSet presAssocID="{0A889994-C239-448A-8FF8-86BE1EB4B1DE}" presName="root" presStyleCnt="0"/>
      <dgm:spPr/>
    </dgm:pt>
    <dgm:pt modelId="{F5139BE8-83FE-4DE7-9EAD-031FADF746B0}" type="pres">
      <dgm:prSet presAssocID="{0A889994-C239-448A-8FF8-86BE1EB4B1DE}" presName="rootComposite" presStyleCnt="0"/>
      <dgm:spPr/>
    </dgm:pt>
    <dgm:pt modelId="{4AF05952-1CED-4A41-B9F6-0F910DB86198}" type="pres">
      <dgm:prSet presAssocID="{0A889994-C239-448A-8FF8-86BE1EB4B1DE}" presName="rootText" presStyleLbl="node1" presStyleIdx="0" presStyleCnt="2" custScaleX="170600"/>
      <dgm:spPr/>
      <dgm:t>
        <a:bodyPr/>
        <a:lstStyle/>
        <a:p>
          <a:endParaRPr lang="zh-CN" altLang="en-US"/>
        </a:p>
      </dgm:t>
    </dgm:pt>
    <dgm:pt modelId="{0857AB54-51C0-48F1-915D-3B5D193D61C7}" type="pres">
      <dgm:prSet presAssocID="{0A889994-C239-448A-8FF8-86BE1EB4B1DE}" presName="rootConnector" presStyleLbl="node1" presStyleIdx="0" presStyleCnt="2"/>
      <dgm:spPr/>
      <dgm:t>
        <a:bodyPr/>
        <a:lstStyle/>
        <a:p>
          <a:endParaRPr lang="zh-CN" altLang="en-US"/>
        </a:p>
      </dgm:t>
    </dgm:pt>
    <dgm:pt modelId="{16C8E740-1C89-4A2F-9A90-5472A0158458}" type="pres">
      <dgm:prSet presAssocID="{0A889994-C239-448A-8FF8-86BE1EB4B1DE}" presName="childShape" presStyleCnt="0"/>
      <dgm:spPr/>
    </dgm:pt>
    <dgm:pt modelId="{F8EAD62E-FC35-4A3E-9353-C1A88638FF51}" type="pres">
      <dgm:prSet presAssocID="{22466C45-0352-4C37-824B-9CC813B0DF66}" presName="Name13" presStyleLbl="parChTrans1D2" presStyleIdx="0" presStyleCnt="9"/>
      <dgm:spPr/>
      <dgm:t>
        <a:bodyPr/>
        <a:lstStyle/>
        <a:p>
          <a:endParaRPr lang="zh-CN" altLang="en-US"/>
        </a:p>
      </dgm:t>
    </dgm:pt>
    <dgm:pt modelId="{07D57B9E-6B21-46E7-8F50-FB3747350D65}" type="pres">
      <dgm:prSet presAssocID="{E78801FE-8321-4AC9-BB24-7CE8F0DAD5CD}" presName="childText" presStyleLbl="bgAcc1" presStyleIdx="0" presStyleCnt="9" custScaleX="152529">
        <dgm:presLayoutVars>
          <dgm:bulletEnabled val="1"/>
        </dgm:presLayoutVars>
      </dgm:prSet>
      <dgm:spPr/>
      <dgm:t>
        <a:bodyPr/>
        <a:lstStyle/>
        <a:p>
          <a:endParaRPr lang="zh-CN" altLang="en-US"/>
        </a:p>
      </dgm:t>
    </dgm:pt>
    <dgm:pt modelId="{7252DF7C-334F-4DD7-A046-B2B4E38600E7}" type="pres">
      <dgm:prSet presAssocID="{D5AFE368-D3D7-42AA-8294-319CC0E914C8}" presName="Name13" presStyleLbl="parChTrans1D2" presStyleIdx="1" presStyleCnt="9"/>
      <dgm:spPr/>
      <dgm:t>
        <a:bodyPr/>
        <a:lstStyle/>
        <a:p>
          <a:endParaRPr lang="zh-CN" altLang="en-US"/>
        </a:p>
      </dgm:t>
    </dgm:pt>
    <dgm:pt modelId="{49AA72EB-4E42-4332-A059-B4A907021AF2}" type="pres">
      <dgm:prSet presAssocID="{64817EEE-5367-403F-9CC4-ED868FCF9CFC}" presName="childText" presStyleLbl="bgAcc1" presStyleIdx="1" presStyleCnt="9" custScaleX="149269">
        <dgm:presLayoutVars>
          <dgm:bulletEnabled val="1"/>
        </dgm:presLayoutVars>
      </dgm:prSet>
      <dgm:spPr/>
      <dgm:t>
        <a:bodyPr/>
        <a:lstStyle/>
        <a:p>
          <a:endParaRPr lang="zh-CN" altLang="en-US"/>
        </a:p>
      </dgm:t>
    </dgm:pt>
    <dgm:pt modelId="{BC85F40B-2073-4133-9667-C6D7E4DAD667}" type="pres">
      <dgm:prSet presAssocID="{F0A379EE-03D7-406F-B8C6-C02981BD7BAA}" presName="Name13" presStyleLbl="parChTrans1D2" presStyleIdx="2" presStyleCnt="9"/>
      <dgm:spPr/>
      <dgm:t>
        <a:bodyPr/>
        <a:lstStyle/>
        <a:p>
          <a:endParaRPr lang="zh-CN" altLang="en-US"/>
        </a:p>
      </dgm:t>
    </dgm:pt>
    <dgm:pt modelId="{3AECB853-6BDD-4EB0-8EAA-03F99EFBE721}" type="pres">
      <dgm:prSet presAssocID="{2C13931B-13B6-44E0-847D-FB4D61344D1D}" presName="childText" presStyleLbl="bgAcc1" presStyleIdx="2" presStyleCnt="9" custScaleX="153959">
        <dgm:presLayoutVars>
          <dgm:bulletEnabled val="1"/>
        </dgm:presLayoutVars>
      </dgm:prSet>
      <dgm:spPr/>
      <dgm:t>
        <a:bodyPr/>
        <a:lstStyle/>
        <a:p>
          <a:endParaRPr lang="zh-CN" altLang="en-US"/>
        </a:p>
      </dgm:t>
    </dgm:pt>
    <dgm:pt modelId="{800BD2B7-2E0E-4979-9530-8597889A2889}" type="pres">
      <dgm:prSet presAssocID="{312B040B-8916-491E-B78C-455386AE2794}" presName="Name13" presStyleLbl="parChTrans1D2" presStyleIdx="3" presStyleCnt="9"/>
      <dgm:spPr/>
      <dgm:t>
        <a:bodyPr/>
        <a:lstStyle/>
        <a:p>
          <a:endParaRPr lang="zh-CN" altLang="en-US"/>
        </a:p>
      </dgm:t>
    </dgm:pt>
    <dgm:pt modelId="{A48263BF-209E-423B-87D1-689CAA5DF25F}" type="pres">
      <dgm:prSet presAssocID="{C5F74FD4-3C0F-4ED4-816B-DEDF8AF71498}" presName="childText" presStyleLbl="bgAcc1" presStyleIdx="3" presStyleCnt="9" custScaleX="146920">
        <dgm:presLayoutVars>
          <dgm:bulletEnabled val="1"/>
        </dgm:presLayoutVars>
      </dgm:prSet>
      <dgm:spPr/>
      <dgm:t>
        <a:bodyPr/>
        <a:lstStyle/>
        <a:p>
          <a:endParaRPr lang="zh-CN" altLang="en-US"/>
        </a:p>
      </dgm:t>
    </dgm:pt>
    <dgm:pt modelId="{8A3EFE9F-AC4F-4401-9A26-511E50722D01}" type="pres">
      <dgm:prSet presAssocID="{22494AC2-944A-44BD-BC73-094526B06506}" presName="Name13" presStyleLbl="parChTrans1D2" presStyleIdx="4" presStyleCnt="9"/>
      <dgm:spPr/>
      <dgm:t>
        <a:bodyPr/>
        <a:lstStyle/>
        <a:p>
          <a:endParaRPr lang="zh-CN" altLang="en-US"/>
        </a:p>
      </dgm:t>
    </dgm:pt>
    <dgm:pt modelId="{C06FAF26-0BE4-4BD6-AAB1-AD2F68FA0A2A}" type="pres">
      <dgm:prSet presAssocID="{CB54C408-4272-4114-B33A-2F5F60170C90}" presName="childText" presStyleLbl="bgAcc1" presStyleIdx="4" presStyleCnt="9" custScaleX="153958">
        <dgm:presLayoutVars>
          <dgm:bulletEnabled val="1"/>
        </dgm:presLayoutVars>
      </dgm:prSet>
      <dgm:spPr/>
      <dgm:t>
        <a:bodyPr/>
        <a:lstStyle/>
        <a:p>
          <a:endParaRPr lang="zh-CN" altLang="en-US"/>
        </a:p>
      </dgm:t>
    </dgm:pt>
    <dgm:pt modelId="{F35E2D89-09DE-473E-8C85-FE39AC5114D4}" type="pres">
      <dgm:prSet presAssocID="{98FD44D8-B88A-4781-8D56-148BF182DD89}" presName="root" presStyleCnt="0"/>
      <dgm:spPr/>
    </dgm:pt>
    <dgm:pt modelId="{72A6CAAE-34A6-4864-A0A7-5BB5A1BA47D1}" type="pres">
      <dgm:prSet presAssocID="{98FD44D8-B88A-4781-8D56-148BF182DD89}" presName="rootComposite" presStyleCnt="0"/>
      <dgm:spPr/>
    </dgm:pt>
    <dgm:pt modelId="{6E1497F0-BD42-4582-8B40-53A080F3BFDD}" type="pres">
      <dgm:prSet presAssocID="{98FD44D8-B88A-4781-8D56-148BF182DD89}" presName="rootText" presStyleLbl="node1" presStyleIdx="1" presStyleCnt="2" custScaleX="186334"/>
      <dgm:spPr/>
      <dgm:t>
        <a:bodyPr/>
        <a:lstStyle/>
        <a:p>
          <a:endParaRPr lang="zh-CN" altLang="en-US"/>
        </a:p>
      </dgm:t>
    </dgm:pt>
    <dgm:pt modelId="{EB1C482C-57FE-4DED-BD57-1DDB6C25B033}" type="pres">
      <dgm:prSet presAssocID="{98FD44D8-B88A-4781-8D56-148BF182DD89}" presName="rootConnector" presStyleLbl="node1" presStyleIdx="1" presStyleCnt="2"/>
      <dgm:spPr/>
      <dgm:t>
        <a:bodyPr/>
        <a:lstStyle/>
        <a:p>
          <a:endParaRPr lang="zh-CN" altLang="en-US"/>
        </a:p>
      </dgm:t>
    </dgm:pt>
    <dgm:pt modelId="{29BF2775-8348-4386-BE47-77BDB57DFF5D}" type="pres">
      <dgm:prSet presAssocID="{98FD44D8-B88A-4781-8D56-148BF182DD89}" presName="childShape" presStyleCnt="0"/>
      <dgm:spPr/>
    </dgm:pt>
    <dgm:pt modelId="{A148277E-7DD3-43BA-AADF-E7AC92BEB7DC}" type="pres">
      <dgm:prSet presAssocID="{187E4E59-0D03-4679-BAD6-D9BCD1E9A254}" presName="Name13" presStyleLbl="parChTrans1D2" presStyleIdx="5" presStyleCnt="9"/>
      <dgm:spPr/>
      <dgm:t>
        <a:bodyPr/>
        <a:lstStyle/>
        <a:p>
          <a:endParaRPr lang="zh-CN" altLang="en-US"/>
        </a:p>
      </dgm:t>
    </dgm:pt>
    <dgm:pt modelId="{5B5C3CCA-60D0-49A7-B204-7DFA7F57E998}" type="pres">
      <dgm:prSet presAssocID="{714117E1-B21B-4AA4-8EAF-BC6789E621EF}" presName="childText" presStyleLbl="bgAcc1" presStyleIdx="5" presStyleCnt="9" custScaleX="127214">
        <dgm:presLayoutVars>
          <dgm:bulletEnabled val="1"/>
        </dgm:presLayoutVars>
      </dgm:prSet>
      <dgm:spPr/>
      <dgm:t>
        <a:bodyPr/>
        <a:lstStyle/>
        <a:p>
          <a:endParaRPr lang="zh-CN" altLang="en-US"/>
        </a:p>
      </dgm:t>
    </dgm:pt>
    <dgm:pt modelId="{4479A25A-AD15-4C6A-849C-A7DA07D342F7}" type="pres">
      <dgm:prSet presAssocID="{1E2A7657-093F-4987-8662-EA07AF622A50}" presName="Name13" presStyleLbl="parChTrans1D2" presStyleIdx="6" presStyleCnt="9"/>
      <dgm:spPr/>
      <dgm:t>
        <a:bodyPr/>
        <a:lstStyle/>
        <a:p>
          <a:endParaRPr lang="zh-CN" altLang="en-US"/>
        </a:p>
      </dgm:t>
    </dgm:pt>
    <dgm:pt modelId="{0257D5F6-2178-423A-8E67-3C10423D726F}" type="pres">
      <dgm:prSet presAssocID="{862BA229-3589-48F3-BBC9-758B578EB7CB}" presName="childText" presStyleLbl="bgAcc1" presStyleIdx="6" presStyleCnt="9" custScaleX="134252">
        <dgm:presLayoutVars>
          <dgm:bulletEnabled val="1"/>
        </dgm:presLayoutVars>
      </dgm:prSet>
      <dgm:spPr/>
      <dgm:t>
        <a:bodyPr/>
        <a:lstStyle/>
        <a:p>
          <a:endParaRPr lang="zh-CN" altLang="en-US"/>
        </a:p>
      </dgm:t>
    </dgm:pt>
    <dgm:pt modelId="{D51D7D5A-D268-4554-9FC1-C7AED90F938C}" type="pres">
      <dgm:prSet presAssocID="{9FF979B7-DE93-4977-AB07-D5A0C13643F1}" presName="Name13" presStyleLbl="parChTrans1D2" presStyleIdx="7" presStyleCnt="9"/>
      <dgm:spPr/>
      <dgm:t>
        <a:bodyPr/>
        <a:lstStyle/>
        <a:p>
          <a:endParaRPr lang="zh-CN" altLang="en-US"/>
        </a:p>
      </dgm:t>
    </dgm:pt>
    <dgm:pt modelId="{AB8309EF-8E4D-4AEB-93CE-2F18BAE13820}" type="pres">
      <dgm:prSet presAssocID="{14C6F8AE-6463-4E88-989B-894862D53903}" presName="childText" presStyleLbl="bgAcc1" presStyleIdx="7" presStyleCnt="9" custScaleX="143637">
        <dgm:presLayoutVars>
          <dgm:bulletEnabled val="1"/>
        </dgm:presLayoutVars>
      </dgm:prSet>
      <dgm:spPr/>
      <dgm:t>
        <a:bodyPr/>
        <a:lstStyle/>
        <a:p>
          <a:endParaRPr lang="zh-CN" altLang="en-US"/>
        </a:p>
      </dgm:t>
    </dgm:pt>
    <dgm:pt modelId="{084B5068-6B32-4B25-BBD7-223499AE9211}" type="pres">
      <dgm:prSet presAssocID="{9388CED9-7E79-497B-933F-51586B1F1619}" presName="Name13" presStyleLbl="parChTrans1D2" presStyleIdx="8" presStyleCnt="9"/>
      <dgm:spPr/>
      <dgm:t>
        <a:bodyPr/>
        <a:lstStyle/>
        <a:p>
          <a:endParaRPr lang="zh-CN" altLang="en-US"/>
        </a:p>
      </dgm:t>
    </dgm:pt>
    <dgm:pt modelId="{E7FD0ADD-3E0F-4DA4-898C-2ADF18953B51}" type="pres">
      <dgm:prSet presAssocID="{388BB015-4E9F-43EC-9B0B-FA001845A664}" presName="childText" presStyleLbl="bgAcc1" presStyleIdx="8" presStyleCnt="9" custScaleX="275483">
        <dgm:presLayoutVars>
          <dgm:bulletEnabled val="1"/>
        </dgm:presLayoutVars>
      </dgm:prSet>
      <dgm:spPr/>
      <dgm:t>
        <a:bodyPr/>
        <a:lstStyle/>
        <a:p>
          <a:endParaRPr lang="zh-CN" altLang="en-US"/>
        </a:p>
      </dgm:t>
    </dgm:pt>
  </dgm:ptLst>
  <dgm:cxnLst>
    <dgm:cxn modelId="{AF8B009C-F294-480A-A752-7A42F43690EA}" type="presOf" srcId="{187E4E59-0D03-4679-BAD6-D9BCD1E9A254}" destId="{A148277E-7DD3-43BA-AADF-E7AC92BEB7DC}" srcOrd="0" destOrd="0" presId="urn:microsoft.com/office/officeart/2005/8/layout/hierarchy3"/>
    <dgm:cxn modelId="{A1D62C86-2503-4197-B47E-E32710A2C712}" type="presOf" srcId="{0A889994-C239-448A-8FF8-86BE1EB4B1DE}" destId="{4AF05952-1CED-4A41-B9F6-0F910DB86198}" srcOrd="0" destOrd="0" presId="urn:microsoft.com/office/officeart/2005/8/layout/hierarchy3"/>
    <dgm:cxn modelId="{A8366C0D-2619-4883-B80A-A769E5DCFD45}" srcId="{98FD44D8-B88A-4781-8D56-148BF182DD89}" destId="{388BB015-4E9F-43EC-9B0B-FA001845A664}" srcOrd="3" destOrd="0" parTransId="{9388CED9-7E79-497B-933F-51586B1F1619}" sibTransId="{F8E1338D-3C6F-41E2-96B4-BF56FF209C38}"/>
    <dgm:cxn modelId="{1AD9F0A8-7951-4FF2-95EA-4D60F2852F2D}" type="presOf" srcId="{9FF979B7-DE93-4977-AB07-D5A0C13643F1}" destId="{D51D7D5A-D268-4554-9FC1-C7AED90F938C}" srcOrd="0" destOrd="0" presId="urn:microsoft.com/office/officeart/2005/8/layout/hierarchy3"/>
    <dgm:cxn modelId="{D395EC26-4E12-41AA-8DFA-A788FBB367A3}" type="presOf" srcId="{22466C45-0352-4C37-824B-9CC813B0DF66}" destId="{F8EAD62E-FC35-4A3E-9353-C1A88638FF51}" srcOrd="0" destOrd="0" presId="urn:microsoft.com/office/officeart/2005/8/layout/hierarchy3"/>
    <dgm:cxn modelId="{96A3C4D6-5193-4FF2-A98D-0985F1E1F563}" type="presOf" srcId="{64817EEE-5367-403F-9CC4-ED868FCF9CFC}" destId="{49AA72EB-4E42-4332-A059-B4A907021AF2}" srcOrd="0" destOrd="0" presId="urn:microsoft.com/office/officeart/2005/8/layout/hierarchy3"/>
    <dgm:cxn modelId="{4EF0E2AC-73BD-4152-9A48-4CAE196B4A19}" type="presOf" srcId="{14C6F8AE-6463-4E88-989B-894862D53903}" destId="{AB8309EF-8E4D-4AEB-93CE-2F18BAE13820}" srcOrd="0" destOrd="0" presId="urn:microsoft.com/office/officeart/2005/8/layout/hierarchy3"/>
    <dgm:cxn modelId="{1612BF35-14F7-4E2E-AF5C-BE9FE3E7E4DA}" srcId="{120C2522-9E25-4C96-8505-EB6B1562BE0B}" destId="{0A889994-C239-448A-8FF8-86BE1EB4B1DE}" srcOrd="0" destOrd="0" parTransId="{EE6C6B89-9754-48FC-8C19-0267F964A3EE}" sibTransId="{4589DBDF-E5B4-47E0-B4FC-95C0FF651A26}"/>
    <dgm:cxn modelId="{B04EDA05-BBCE-47A1-B91E-89A2F2160D01}" type="presOf" srcId="{C5F74FD4-3C0F-4ED4-816B-DEDF8AF71498}" destId="{A48263BF-209E-423B-87D1-689CAA5DF25F}" srcOrd="0" destOrd="0" presId="urn:microsoft.com/office/officeart/2005/8/layout/hierarchy3"/>
    <dgm:cxn modelId="{DCE4F451-351A-42AB-89E9-ECBD787FA17F}" type="presOf" srcId="{98FD44D8-B88A-4781-8D56-148BF182DD89}" destId="{6E1497F0-BD42-4582-8B40-53A080F3BFDD}" srcOrd="0" destOrd="0" presId="urn:microsoft.com/office/officeart/2005/8/layout/hierarchy3"/>
    <dgm:cxn modelId="{A6559658-8D1C-474C-AB26-2B649CB49073}" type="presOf" srcId="{98FD44D8-B88A-4781-8D56-148BF182DD89}" destId="{EB1C482C-57FE-4DED-BD57-1DDB6C25B033}" srcOrd="1" destOrd="0" presId="urn:microsoft.com/office/officeart/2005/8/layout/hierarchy3"/>
    <dgm:cxn modelId="{DBB48C8D-4E5A-455C-BC54-AF0B076C0C30}" type="presOf" srcId="{120C2522-9E25-4C96-8505-EB6B1562BE0B}" destId="{24CFCC3B-4ABB-4E6A-9483-4E8C838111DD}" srcOrd="0" destOrd="0" presId="urn:microsoft.com/office/officeart/2005/8/layout/hierarchy3"/>
    <dgm:cxn modelId="{DE572BE4-D80C-48D0-A635-9A83228FEB44}" type="presOf" srcId="{714117E1-B21B-4AA4-8EAF-BC6789E621EF}" destId="{5B5C3CCA-60D0-49A7-B204-7DFA7F57E998}" srcOrd="0" destOrd="0" presId="urn:microsoft.com/office/officeart/2005/8/layout/hierarchy3"/>
    <dgm:cxn modelId="{2261F817-6863-4355-B5AE-B075F16F1275}" type="presOf" srcId="{0A889994-C239-448A-8FF8-86BE1EB4B1DE}" destId="{0857AB54-51C0-48F1-915D-3B5D193D61C7}" srcOrd="1" destOrd="0" presId="urn:microsoft.com/office/officeart/2005/8/layout/hierarchy3"/>
    <dgm:cxn modelId="{6E5B3384-DD37-423C-AED2-3242D189898B}" srcId="{0A889994-C239-448A-8FF8-86BE1EB4B1DE}" destId="{C5F74FD4-3C0F-4ED4-816B-DEDF8AF71498}" srcOrd="3" destOrd="0" parTransId="{312B040B-8916-491E-B78C-455386AE2794}" sibTransId="{C733DDED-4237-4FC8-815D-5A02FF7248A7}"/>
    <dgm:cxn modelId="{F161013F-878D-4DDE-8E5C-DBE6E430BE17}" type="presOf" srcId="{388BB015-4E9F-43EC-9B0B-FA001845A664}" destId="{E7FD0ADD-3E0F-4DA4-898C-2ADF18953B51}" srcOrd="0" destOrd="0" presId="urn:microsoft.com/office/officeart/2005/8/layout/hierarchy3"/>
    <dgm:cxn modelId="{493F0B6C-6229-452B-BC36-5FDF6EF4F951}" srcId="{0A889994-C239-448A-8FF8-86BE1EB4B1DE}" destId="{64817EEE-5367-403F-9CC4-ED868FCF9CFC}" srcOrd="1" destOrd="0" parTransId="{D5AFE368-D3D7-42AA-8294-319CC0E914C8}" sibTransId="{7CEA5502-BE98-4857-84A5-960C0022783B}"/>
    <dgm:cxn modelId="{583DCD85-FA59-4A58-BC64-50FA8BD90A46}" type="presOf" srcId="{F0A379EE-03D7-406F-B8C6-C02981BD7BAA}" destId="{BC85F40B-2073-4133-9667-C6D7E4DAD667}" srcOrd="0" destOrd="0" presId="urn:microsoft.com/office/officeart/2005/8/layout/hierarchy3"/>
    <dgm:cxn modelId="{FC50BB90-E510-4DA2-BDFD-447E194B3C4D}" type="presOf" srcId="{312B040B-8916-491E-B78C-455386AE2794}" destId="{800BD2B7-2E0E-4979-9530-8597889A2889}" srcOrd="0" destOrd="0" presId="urn:microsoft.com/office/officeart/2005/8/layout/hierarchy3"/>
    <dgm:cxn modelId="{39E67637-BB9D-4823-806D-2E91843E5316}" type="presOf" srcId="{22494AC2-944A-44BD-BC73-094526B06506}" destId="{8A3EFE9F-AC4F-4401-9A26-511E50722D01}" srcOrd="0" destOrd="0" presId="urn:microsoft.com/office/officeart/2005/8/layout/hierarchy3"/>
    <dgm:cxn modelId="{3089F81B-5FB2-41E4-A833-2C466F62B7D2}" type="presOf" srcId="{862BA229-3589-48F3-BBC9-758B578EB7CB}" destId="{0257D5F6-2178-423A-8E67-3C10423D726F}" srcOrd="0" destOrd="0" presId="urn:microsoft.com/office/officeart/2005/8/layout/hierarchy3"/>
    <dgm:cxn modelId="{9510E409-5426-42CE-B343-EF1FDC0F6193}" srcId="{98FD44D8-B88A-4781-8D56-148BF182DD89}" destId="{14C6F8AE-6463-4E88-989B-894862D53903}" srcOrd="2" destOrd="0" parTransId="{9FF979B7-DE93-4977-AB07-D5A0C13643F1}" sibTransId="{D193DF2C-F7FF-4238-B76A-E3CE9FF8D182}"/>
    <dgm:cxn modelId="{96365AA3-9A93-43F4-8135-BAB97372C499}" srcId="{0A889994-C239-448A-8FF8-86BE1EB4B1DE}" destId="{CB54C408-4272-4114-B33A-2F5F60170C90}" srcOrd="4" destOrd="0" parTransId="{22494AC2-944A-44BD-BC73-094526B06506}" sibTransId="{34309112-F25E-4751-803C-9566CF4E692D}"/>
    <dgm:cxn modelId="{964995C5-B579-44B5-AA79-E5862604E421}" srcId="{0A889994-C239-448A-8FF8-86BE1EB4B1DE}" destId="{E78801FE-8321-4AC9-BB24-7CE8F0DAD5CD}" srcOrd="0" destOrd="0" parTransId="{22466C45-0352-4C37-824B-9CC813B0DF66}" sibTransId="{73351EE3-00EB-4CDE-8BCD-60CB0CAC7B70}"/>
    <dgm:cxn modelId="{F3AC7932-69B6-4277-B4DA-9E294FF9C22C}" srcId="{98FD44D8-B88A-4781-8D56-148BF182DD89}" destId="{714117E1-B21B-4AA4-8EAF-BC6789E621EF}" srcOrd="0" destOrd="0" parTransId="{187E4E59-0D03-4679-BAD6-D9BCD1E9A254}" sibTransId="{44B87346-5BA2-4C19-BB34-B66099C1F307}"/>
    <dgm:cxn modelId="{BA658F8A-04C2-4139-8FD6-13362C7E0F9E}" type="presOf" srcId="{CB54C408-4272-4114-B33A-2F5F60170C90}" destId="{C06FAF26-0BE4-4BD6-AAB1-AD2F68FA0A2A}" srcOrd="0" destOrd="0" presId="urn:microsoft.com/office/officeart/2005/8/layout/hierarchy3"/>
    <dgm:cxn modelId="{3B8DC441-9690-4B10-BBDA-574645F9CD77}" type="presOf" srcId="{D5AFE368-D3D7-42AA-8294-319CC0E914C8}" destId="{7252DF7C-334F-4DD7-A046-B2B4E38600E7}" srcOrd="0" destOrd="0" presId="urn:microsoft.com/office/officeart/2005/8/layout/hierarchy3"/>
    <dgm:cxn modelId="{AA77C0BA-2412-4F30-8A70-6A08D3960B63}" type="presOf" srcId="{1E2A7657-093F-4987-8662-EA07AF622A50}" destId="{4479A25A-AD15-4C6A-849C-A7DA07D342F7}" srcOrd="0" destOrd="0" presId="urn:microsoft.com/office/officeart/2005/8/layout/hierarchy3"/>
    <dgm:cxn modelId="{2F9BB982-BA86-47EA-BFAC-D71C3BD5EB73}" type="presOf" srcId="{9388CED9-7E79-497B-933F-51586B1F1619}" destId="{084B5068-6B32-4B25-BBD7-223499AE9211}" srcOrd="0" destOrd="0" presId="urn:microsoft.com/office/officeart/2005/8/layout/hierarchy3"/>
    <dgm:cxn modelId="{2F8EFD9D-1BEA-4FD1-9F6A-0CDA0DED801F}" srcId="{0A889994-C239-448A-8FF8-86BE1EB4B1DE}" destId="{2C13931B-13B6-44E0-847D-FB4D61344D1D}" srcOrd="2" destOrd="0" parTransId="{F0A379EE-03D7-406F-B8C6-C02981BD7BAA}" sibTransId="{EF19C68E-C07E-46CA-8A55-E055DF2A159E}"/>
    <dgm:cxn modelId="{E678B93D-4660-45DD-B8F2-A54B54C77DE0}" srcId="{120C2522-9E25-4C96-8505-EB6B1562BE0B}" destId="{98FD44D8-B88A-4781-8D56-148BF182DD89}" srcOrd="1" destOrd="0" parTransId="{5C30D938-2B73-4BBD-B659-C4FD7D262AFF}" sibTransId="{5FF05978-67F4-492E-8F84-CA4AD5C3E974}"/>
    <dgm:cxn modelId="{8E11F41B-D43B-4343-833F-D02296ECF0C6}" type="presOf" srcId="{2C13931B-13B6-44E0-847D-FB4D61344D1D}" destId="{3AECB853-6BDD-4EB0-8EAA-03F99EFBE721}" srcOrd="0" destOrd="0" presId="urn:microsoft.com/office/officeart/2005/8/layout/hierarchy3"/>
    <dgm:cxn modelId="{A7D75FCC-D150-469D-AC20-D5AB147F1D90}" srcId="{98FD44D8-B88A-4781-8D56-148BF182DD89}" destId="{862BA229-3589-48F3-BBC9-758B578EB7CB}" srcOrd="1" destOrd="0" parTransId="{1E2A7657-093F-4987-8662-EA07AF622A50}" sibTransId="{9D64FBF7-B198-4395-9E29-A1C34FCD9E0E}"/>
    <dgm:cxn modelId="{5738A073-77D1-47DE-BB13-DDC09DF14EFB}" type="presOf" srcId="{E78801FE-8321-4AC9-BB24-7CE8F0DAD5CD}" destId="{07D57B9E-6B21-46E7-8F50-FB3747350D65}" srcOrd="0" destOrd="0" presId="urn:microsoft.com/office/officeart/2005/8/layout/hierarchy3"/>
    <dgm:cxn modelId="{9EBCB5C5-AEB5-4A4F-85F4-E16544C8136B}" type="presParOf" srcId="{24CFCC3B-4ABB-4E6A-9483-4E8C838111DD}" destId="{92C98D2A-62E4-404E-AB36-494A6FE9631A}" srcOrd="0" destOrd="0" presId="urn:microsoft.com/office/officeart/2005/8/layout/hierarchy3"/>
    <dgm:cxn modelId="{612CE472-ADF6-42FD-936A-BA0EB1C53244}" type="presParOf" srcId="{92C98D2A-62E4-404E-AB36-494A6FE9631A}" destId="{F5139BE8-83FE-4DE7-9EAD-031FADF746B0}" srcOrd="0" destOrd="0" presId="urn:microsoft.com/office/officeart/2005/8/layout/hierarchy3"/>
    <dgm:cxn modelId="{D18BFC79-1EB8-4CAE-900B-CB4F6F274B2A}" type="presParOf" srcId="{F5139BE8-83FE-4DE7-9EAD-031FADF746B0}" destId="{4AF05952-1CED-4A41-B9F6-0F910DB86198}" srcOrd="0" destOrd="0" presId="urn:microsoft.com/office/officeart/2005/8/layout/hierarchy3"/>
    <dgm:cxn modelId="{AC984634-6D7F-4573-8653-417F95D7B2B7}" type="presParOf" srcId="{F5139BE8-83FE-4DE7-9EAD-031FADF746B0}" destId="{0857AB54-51C0-48F1-915D-3B5D193D61C7}" srcOrd="1" destOrd="0" presId="urn:microsoft.com/office/officeart/2005/8/layout/hierarchy3"/>
    <dgm:cxn modelId="{7A530EAB-7467-4AE7-84EE-24528FCA6C12}" type="presParOf" srcId="{92C98D2A-62E4-404E-AB36-494A6FE9631A}" destId="{16C8E740-1C89-4A2F-9A90-5472A0158458}" srcOrd="1" destOrd="0" presId="urn:microsoft.com/office/officeart/2005/8/layout/hierarchy3"/>
    <dgm:cxn modelId="{3C2B02A0-47E6-4B96-A785-0B8AF4899483}" type="presParOf" srcId="{16C8E740-1C89-4A2F-9A90-5472A0158458}" destId="{F8EAD62E-FC35-4A3E-9353-C1A88638FF51}" srcOrd="0" destOrd="0" presId="urn:microsoft.com/office/officeart/2005/8/layout/hierarchy3"/>
    <dgm:cxn modelId="{5C54821D-1796-437B-8858-809E9FB66826}" type="presParOf" srcId="{16C8E740-1C89-4A2F-9A90-5472A0158458}" destId="{07D57B9E-6B21-46E7-8F50-FB3747350D65}" srcOrd="1" destOrd="0" presId="urn:microsoft.com/office/officeart/2005/8/layout/hierarchy3"/>
    <dgm:cxn modelId="{5A068921-8843-4FC4-98BC-9DC1863668CB}" type="presParOf" srcId="{16C8E740-1C89-4A2F-9A90-5472A0158458}" destId="{7252DF7C-334F-4DD7-A046-B2B4E38600E7}" srcOrd="2" destOrd="0" presId="urn:microsoft.com/office/officeart/2005/8/layout/hierarchy3"/>
    <dgm:cxn modelId="{806CD1E2-B0B9-4F97-8A47-35D4E500E87F}" type="presParOf" srcId="{16C8E740-1C89-4A2F-9A90-5472A0158458}" destId="{49AA72EB-4E42-4332-A059-B4A907021AF2}" srcOrd="3" destOrd="0" presId="urn:microsoft.com/office/officeart/2005/8/layout/hierarchy3"/>
    <dgm:cxn modelId="{7451E012-4725-4DDA-9769-74F6853003E0}" type="presParOf" srcId="{16C8E740-1C89-4A2F-9A90-5472A0158458}" destId="{BC85F40B-2073-4133-9667-C6D7E4DAD667}" srcOrd="4" destOrd="0" presId="urn:microsoft.com/office/officeart/2005/8/layout/hierarchy3"/>
    <dgm:cxn modelId="{37D0F818-CEBB-43FE-85C8-E3B1DC9797A0}" type="presParOf" srcId="{16C8E740-1C89-4A2F-9A90-5472A0158458}" destId="{3AECB853-6BDD-4EB0-8EAA-03F99EFBE721}" srcOrd="5" destOrd="0" presId="urn:microsoft.com/office/officeart/2005/8/layout/hierarchy3"/>
    <dgm:cxn modelId="{F668581D-630D-4647-AEE9-74A3E762338E}" type="presParOf" srcId="{16C8E740-1C89-4A2F-9A90-5472A0158458}" destId="{800BD2B7-2E0E-4979-9530-8597889A2889}" srcOrd="6" destOrd="0" presId="urn:microsoft.com/office/officeart/2005/8/layout/hierarchy3"/>
    <dgm:cxn modelId="{7BAB723D-D699-4BC5-BFC4-57B702C1F7C8}" type="presParOf" srcId="{16C8E740-1C89-4A2F-9A90-5472A0158458}" destId="{A48263BF-209E-423B-87D1-689CAA5DF25F}" srcOrd="7" destOrd="0" presId="urn:microsoft.com/office/officeart/2005/8/layout/hierarchy3"/>
    <dgm:cxn modelId="{7A6A7801-99F0-463E-9171-27374210FE66}" type="presParOf" srcId="{16C8E740-1C89-4A2F-9A90-5472A0158458}" destId="{8A3EFE9F-AC4F-4401-9A26-511E50722D01}" srcOrd="8" destOrd="0" presId="urn:microsoft.com/office/officeart/2005/8/layout/hierarchy3"/>
    <dgm:cxn modelId="{F6D750AB-66E3-4F84-84C3-1006ED990281}" type="presParOf" srcId="{16C8E740-1C89-4A2F-9A90-5472A0158458}" destId="{C06FAF26-0BE4-4BD6-AAB1-AD2F68FA0A2A}" srcOrd="9" destOrd="0" presId="urn:microsoft.com/office/officeart/2005/8/layout/hierarchy3"/>
    <dgm:cxn modelId="{6FAEA9BC-AA51-44B5-9ADF-AEA9E223FC06}" type="presParOf" srcId="{24CFCC3B-4ABB-4E6A-9483-4E8C838111DD}" destId="{F35E2D89-09DE-473E-8C85-FE39AC5114D4}" srcOrd="1" destOrd="0" presId="urn:microsoft.com/office/officeart/2005/8/layout/hierarchy3"/>
    <dgm:cxn modelId="{0BD3D912-21A6-4262-8021-60D24CAF3B48}" type="presParOf" srcId="{F35E2D89-09DE-473E-8C85-FE39AC5114D4}" destId="{72A6CAAE-34A6-4864-A0A7-5BB5A1BA47D1}" srcOrd="0" destOrd="0" presId="urn:microsoft.com/office/officeart/2005/8/layout/hierarchy3"/>
    <dgm:cxn modelId="{23D655D4-D238-45B1-B35F-6617F2657120}" type="presParOf" srcId="{72A6CAAE-34A6-4864-A0A7-5BB5A1BA47D1}" destId="{6E1497F0-BD42-4582-8B40-53A080F3BFDD}" srcOrd="0" destOrd="0" presId="urn:microsoft.com/office/officeart/2005/8/layout/hierarchy3"/>
    <dgm:cxn modelId="{822B4276-1604-48B6-AA41-46670FB4A5F4}" type="presParOf" srcId="{72A6CAAE-34A6-4864-A0A7-5BB5A1BA47D1}" destId="{EB1C482C-57FE-4DED-BD57-1DDB6C25B033}" srcOrd="1" destOrd="0" presId="urn:microsoft.com/office/officeart/2005/8/layout/hierarchy3"/>
    <dgm:cxn modelId="{F2448A86-158D-4338-A0CC-9B0D6C62CA6C}" type="presParOf" srcId="{F35E2D89-09DE-473E-8C85-FE39AC5114D4}" destId="{29BF2775-8348-4386-BE47-77BDB57DFF5D}" srcOrd="1" destOrd="0" presId="urn:microsoft.com/office/officeart/2005/8/layout/hierarchy3"/>
    <dgm:cxn modelId="{8204905D-3A98-42D8-98D1-1A8D93F87FBA}" type="presParOf" srcId="{29BF2775-8348-4386-BE47-77BDB57DFF5D}" destId="{A148277E-7DD3-43BA-AADF-E7AC92BEB7DC}" srcOrd="0" destOrd="0" presId="urn:microsoft.com/office/officeart/2005/8/layout/hierarchy3"/>
    <dgm:cxn modelId="{AFD27B4F-5988-4223-A01A-15383F9A4CFA}" type="presParOf" srcId="{29BF2775-8348-4386-BE47-77BDB57DFF5D}" destId="{5B5C3CCA-60D0-49A7-B204-7DFA7F57E998}" srcOrd="1" destOrd="0" presId="urn:microsoft.com/office/officeart/2005/8/layout/hierarchy3"/>
    <dgm:cxn modelId="{7AA0A885-FE24-4214-8B06-F5FD5E82CAD3}" type="presParOf" srcId="{29BF2775-8348-4386-BE47-77BDB57DFF5D}" destId="{4479A25A-AD15-4C6A-849C-A7DA07D342F7}" srcOrd="2" destOrd="0" presId="urn:microsoft.com/office/officeart/2005/8/layout/hierarchy3"/>
    <dgm:cxn modelId="{8EB3325C-DA65-4FC1-AE71-A29013E0C675}" type="presParOf" srcId="{29BF2775-8348-4386-BE47-77BDB57DFF5D}" destId="{0257D5F6-2178-423A-8E67-3C10423D726F}" srcOrd="3" destOrd="0" presId="urn:microsoft.com/office/officeart/2005/8/layout/hierarchy3"/>
    <dgm:cxn modelId="{E590B3F2-FE01-4D1D-85B9-345572E37995}" type="presParOf" srcId="{29BF2775-8348-4386-BE47-77BDB57DFF5D}" destId="{D51D7D5A-D268-4554-9FC1-C7AED90F938C}" srcOrd="4" destOrd="0" presId="urn:microsoft.com/office/officeart/2005/8/layout/hierarchy3"/>
    <dgm:cxn modelId="{7617D41E-C6D0-4EB2-9135-423599788652}" type="presParOf" srcId="{29BF2775-8348-4386-BE47-77BDB57DFF5D}" destId="{AB8309EF-8E4D-4AEB-93CE-2F18BAE13820}" srcOrd="5" destOrd="0" presId="urn:microsoft.com/office/officeart/2005/8/layout/hierarchy3"/>
    <dgm:cxn modelId="{2D8969E7-34C7-4050-86A5-C485B5B029A9}" type="presParOf" srcId="{29BF2775-8348-4386-BE47-77BDB57DFF5D}" destId="{084B5068-6B32-4B25-BBD7-223499AE9211}" srcOrd="6" destOrd="0" presId="urn:microsoft.com/office/officeart/2005/8/layout/hierarchy3"/>
    <dgm:cxn modelId="{B5590B27-F103-4014-9492-C0603552C54E}" type="presParOf" srcId="{29BF2775-8348-4386-BE47-77BDB57DFF5D}" destId="{E7FD0ADD-3E0F-4DA4-898C-2ADF18953B51}"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71B539-AED8-48B7-82B3-85E44FF40064}">
      <dsp:nvSpPr>
        <dsp:cNvPr id="0" name=""/>
        <dsp:cNvSpPr/>
      </dsp:nvSpPr>
      <dsp:spPr>
        <a:xfrm rot="5400000">
          <a:off x="-117681" y="119327"/>
          <a:ext cx="784542" cy="54917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zh-CN" altLang="en-US" sz="1600" kern="1200" dirty="0"/>
        </a:p>
      </dsp:txBody>
      <dsp:txXfrm rot="-5400000">
        <a:off x="1" y="276236"/>
        <a:ext cx="549179" cy="235363"/>
      </dsp:txXfrm>
    </dsp:sp>
    <dsp:sp modelId="{7229879D-9E42-4DBE-8D79-8BF089270D65}">
      <dsp:nvSpPr>
        <dsp:cNvPr id="0" name=""/>
        <dsp:cNvSpPr/>
      </dsp:nvSpPr>
      <dsp:spPr>
        <a:xfrm rot="5400000">
          <a:off x="3067613" y="-2516787"/>
          <a:ext cx="509952" cy="554682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zh-CN" altLang="en-US" sz="3200" kern="1200" dirty="0" smtClean="0"/>
            <a:t>政策问题的确认</a:t>
          </a:r>
          <a:endParaRPr lang="zh-CN" altLang="en-US" sz="3200" kern="1200" dirty="0"/>
        </a:p>
      </dsp:txBody>
      <dsp:txXfrm rot="-5400000">
        <a:off x="549179" y="26541"/>
        <a:ext cx="5521926" cy="460164"/>
      </dsp:txXfrm>
    </dsp:sp>
    <dsp:sp modelId="{4E781744-1E9E-400A-A4A2-40A83C2E87D9}">
      <dsp:nvSpPr>
        <dsp:cNvPr id="0" name=""/>
        <dsp:cNvSpPr/>
      </dsp:nvSpPr>
      <dsp:spPr>
        <a:xfrm rot="5400000">
          <a:off x="-117681" y="781589"/>
          <a:ext cx="784542" cy="54917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zh-CN" altLang="en-US" sz="1600" kern="1200" dirty="0"/>
        </a:p>
      </dsp:txBody>
      <dsp:txXfrm rot="-5400000">
        <a:off x="1" y="938498"/>
        <a:ext cx="549179" cy="235363"/>
      </dsp:txXfrm>
    </dsp:sp>
    <dsp:sp modelId="{3424AF20-FDE3-407F-BBBC-823E413D18F9}">
      <dsp:nvSpPr>
        <dsp:cNvPr id="0" name=""/>
        <dsp:cNvSpPr/>
      </dsp:nvSpPr>
      <dsp:spPr>
        <a:xfrm rot="5400000">
          <a:off x="3067613" y="-1854525"/>
          <a:ext cx="509952" cy="554682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zh-CN" altLang="en-US" sz="3200" kern="1200" dirty="0" smtClean="0"/>
            <a:t>政策制定</a:t>
          </a:r>
          <a:endParaRPr lang="zh-CN" altLang="en-US" sz="3200" kern="1200" dirty="0"/>
        </a:p>
      </dsp:txBody>
      <dsp:txXfrm rot="-5400000">
        <a:off x="549179" y="688803"/>
        <a:ext cx="5521926" cy="460164"/>
      </dsp:txXfrm>
    </dsp:sp>
    <dsp:sp modelId="{7B957E7B-578D-431D-AA5E-D908643C8F31}">
      <dsp:nvSpPr>
        <dsp:cNvPr id="0" name=""/>
        <dsp:cNvSpPr/>
      </dsp:nvSpPr>
      <dsp:spPr>
        <a:xfrm rot="5400000">
          <a:off x="-117681" y="1443851"/>
          <a:ext cx="784542" cy="54917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zh-CN" altLang="en-US" sz="1600" kern="1200" dirty="0"/>
        </a:p>
      </dsp:txBody>
      <dsp:txXfrm rot="-5400000">
        <a:off x="1" y="1600760"/>
        <a:ext cx="549179" cy="235363"/>
      </dsp:txXfrm>
    </dsp:sp>
    <dsp:sp modelId="{27516381-6062-473B-980A-A69719625BC4}">
      <dsp:nvSpPr>
        <dsp:cNvPr id="0" name=""/>
        <dsp:cNvSpPr/>
      </dsp:nvSpPr>
      <dsp:spPr>
        <a:xfrm rot="5400000">
          <a:off x="3067613" y="-1192264"/>
          <a:ext cx="509952" cy="554682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zh-CN" altLang="en-US" sz="3200" kern="1200" dirty="0" smtClean="0"/>
            <a:t>政策执行</a:t>
          </a:r>
          <a:endParaRPr lang="zh-CN" altLang="en-US" sz="3200" kern="1200" dirty="0"/>
        </a:p>
      </dsp:txBody>
      <dsp:txXfrm rot="-5400000">
        <a:off x="549179" y="1351064"/>
        <a:ext cx="5521926" cy="460164"/>
      </dsp:txXfrm>
    </dsp:sp>
    <dsp:sp modelId="{554AD9A0-B683-4044-A2E8-CF2CABB94720}">
      <dsp:nvSpPr>
        <dsp:cNvPr id="0" name=""/>
        <dsp:cNvSpPr/>
      </dsp:nvSpPr>
      <dsp:spPr>
        <a:xfrm rot="5400000">
          <a:off x="-117681" y="2106112"/>
          <a:ext cx="784542" cy="54917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zh-CN" altLang="en-US" sz="1600" kern="1200" dirty="0"/>
        </a:p>
      </dsp:txBody>
      <dsp:txXfrm rot="-5400000">
        <a:off x="1" y="2263021"/>
        <a:ext cx="549179" cy="235363"/>
      </dsp:txXfrm>
    </dsp:sp>
    <dsp:sp modelId="{DD61B57A-963B-49ED-9E31-22E3DC0615C6}">
      <dsp:nvSpPr>
        <dsp:cNvPr id="0" name=""/>
        <dsp:cNvSpPr/>
      </dsp:nvSpPr>
      <dsp:spPr>
        <a:xfrm rot="5400000">
          <a:off x="3067613" y="-530002"/>
          <a:ext cx="509952" cy="554682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zh-CN" altLang="en-US" sz="3200" kern="1200" dirty="0" smtClean="0"/>
            <a:t>政策评估与监控</a:t>
          </a:r>
          <a:endParaRPr lang="zh-CN" altLang="en-US" sz="3200" kern="1200" dirty="0"/>
        </a:p>
      </dsp:txBody>
      <dsp:txXfrm rot="-5400000">
        <a:off x="549179" y="2013326"/>
        <a:ext cx="5521926" cy="460164"/>
      </dsp:txXfrm>
    </dsp:sp>
    <dsp:sp modelId="{B648109A-55A3-40CF-B5E6-36445DADAE8A}">
      <dsp:nvSpPr>
        <dsp:cNvPr id="0" name=""/>
        <dsp:cNvSpPr/>
      </dsp:nvSpPr>
      <dsp:spPr>
        <a:xfrm rot="5400000">
          <a:off x="-117681" y="2768374"/>
          <a:ext cx="784542" cy="54917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zh-CN" altLang="en-US" sz="1600" kern="1200"/>
        </a:p>
      </dsp:txBody>
      <dsp:txXfrm rot="-5400000">
        <a:off x="1" y="2925283"/>
        <a:ext cx="549179" cy="235363"/>
      </dsp:txXfrm>
    </dsp:sp>
    <dsp:sp modelId="{2AEB9BED-D82D-41F5-9B6B-A814791DB321}">
      <dsp:nvSpPr>
        <dsp:cNvPr id="0" name=""/>
        <dsp:cNvSpPr/>
      </dsp:nvSpPr>
      <dsp:spPr>
        <a:xfrm rot="5400000">
          <a:off x="3067613" y="132259"/>
          <a:ext cx="509952" cy="554682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zh-CN" altLang="en-US" sz="3200" kern="1200" dirty="0" smtClean="0"/>
            <a:t>政策调整与终结</a:t>
          </a:r>
          <a:endParaRPr lang="zh-CN" altLang="en-US" sz="3200" kern="1200" dirty="0"/>
        </a:p>
      </dsp:txBody>
      <dsp:txXfrm rot="-5400000">
        <a:off x="549179" y="2675587"/>
        <a:ext cx="5521926" cy="4601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F05952-1CED-4A41-B9F6-0F910DB86198}">
      <dsp:nvSpPr>
        <dsp:cNvPr id="0" name=""/>
        <dsp:cNvSpPr/>
      </dsp:nvSpPr>
      <dsp:spPr>
        <a:xfrm>
          <a:off x="641322" y="26"/>
          <a:ext cx="1617855" cy="4741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zh-CN" altLang="en-US" sz="1900" kern="1200" dirty="0" smtClean="0"/>
            <a:t>内部触发机制</a:t>
          </a:r>
          <a:endParaRPr lang="zh-CN" altLang="en-US" sz="1900" kern="1200" dirty="0"/>
        </a:p>
      </dsp:txBody>
      <dsp:txXfrm>
        <a:off x="655210" y="13914"/>
        <a:ext cx="1590079" cy="446390"/>
      </dsp:txXfrm>
    </dsp:sp>
    <dsp:sp modelId="{F8EAD62E-FC35-4A3E-9353-C1A88638FF51}">
      <dsp:nvSpPr>
        <dsp:cNvPr id="0" name=""/>
        <dsp:cNvSpPr/>
      </dsp:nvSpPr>
      <dsp:spPr>
        <a:xfrm>
          <a:off x="803107" y="474192"/>
          <a:ext cx="161785" cy="355624"/>
        </a:xfrm>
        <a:custGeom>
          <a:avLst/>
          <a:gdLst/>
          <a:ahLst/>
          <a:cxnLst/>
          <a:rect l="0" t="0" r="0" b="0"/>
          <a:pathLst>
            <a:path>
              <a:moveTo>
                <a:pt x="0" y="0"/>
              </a:moveTo>
              <a:lnTo>
                <a:pt x="0" y="355624"/>
              </a:lnTo>
              <a:lnTo>
                <a:pt x="161785" y="35562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D57B9E-6B21-46E7-8F50-FB3747350D65}">
      <dsp:nvSpPr>
        <dsp:cNvPr id="0" name=""/>
        <dsp:cNvSpPr/>
      </dsp:nvSpPr>
      <dsp:spPr>
        <a:xfrm>
          <a:off x="964893" y="592734"/>
          <a:ext cx="1157186" cy="474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zh-CN" altLang="en-US" sz="1700" kern="1200" dirty="0" smtClean="0"/>
            <a:t>自然灾害</a:t>
          </a:r>
          <a:endParaRPr lang="zh-CN" altLang="en-US" sz="1700" kern="1200" dirty="0"/>
        </a:p>
      </dsp:txBody>
      <dsp:txXfrm>
        <a:off x="978781" y="606622"/>
        <a:ext cx="1129410" cy="446390"/>
      </dsp:txXfrm>
    </dsp:sp>
    <dsp:sp modelId="{7252DF7C-334F-4DD7-A046-B2B4E38600E7}">
      <dsp:nvSpPr>
        <dsp:cNvPr id="0" name=""/>
        <dsp:cNvSpPr/>
      </dsp:nvSpPr>
      <dsp:spPr>
        <a:xfrm>
          <a:off x="803107" y="474192"/>
          <a:ext cx="161785" cy="948332"/>
        </a:xfrm>
        <a:custGeom>
          <a:avLst/>
          <a:gdLst/>
          <a:ahLst/>
          <a:cxnLst/>
          <a:rect l="0" t="0" r="0" b="0"/>
          <a:pathLst>
            <a:path>
              <a:moveTo>
                <a:pt x="0" y="0"/>
              </a:moveTo>
              <a:lnTo>
                <a:pt x="0" y="948332"/>
              </a:lnTo>
              <a:lnTo>
                <a:pt x="161785" y="9483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AA72EB-4E42-4332-A059-B4A907021AF2}">
      <dsp:nvSpPr>
        <dsp:cNvPr id="0" name=""/>
        <dsp:cNvSpPr/>
      </dsp:nvSpPr>
      <dsp:spPr>
        <a:xfrm>
          <a:off x="964893" y="1185442"/>
          <a:ext cx="1132453" cy="474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zh-CN" altLang="en-US" sz="1700" kern="1200" dirty="0" smtClean="0"/>
            <a:t>经济灾害</a:t>
          </a:r>
          <a:endParaRPr lang="zh-CN" altLang="en-US" sz="1700" kern="1200" dirty="0"/>
        </a:p>
      </dsp:txBody>
      <dsp:txXfrm>
        <a:off x="978781" y="1199330"/>
        <a:ext cx="1104677" cy="446390"/>
      </dsp:txXfrm>
    </dsp:sp>
    <dsp:sp modelId="{BC85F40B-2073-4133-9667-C6D7E4DAD667}">
      <dsp:nvSpPr>
        <dsp:cNvPr id="0" name=""/>
        <dsp:cNvSpPr/>
      </dsp:nvSpPr>
      <dsp:spPr>
        <a:xfrm>
          <a:off x="803107" y="474192"/>
          <a:ext cx="161785" cy="1541040"/>
        </a:xfrm>
        <a:custGeom>
          <a:avLst/>
          <a:gdLst/>
          <a:ahLst/>
          <a:cxnLst/>
          <a:rect l="0" t="0" r="0" b="0"/>
          <a:pathLst>
            <a:path>
              <a:moveTo>
                <a:pt x="0" y="0"/>
              </a:moveTo>
              <a:lnTo>
                <a:pt x="0" y="1541040"/>
              </a:lnTo>
              <a:lnTo>
                <a:pt x="161785" y="154104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ECB853-6BDD-4EB0-8EAA-03F99EFBE721}">
      <dsp:nvSpPr>
        <dsp:cNvPr id="0" name=""/>
        <dsp:cNvSpPr/>
      </dsp:nvSpPr>
      <dsp:spPr>
        <a:xfrm>
          <a:off x="964893" y="1778150"/>
          <a:ext cx="1168034" cy="474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zh-CN" altLang="en-US" sz="1700" kern="1200" dirty="0" smtClean="0"/>
            <a:t>技术灾害</a:t>
          </a:r>
          <a:endParaRPr lang="zh-CN" altLang="en-US" sz="1700" kern="1200" dirty="0"/>
        </a:p>
      </dsp:txBody>
      <dsp:txXfrm>
        <a:off x="978781" y="1792038"/>
        <a:ext cx="1140258" cy="446390"/>
      </dsp:txXfrm>
    </dsp:sp>
    <dsp:sp modelId="{800BD2B7-2E0E-4979-9530-8597889A2889}">
      <dsp:nvSpPr>
        <dsp:cNvPr id="0" name=""/>
        <dsp:cNvSpPr/>
      </dsp:nvSpPr>
      <dsp:spPr>
        <a:xfrm>
          <a:off x="803107" y="474192"/>
          <a:ext cx="161785" cy="2133748"/>
        </a:xfrm>
        <a:custGeom>
          <a:avLst/>
          <a:gdLst/>
          <a:ahLst/>
          <a:cxnLst/>
          <a:rect l="0" t="0" r="0" b="0"/>
          <a:pathLst>
            <a:path>
              <a:moveTo>
                <a:pt x="0" y="0"/>
              </a:moveTo>
              <a:lnTo>
                <a:pt x="0" y="2133748"/>
              </a:lnTo>
              <a:lnTo>
                <a:pt x="161785" y="21337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8263BF-209E-423B-87D1-689CAA5DF25F}">
      <dsp:nvSpPr>
        <dsp:cNvPr id="0" name=""/>
        <dsp:cNvSpPr/>
      </dsp:nvSpPr>
      <dsp:spPr>
        <a:xfrm>
          <a:off x="964893" y="2370858"/>
          <a:ext cx="1114632" cy="474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zh-CN" altLang="en-US" sz="1700" kern="1200" dirty="0" smtClean="0"/>
            <a:t>生态变迁</a:t>
          </a:r>
          <a:endParaRPr lang="zh-CN" altLang="en-US" sz="1700" kern="1200" dirty="0"/>
        </a:p>
      </dsp:txBody>
      <dsp:txXfrm>
        <a:off x="978781" y="2384746"/>
        <a:ext cx="1086856" cy="446390"/>
      </dsp:txXfrm>
    </dsp:sp>
    <dsp:sp modelId="{8A3EFE9F-AC4F-4401-9A26-511E50722D01}">
      <dsp:nvSpPr>
        <dsp:cNvPr id="0" name=""/>
        <dsp:cNvSpPr/>
      </dsp:nvSpPr>
      <dsp:spPr>
        <a:xfrm>
          <a:off x="803107" y="474192"/>
          <a:ext cx="161785" cy="2726456"/>
        </a:xfrm>
        <a:custGeom>
          <a:avLst/>
          <a:gdLst/>
          <a:ahLst/>
          <a:cxnLst/>
          <a:rect l="0" t="0" r="0" b="0"/>
          <a:pathLst>
            <a:path>
              <a:moveTo>
                <a:pt x="0" y="0"/>
              </a:moveTo>
              <a:lnTo>
                <a:pt x="0" y="2726456"/>
              </a:lnTo>
              <a:lnTo>
                <a:pt x="161785" y="272645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06FAF26-0BE4-4BD6-AAB1-AD2F68FA0A2A}">
      <dsp:nvSpPr>
        <dsp:cNvPr id="0" name=""/>
        <dsp:cNvSpPr/>
      </dsp:nvSpPr>
      <dsp:spPr>
        <a:xfrm>
          <a:off x="964893" y="2963566"/>
          <a:ext cx="1168027" cy="474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zh-CN" altLang="en-US" sz="1700" kern="1200" dirty="0" smtClean="0"/>
            <a:t>社会变迁</a:t>
          </a:r>
          <a:endParaRPr lang="zh-CN" altLang="en-US" sz="1700" kern="1200" dirty="0"/>
        </a:p>
      </dsp:txBody>
      <dsp:txXfrm>
        <a:off x="978781" y="2977454"/>
        <a:ext cx="1140251" cy="446390"/>
      </dsp:txXfrm>
    </dsp:sp>
    <dsp:sp modelId="{6E1497F0-BD42-4582-8B40-53A080F3BFDD}">
      <dsp:nvSpPr>
        <dsp:cNvPr id="0" name=""/>
        <dsp:cNvSpPr/>
      </dsp:nvSpPr>
      <dsp:spPr>
        <a:xfrm>
          <a:off x="2496261" y="26"/>
          <a:ext cx="1767066" cy="4741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zh-CN" altLang="en-US" sz="1900" kern="1200" dirty="0" smtClean="0"/>
            <a:t>外部触发机制</a:t>
          </a:r>
          <a:endParaRPr lang="zh-CN" altLang="en-US" sz="1900" kern="1200" dirty="0"/>
        </a:p>
      </dsp:txBody>
      <dsp:txXfrm>
        <a:off x="2510149" y="13914"/>
        <a:ext cx="1739290" cy="446390"/>
      </dsp:txXfrm>
    </dsp:sp>
    <dsp:sp modelId="{A148277E-7DD3-43BA-AADF-E7AC92BEB7DC}">
      <dsp:nvSpPr>
        <dsp:cNvPr id="0" name=""/>
        <dsp:cNvSpPr/>
      </dsp:nvSpPr>
      <dsp:spPr>
        <a:xfrm>
          <a:off x="2672967" y="474192"/>
          <a:ext cx="176706" cy="355624"/>
        </a:xfrm>
        <a:custGeom>
          <a:avLst/>
          <a:gdLst/>
          <a:ahLst/>
          <a:cxnLst/>
          <a:rect l="0" t="0" r="0" b="0"/>
          <a:pathLst>
            <a:path>
              <a:moveTo>
                <a:pt x="0" y="0"/>
              </a:moveTo>
              <a:lnTo>
                <a:pt x="0" y="355624"/>
              </a:lnTo>
              <a:lnTo>
                <a:pt x="176706" y="35562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B5C3CCA-60D0-49A7-B204-7DFA7F57E998}">
      <dsp:nvSpPr>
        <dsp:cNvPr id="0" name=""/>
        <dsp:cNvSpPr/>
      </dsp:nvSpPr>
      <dsp:spPr>
        <a:xfrm>
          <a:off x="2849674" y="592734"/>
          <a:ext cx="965129" cy="474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zh-CN" altLang="en-US" sz="1700" kern="1200" dirty="0" smtClean="0"/>
            <a:t>战争行动</a:t>
          </a:r>
          <a:endParaRPr lang="zh-CN" altLang="en-US" sz="1700" kern="1200" dirty="0"/>
        </a:p>
      </dsp:txBody>
      <dsp:txXfrm>
        <a:off x="2863562" y="606622"/>
        <a:ext cx="937353" cy="446390"/>
      </dsp:txXfrm>
    </dsp:sp>
    <dsp:sp modelId="{4479A25A-AD15-4C6A-849C-A7DA07D342F7}">
      <dsp:nvSpPr>
        <dsp:cNvPr id="0" name=""/>
        <dsp:cNvSpPr/>
      </dsp:nvSpPr>
      <dsp:spPr>
        <a:xfrm>
          <a:off x="2672967" y="474192"/>
          <a:ext cx="176706" cy="948332"/>
        </a:xfrm>
        <a:custGeom>
          <a:avLst/>
          <a:gdLst/>
          <a:ahLst/>
          <a:cxnLst/>
          <a:rect l="0" t="0" r="0" b="0"/>
          <a:pathLst>
            <a:path>
              <a:moveTo>
                <a:pt x="0" y="0"/>
              </a:moveTo>
              <a:lnTo>
                <a:pt x="0" y="948332"/>
              </a:lnTo>
              <a:lnTo>
                <a:pt x="176706" y="9483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57D5F6-2178-423A-8E67-3C10423D726F}">
      <dsp:nvSpPr>
        <dsp:cNvPr id="0" name=""/>
        <dsp:cNvSpPr/>
      </dsp:nvSpPr>
      <dsp:spPr>
        <a:xfrm>
          <a:off x="2849674" y="1185442"/>
          <a:ext cx="1018524" cy="474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zh-CN" altLang="en-US" sz="1700" kern="1200" dirty="0" smtClean="0"/>
            <a:t>间接冲突</a:t>
          </a:r>
          <a:endParaRPr lang="zh-CN" altLang="en-US" sz="1700" kern="1200" dirty="0"/>
        </a:p>
      </dsp:txBody>
      <dsp:txXfrm>
        <a:off x="2863562" y="1199330"/>
        <a:ext cx="990748" cy="446390"/>
      </dsp:txXfrm>
    </dsp:sp>
    <dsp:sp modelId="{D51D7D5A-D268-4554-9FC1-C7AED90F938C}">
      <dsp:nvSpPr>
        <dsp:cNvPr id="0" name=""/>
        <dsp:cNvSpPr/>
      </dsp:nvSpPr>
      <dsp:spPr>
        <a:xfrm>
          <a:off x="2672967" y="474192"/>
          <a:ext cx="176706" cy="1541040"/>
        </a:xfrm>
        <a:custGeom>
          <a:avLst/>
          <a:gdLst/>
          <a:ahLst/>
          <a:cxnLst/>
          <a:rect l="0" t="0" r="0" b="0"/>
          <a:pathLst>
            <a:path>
              <a:moveTo>
                <a:pt x="0" y="0"/>
              </a:moveTo>
              <a:lnTo>
                <a:pt x="0" y="1541040"/>
              </a:lnTo>
              <a:lnTo>
                <a:pt x="176706" y="154104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B8309EF-8E4D-4AEB-93CE-2F18BAE13820}">
      <dsp:nvSpPr>
        <dsp:cNvPr id="0" name=""/>
        <dsp:cNvSpPr/>
      </dsp:nvSpPr>
      <dsp:spPr>
        <a:xfrm>
          <a:off x="2849674" y="1778150"/>
          <a:ext cx="1089725" cy="474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zh-CN" altLang="en-US" sz="1700" kern="1200" dirty="0" smtClean="0"/>
            <a:t>经济对抗</a:t>
          </a:r>
          <a:endParaRPr lang="zh-CN" altLang="en-US" sz="1700" kern="1200" dirty="0"/>
        </a:p>
      </dsp:txBody>
      <dsp:txXfrm>
        <a:off x="2863562" y="1792038"/>
        <a:ext cx="1061949" cy="446390"/>
      </dsp:txXfrm>
    </dsp:sp>
    <dsp:sp modelId="{084B5068-6B32-4B25-BBD7-223499AE9211}">
      <dsp:nvSpPr>
        <dsp:cNvPr id="0" name=""/>
        <dsp:cNvSpPr/>
      </dsp:nvSpPr>
      <dsp:spPr>
        <a:xfrm>
          <a:off x="2672967" y="474192"/>
          <a:ext cx="176706" cy="2133748"/>
        </a:xfrm>
        <a:custGeom>
          <a:avLst/>
          <a:gdLst/>
          <a:ahLst/>
          <a:cxnLst/>
          <a:rect l="0" t="0" r="0" b="0"/>
          <a:pathLst>
            <a:path>
              <a:moveTo>
                <a:pt x="0" y="0"/>
              </a:moveTo>
              <a:lnTo>
                <a:pt x="0" y="2133748"/>
              </a:lnTo>
              <a:lnTo>
                <a:pt x="176706" y="21337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FD0ADD-3E0F-4DA4-898C-2ADF18953B51}">
      <dsp:nvSpPr>
        <dsp:cNvPr id="0" name=""/>
        <dsp:cNvSpPr/>
      </dsp:nvSpPr>
      <dsp:spPr>
        <a:xfrm>
          <a:off x="2849674" y="2370858"/>
          <a:ext cx="2089996" cy="47416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zh-CN" altLang="en-US" sz="1700" kern="1200" dirty="0" smtClean="0"/>
            <a:t>新式武器与力量失衡</a:t>
          </a:r>
          <a:endParaRPr lang="zh-CN" altLang="en-US" sz="1700" kern="1200" dirty="0"/>
        </a:p>
      </dsp:txBody>
      <dsp:txXfrm>
        <a:off x="2863562" y="2384746"/>
        <a:ext cx="2062220" cy="44639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lstStyle>
            <a:lvl1pPr>
              <a:defRPr sz="1200">
                <a:ea typeface="宋体" panose="02010600030101010101" pitchFamily="2"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lstStyle>
            <a:lvl1pPr algn="r">
              <a:defRPr sz="1200">
                <a:latin typeface="等线" panose="02010600030101010101" pitchFamily="2" charset="-122"/>
                <a:ea typeface="等线" panose="02010600030101010101" pitchFamily="2" charset="-122"/>
              </a:defRPr>
            </a:lvl1pPr>
          </a:lstStyle>
          <a:p>
            <a:fld id="{D61A5EAB-DE64-4F77-8BD7-84A5A7674FD3}" type="datetime1">
              <a:rPr lang="zh-CN" altLang="en-US"/>
              <a:t>2023-06-28</a:t>
            </a:fld>
            <a:endParaRPr lang="zh-CN" altLang="en-US">
              <a:latin typeface="思源黑体 CN Light" charset="0"/>
              <a:ea typeface="宋体" panose="02010600030101010101" pitchFamily="2" charset="-122"/>
            </a:endParaRPr>
          </a:p>
        </p:txBody>
      </p:sp>
      <p:sp>
        <p:nvSpPr>
          <p:cNvPr id="4100" name="幻灯片图像占位符 3"/>
          <p:cNvSpPr>
            <a:spLocks noGrp="1" noRot="1" noChangeAspect="1" noChangeArrowheads="1"/>
          </p:cNvSpPr>
          <p:nvPr>
            <p:ph type="sldImg" idx="4294967295"/>
          </p:nvPr>
        </p:nvSpPr>
        <p:spPr bwMode="auto">
          <a:xfrm>
            <a:off x="1371600" y="1143000"/>
            <a:ext cx="4114800" cy="3086100"/>
          </a:xfrm>
          <a:prstGeom prst="rect">
            <a:avLst/>
          </a:prstGeom>
          <a:noFill/>
          <a:ln w="12700">
            <a:solidFill>
              <a:srgbClr val="000000"/>
            </a:solidFill>
            <a:round/>
          </a:ln>
          <a:extLst>
            <a:ext uri="{909E8E84-426E-40DD-AFC4-6F175D3DCCD1}">
              <a14:hiddenFill xmlns:a14="http://schemas.microsoft.com/office/drawing/2010/main">
                <a:solidFill>
                  <a:srgbClr val="FFFFFF"/>
                </a:solidFill>
              </a14:hiddenFill>
            </a:ext>
          </a:extLst>
        </p:spPr>
      </p:sp>
      <p:sp>
        <p:nvSpPr>
          <p:cNvPr id="4101" name="备注占位符 4"/>
          <p:cNvSpPr>
            <a:spLocks noGrp="1" noChangeArrowheads="1"/>
          </p:cNvSpPr>
          <p:nvPr>
            <p:ph type="body" sz="quarter" idx="9"/>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wrap="square" lIns="91440" tIns="45720" rIns="91440" bIns="45720" numCol="1" anchor="b" anchorCtr="0" compatLnSpc="1"/>
          <a:lstStyle>
            <a:lvl1pPr>
              <a:defRPr sz="1200">
                <a:ea typeface="宋体" panose="02010600030101010101" pitchFamily="2"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a:defRPr sz="1200">
                <a:latin typeface="等线" panose="02010600030101010101" pitchFamily="2" charset="-122"/>
                <a:ea typeface="等线" panose="02010600030101010101" pitchFamily="2" charset="-122"/>
              </a:defRPr>
            </a:lvl1pPr>
          </a:lstStyle>
          <a:p>
            <a:fld id="{E8F12579-A409-4EB7-87D3-4994F1A73499}" type="slidenum">
              <a:rPr lang="zh-CN" altLang="en-US"/>
              <a:t>‹#›</a:t>
            </a:fld>
            <a:endParaRPr lang="zh-CN" altLang="en-US">
              <a:latin typeface="思源黑体 CN Light" charset="0"/>
              <a:ea typeface="宋体" panose="02010600030101010101" pitchFamily="2" charset="-122"/>
            </a:endParaRPr>
          </a:p>
        </p:txBody>
      </p:sp>
    </p:spTree>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幻灯片图像占位符 1"/>
          <p:cNvSpPr>
            <a:spLocks noGrp="1" noRot="1" noChangeAspect="1" noChangeArrowheads="1"/>
          </p:cNvSpPr>
          <p:nvPr>
            <p:ph type="sldImg" idx="4294967295"/>
          </p:nvPr>
        </p:nvSpPr>
        <p:spPr>
          <a:xfrm>
            <a:off x="1371600" y="1143000"/>
            <a:ext cx="4114800" cy="3086100"/>
          </a:xfrm>
          <a:ln>
            <a:miter lim="800000"/>
          </a:ln>
        </p:spPr>
      </p:sp>
      <p:sp>
        <p:nvSpPr>
          <p:cNvPr id="66562" name="文本占位符 2"/>
          <p:cNvSpPr>
            <a:spLocks noGrp="1" noChangeArrowheads="1"/>
          </p:cNvSpPr>
          <p:nvPr>
            <p:ph type="body" idx="4294967295"/>
          </p:nvPr>
        </p:nvSpPr>
        <p:spPr/>
        <p:txBody>
          <a:bodyPr/>
          <a:lstStyle/>
          <a:p>
            <a:endParaRPr lang="zh-CN" altLang="en-US" smtClean="0"/>
          </a:p>
        </p:txBody>
      </p:sp>
    </p:spTree>
    <p:extLst>
      <p:ext uri="{BB962C8B-B14F-4D97-AF65-F5344CB8AC3E}">
        <p14:creationId xmlns:p14="http://schemas.microsoft.com/office/powerpoint/2010/main" val="3555662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4294967295"/>
          </p:nvPr>
        </p:nvSpPr>
        <p:spPr/>
      </p:sp>
      <p:sp>
        <p:nvSpPr>
          <p:cNvPr id="3" name="文本占位符 2"/>
          <p:cNvSpPr>
            <a:spLocks noGrp="1"/>
          </p:cNvSpPr>
          <p:nvPr>
            <p:ph type="body" idx="9"/>
          </p:nvPr>
        </p:nvSpPr>
        <p:spPr/>
        <p:txBody>
          <a:bodyPr/>
          <a:lstStyle/>
          <a:p>
            <a:endParaRPr lang="zh-CN" altLang="en-US"/>
          </a:p>
        </p:txBody>
      </p:sp>
    </p:spTree>
    <p:extLst>
      <p:ext uri="{BB962C8B-B14F-4D97-AF65-F5344CB8AC3E}">
        <p14:creationId xmlns:p14="http://schemas.microsoft.com/office/powerpoint/2010/main" val="3810466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noProof="1"/>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p>
        </p:txBody>
      </p:sp>
      <p:sp>
        <p:nvSpPr>
          <p:cNvPr id="4" name="日期占位符 3"/>
          <p:cNvSpPr>
            <a:spLocks noGrp="1"/>
          </p:cNvSpPr>
          <p:nvPr>
            <p:ph type="dt" sz="half" idx="10"/>
          </p:nvPr>
        </p:nvSpPr>
        <p:spPr/>
        <p:txBody>
          <a:bodyPr/>
          <a:lstStyle>
            <a:lvl1pPr>
              <a:defRPr/>
            </a:lvl1pPr>
          </a:lstStyle>
          <a:p>
            <a:fld id="{8B97BCD6-27DA-4AB1-AAE3-3F840766460D}" type="datetime1">
              <a:rPr lang="zh-CN" altLang="en-US"/>
              <a:t>2023-06-28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6F67FD4-76BA-4841-A9E8-FCD205AD0D1A}" type="slidenum">
              <a:rPr lang="zh-CN" altLang="en-US"/>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4" name="日期占位符 3"/>
          <p:cNvSpPr>
            <a:spLocks noGrp="1"/>
          </p:cNvSpPr>
          <p:nvPr>
            <p:ph type="dt" sz="half" idx="10"/>
          </p:nvPr>
        </p:nvSpPr>
        <p:spPr/>
        <p:txBody>
          <a:bodyPr/>
          <a:lstStyle>
            <a:lvl1pPr>
              <a:defRPr/>
            </a:lvl1pPr>
          </a:lstStyle>
          <a:p>
            <a:fld id="{8B97BCD6-27DA-4AB1-AAE3-3F840766460D}" type="datetime1">
              <a:rPr lang="zh-CN" altLang="en-US"/>
              <a:t>2023-06-28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7E79EA5-D8DA-4F67-A33E-8B9612AE2B5F}" type="slidenum">
              <a:rPr lang="zh-CN" altLang="en-US"/>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fld id="{8B97BCD6-27DA-4AB1-AAE3-3F840766460D}" type="datetime1">
              <a:rPr lang="zh-CN" altLang="en-US"/>
              <a:t>2023-06-28</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340987E4-7039-4311-8C43-D589B09718AB}" type="slidenum">
              <a:rPr lang="zh-CN" altLang="en-US"/>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8B97BCD6-27DA-4AB1-AAE3-3F840766460D}" type="datetime1">
              <a:rPr lang="zh-CN" altLang="en-US"/>
              <a:t>2023-06-28</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812D8A49-539B-43EE-BC07-D6B566035C1D}" type="slidenum">
              <a:rPr lang="zh-CN" altLang="en-US"/>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二级</a:t>
            </a:r>
          </a:p>
          <a:p>
            <a:pPr lvl="2"/>
            <a:r>
              <a:rPr lang="zh-CN" altLang="en-US" noProof="1"/>
              <a:t>三级</a:t>
            </a:r>
          </a:p>
          <a:p>
            <a:pPr lvl="3"/>
            <a:r>
              <a:rPr lang="zh-CN" altLang="en-US" noProof="1"/>
              <a:t>四级</a:t>
            </a:r>
          </a:p>
          <a:p>
            <a:pPr lvl="4"/>
            <a:r>
              <a:rPr lang="zh-CN" altLang="en-US" noProof="1"/>
              <a:t>五级</a:t>
            </a:r>
          </a:p>
        </p:txBody>
      </p:sp>
      <p:sp>
        <p:nvSpPr>
          <p:cNvPr id="4" name="日期占位符 3"/>
          <p:cNvSpPr>
            <a:spLocks noGrp="1"/>
          </p:cNvSpPr>
          <p:nvPr>
            <p:ph type="dt" sz="half" idx="10"/>
          </p:nvPr>
        </p:nvSpPr>
        <p:spPr/>
        <p:txBody>
          <a:bodyPr/>
          <a:lstStyle>
            <a:lvl1pPr>
              <a:defRPr/>
            </a:lvl1pPr>
          </a:lstStyle>
          <a:p>
            <a:fld id="{8235F28C-AFD4-45EC-ACD2-26510EDEE62D}" type="datetime1">
              <a:rPr lang="zh-CN" altLang="en-US"/>
              <a:t>2023-06-28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32285FB-B821-458E-A4E8-F0140BC7481F}" type="slidenum">
              <a:rPr lang="zh-CN" altLang="en-US"/>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fld id="{8235F28C-AFD4-45EC-ACD2-26510EDEE62D}" type="datetime1">
              <a:rPr lang="zh-CN" altLang="en-US"/>
              <a:t>2023-06-28</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26F54D69-76F5-4004-A5B6-7E6F4DCB2D6B}" type="slidenum">
              <a:rPr lang="zh-CN" altLang="en-US"/>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8235F28C-AFD4-45EC-ACD2-26510EDEE62D}" type="datetime1">
              <a:rPr lang="zh-CN" altLang="en-US"/>
              <a:t>2023-06-28</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E067D751-C40D-4AF5-A761-30887C4BBE3B}" type="slidenum">
              <a:rPr lang="zh-CN" altLang="en-US"/>
              <a:t>‹#›</a:t>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28650" y="365126"/>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1027" name="文本占位符 2"/>
          <p:cNvSpPr>
            <a:spLocks noGrp="1" noChangeArrowheads="1"/>
          </p:cNvSpPr>
          <p:nvPr>
            <p:ph type="body" idx="9"/>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二级</a:t>
            </a:r>
          </a:p>
          <a:p>
            <a:pPr lvl="2"/>
            <a:r>
              <a:rPr lang="zh-CN" altLang="en-US" dirty="0" smtClean="0"/>
              <a:t>三级</a:t>
            </a:r>
          </a:p>
          <a:p>
            <a:pPr lvl="3"/>
            <a:r>
              <a:rPr lang="zh-CN" altLang="en-US" dirty="0" smtClean="0"/>
              <a:t>四级</a:t>
            </a:r>
          </a:p>
          <a:p>
            <a:pPr lvl="4"/>
            <a:r>
              <a:rPr lang="zh-CN" altLang="en-US" dirty="0" smtClean="0"/>
              <a:t>五级</a:t>
            </a:r>
          </a:p>
        </p:txBody>
      </p:sp>
      <p:sp>
        <p:nvSpPr>
          <p:cNvPr id="4" name="日期占位符 3"/>
          <p:cNvSpPr>
            <a:spLocks noGrp="1"/>
          </p:cNvSpPr>
          <p:nvPr>
            <p:ph type="dt" sz="half" idx="2"/>
          </p:nvPr>
        </p:nvSpPr>
        <p:spPr>
          <a:xfrm>
            <a:off x="628650" y="6356351"/>
            <a:ext cx="2057400" cy="365125"/>
          </a:xfrm>
          <a:prstGeom prst="rect">
            <a:avLst/>
          </a:prstGeom>
        </p:spPr>
        <p:txBody>
          <a:bodyPr vert="horz" wrap="square" lIns="91440" tIns="45720" rIns="91440" bIns="45720" numCol="1" anchor="ctr" anchorCtr="0" compatLnSpc="1"/>
          <a:lstStyle>
            <a:lvl1pPr>
              <a:defRPr sz="1200">
                <a:solidFill>
                  <a:srgbClr val="898989"/>
                </a:solidFill>
                <a:latin typeface="宋体" panose="02010600030101010101" pitchFamily="2" charset="-122"/>
                <a:ea typeface="宋体" panose="02010600030101010101" pitchFamily="2" charset="-122"/>
              </a:defRPr>
            </a:lvl1pPr>
          </a:lstStyle>
          <a:p>
            <a:fld id="{8B97BCD6-27DA-4AB1-AAE3-3F840766460D}" type="datetime1">
              <a:rPr lang="zh-CN" altLang="en-US" smtClean="0"/>
              <a:t>2023-06-28</a:t>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wrap="square" lIns="91440" tIns="45720" rIns="91440" bIns="45720" numCol="1" anchor="ctr" anchorCtr="0" compatLnSpc="1"/>
          <a:lstStyle>
            <a:lvl1pPr algn="ctr">
              <a:defRPr sz="1200">
                <a:solidFill>
                  <a:srgbClr val="898989"/>
                </a:solidFill>
                <a:latin typeface="宋体" panose="02010600030101010101" pitchFamily="2" charset="-122"/>
                <a:ea typeface="宋体" panose="02010600030101010101" pitchFamily="2" charset="-122"/>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wrap="square" lIns="91440" tIns="45720" rIns="91440" bIns="45720" numCol="1" anchor="ctr" anchorCtr="0" compatLnSpc="1"/>
          <a:lstStyle>
            <a:lvl1pPr algn="r">
              <a:defRPr sz="1200">
                <a:solidFill>
                  <a:srgbClr val="898989"/>
                </a:solidFill>
                <a:latin typeface="宋体" panose="02010600030101010101" pitchFamily="2" charset="-122"/>
                <a:ea typeface="宋体" panose="02010600030101010101" pitchFamily="2" charset="-122"/>
              </a:defRPr>
            </a:lvl1pPr>
          </a:lstStyle>
          <a:p>
            <a:fld id="{C9738D7A-F0F6-410E-9100-1F923E54A18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l"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p:titleStyle>
    <p:bodyStyle>
      <a:lvl1pPr marL="228600" indent="-228600" algn="l" rtl="0" fontAlgn="base">
        <a:lnSpc>
          <a:spcPct val="130000"/>
        </a:lnSpc>
        <a:spcBef>
          <a:spcPts val="1000"/>
        </a:spcBef>
        <a:spcAft>
          <a:spcPct val="0"/>
        </a:spcAft>
        <a:buFont typeface="Arial" panose="020B0604020202020204" pitchFamily="34" charset="0"/>
        <a:buChar char="•"/>
        <a:defRPr sz="24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685800" indent="-228600" algn="l" rtl="0" fontAlgn="base">
        <a:lnSpc>
          <a:spcPct val="130000"/>
        </a:lnSpc>
        <a:spcBef>
          <a:spcPts val="500"/>
        </a:spcBef>
        <a:spcAft>
          <a:spcPct val="0"/>
        </a:spcAft>
        <a:buFont typeface="Arial" panose="020B0604020202020204" pitchFamily="34" charset="0"/>
        <a:buChar char="•"/>
        <a:defRPr sz="2000" kern="1200">
          <a:solidFill>
            <a:schemeClr val="tx1"/>
          </a:solidFill>
          <a:latin typeface="宋体" panose="02010600030101010101" pitchFamily="2" charset="-122"/>
          <a:ea typeface="宋体" panose="02010600030101010101" pitchFamily="2" charset="-122"/>
          <a:cs typeface="宋体" panose="02010600030101010101" pitchFamily="2" charset="-122"/>
        </a:defRPr>
      </a:lvl2pPr>
      <a:lvl3pPr marL="1143000" indent="-228600" algn="l" rtl="0" fontAlgn="base">
        <a:lnSpc>
          <a:spcPct val="130000"/>
        </a:lnSpc>
        <a:spcBef>
          <a:spcPts val="500"/>
        </a:spcBef>
        <a:spcAft>
          <a:spcPct val="0"/>
        </a:spcAft>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宋体" panose="02010600030101010101" pitchFamily="2" charset="-122"/>
        </a:defRPr>
      </a:lvl3pPr>
      <a:lvl4pPr marL="1600200" indent="-228600" algn="l" rtl="0" fontAlgn="base">
        <a:lnSpc>
          <a:spcPct val="130000"/>
        </a:lnSpc>
        <a:spcBef>
          <a:spcPts val="500"/>
        </a:spcBef>
        <a:spcAft>
          <a:spcPct val="0"/>
        </a:spcAft>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宋体" panose="02010600030101010101" pitchFamily="2" charset="-122"/>
        </a:defRPr>
      </a:lvl4pPr>
      <a:lvl5pPr marL="2057400" indent="-228600" algn="l" rtl="0" fontAlgn="base">
        <a:lnSpc>
          <a:spcPct val="130000"/>
        </a:lnSpc>
        <a:spcBef>
          <a:spcPts val="500"/>
        </a:spcBef>
        <a:spcAft>
          <a:spcPct val="0"/>
        </a:spcAft>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宋体" panose="02010600030101010101" pitchFamily="2"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标题占位符 1"/>
          <p:cNvSpPr>
            <a:spLocks noGrp="1" noChangeArrowheads="1"/>
          </p:cNvSpPr>
          <p:nvPr>
            <p:ph type="title" idx="4294967295"/>
          </p:nvPr>
        </p:nvSpPr>
        <p:spPr bwMode="auto">
          <a:xfrm>
            <a:off x="965199" y="111127"/>
            <a:ext cx="7906601" cy="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t>单击此处编辑母版标题样式</a:t>
            </a:r>
          </a:p>
        </p:txBody>
      </p:sp>
      <p:sp>
        <p:nvSpPr>
          <p:cNvPr id="3075" name="文本占位符 2"/>
          <p:cNvSpPr>
            <a:spLocks noGrp="1" noChangeArrowheads="1"/>
          </p:cNvSpPr>
          <p:nvPr>
            <p:ph type="body" idx="9"/>
          </p:nvPr>
        </p:nvSpPr>
        <p:spPr bwMode="auto">
          <a:xfrm>
            <a:off x="244929" y="1453243"/>
            <a:ext cx="8614172" cy="4723720"/>
          </a:xfrm>
          <a:prstGeom prst="rect">
            <a:avLst/>
          </a:prstGeom>
          <a:solidFill>
            <a:schemeClr val="bg1">
              <a:lumMod val="95000"/>
            </a:schemeClr>
          </a:solidFill>
          <a:ln>
            <a:noFill/>
          </a:ln>
        </p:spPr>
        <p:txBody>
          <a:bodyPr vert="horz" wrap="square" lIns="91440" tIns="45720" rIns="91440" bIns="45720" numCol="1" anchor="t" anchorCtr="0" compatLnSpc="1"/>
          <a:lstStyle/>
          <a:p>
            <a:pPr lvl="0"/>
            <a:r>
              <a:rPr lang="zh-CN" altLang="en-US" dirty="0" smtClean="0"/>
              <a:t>单击此处编辑母版文本样式</a:t>
            </a:r>
          </a:p>
          <a:p>
            <a:pPr lvl="1"/>
            <a:r>
              <a:rPr lang="zh-CN" altLang="en-US" dirty="0" smtClean="0"/>
              <a:t>二级</a:t>
            </a:r>
          </a:p>
          <a:p>
            <a:pPr lvl="2"/>
            <a:r>
              <a:rPr lang="zh-CN" altLang="en-US" dirty="0" smtClean="0"/>
              <a:t>三级</a:t>
            </a:r>
          </a:p>
          <a:p>
            <a:pPr lvl="3"/>
            <a:r>
              <a:rPr lang="zh-CN" altLang="en-US" dirty="0" smtClean="0"/>
              <a:t>四级</a:t>
            </a:r>
          </a:p>
          <a:p>
            <a:pPr lvl="4"/>
            <a:r>
              <a:rPr lang="zh-CN" altLang="en-US" dirty="0" smtClean="0"/>
              <a:t>五级</a:t>
            </a:r>
          </a:p>
        </p:txBody>
      </p:sp>
      <p:sp>
        <p:nvSpPr>
          <p:cNvPr id="4" name="日期占位符 3"/>
          <p:cNvSpPr>
            <a:spLocks noGrp="1"/>
          </p:cNvSpPr>
          <p:nvPr>
            <p:ph type="dt" sz="half" idx="2"/>
          </p:nvPr>
        </p:nvSpPr>
        <p:spPr>
          <a:xfrm>
            <a:off x="234950" y="6356351"/>
            <a:ext cx="2057400" cy="365125"/>
          </a:xfrm>
          <a:prstGeom prst="rect">
            <a:avLst/>
          </a:prstGeom>
        </p:spPr>
        <p:txBody>
          <a:bodyPr vert="horz" wrap="square" lIns="91440" tIns="45720" rIns="91440" bIns="45720" numCol="1" anchor="ctr" anchorCtr="0" compatLnSpc="1"/>
          <a:lstStyle>
            <a:lvl1pPr>
              <a:defRPr sz="1200">
                <a:solidFill>
                  <a:srgbClr val="898989"/>
                </a:solidFill>
                <a:latin typeface="宋体" panose="02010600030101010101" pitchFamily="2" charset="-122"/>
                <a:ea typeface="宋体" panose="02010600030101010101" pitchFamily="2" charset="-122"/>
              </a:defRPr>
            </a:lvl1pPr>
          </a:lstStyle>
          <a:p>
            <a:fld id="{8235F28C-AFD4-45EC-ACD2-26510EDEE62D}" type="datetime1">
              <a:rPr lang="zh-CN" altLang="en-US" smtClean="0"/>
              <a:t>2023-06-28</a:t>
            </a:fld>
            <a:endParaRPr lang="zh-CN" altLang="en-US" dirty="0"/>
          </a:p>
        </p:txBody>
      </p:sp>
      <p:sp>
        <p:nvSpPr>
          <p:cNvPr id="5" name="页脚占位符 4"/>
          <p:cNvSpPr>
            <a:spLocks noGrp="1"/>
          </p:cNvSpPr>
          <p:nvPr>
            <p:ph type="ftr" sz="quarter" idx="3"/>
          </p:nvPr>
        </p:nvSpPr>
        <p:spPr>
          <a:xfrm>
            <a:off x="3028950" y="6356351"/>
            <a:ext cx="3086100" cy="365125"/>
          </a:xfrm>
          <a:prstGeom prst="rect">
            <a:avLst/>
          </a:prstGeom>
        </p:spPr>
        <p:txBody>
          <a:bodyPr vert="horz" wrap="square" lIns="91440" tIns="45720" rIns="91440" bIns="45720" numCol="1" anchor="ctr" anchorCtr="0" compatLnSpc="1"/>
          <a:lstStyle>
            <a:lvl1pPr algn="ctr">
              <a:defRPr sz="1200">
                <a:solidFill>
                  <a:srgbClr val="898989"/>
                </a:solidFill>
                <a:latin typeface="宋体" panose="02010600030101010101" pitchFamily="2" charset="-122"/>
                <a:ea typeface="宋体" panose="02010600030101010101" pitchFamily="2" charset="-122"/>
              </a:defRPr>
            </a:lvl1pPr>
          </a:lstStyle>
          <a:p>
            <a:endParaRPr lang="zh-CN" altLang="en-US"/>
          </a:p>
        </p:txBody>
      </p:sp>
      <p:sp>
        <p:nvSpPr>
          <p:cNvPr id="6" name="灯片编号占位符 5"/>
          <p:cNvSpPr>
            <a:spLocks noGrp="1"/>
          </p:cNvSpPr>
          <p:nvPr>
            <p:ph type="sldNum" sz="quarter" idx="4"/>
          </p:nvPr>
        </p:nvSpPr>
        <p:spPr>
          <a:xfrm>
            <a:off x="6813550" y="6356351"/>
            <a:ext cx="2057400" cy="365125"/>
          </a:xfrm>
          <a:prstGeom prst="rect">
            <a:avLst/>
          </a:prstGeom>
        </p:spPr>
        <p:txBody>
          <a:bodyPr vert="horz" wrap="square" lIns="91440" tIns="45720" rIns="91440" bIns="45720" numCol="1" anchor="ctr" anchorCtr="0" compatLnSpc="1"/>
          <a:lstStyle>
            <a:lvl1pPr algn="r">
              <a:defRPr sz="1200">
                <a:solidFill>
                  <a:srgbClr val="898989"/>
                </a:solidFill>
                <a:latin typeface="宋体" panose="02010600030101010101" pitchFamily="2" charset="-122"/>
                <a:ea typeface="宋体" panose="02010600030101010101" pitchFamily="2" charset="-122"/>
              </a:defRPr>
            </a:lvl1pPr>
          </a:lstStyle>
          <a:p>
            <a:fld id="{B1FFA17E-F8D5-4851-A70B-CA9037E0E18B}" type="slidenum">
              <a:rPr lang="zh-CN" altLang="en-US" smtClean="0"/>
              <a:t>‹#›</a:t>
            </a:fld>
            <a:endParaRPr lang="zh-CN" altLang="en-US"/>
          </a:p>
        </p:txBody>
      </p:sp>
      <p:sp>
        <p:nvSpPr>
          <p:cNvPr id="8" name="任意多边形: 形状 44"/>
          <p:cNvSpPr/>
          <p:nvPr userDrawn="1"/>
        </p:nvSpPr>
        <p:spPr>
          <a:xfrm flipH="1" flipV="1">
            <a:off x="114300" y="127000"/>
            <a:ext cx="700088" cy="763588"/>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latin typeface="宋体" panose="02010600030101010101" pitchFamily="2" charset="-122"/>
              <a:ea typeface="宋体" panose="02010600030101010101" pitchFamily="2" charset="-122"/>
              <a:sym typeface="思源黑体 CN Light" charset="0"/>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timing>
    <p:tnLst>
      <p:par>
        <p:cTn id="1" dur="indefinite" restart="never" nodeType="tmRoot"/>
      </p:par>
    </p:tnLst>
  </p:timing>
  <p:txStyles>
    <p:title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p:titleStyle>
    <p:bodyStyle>
      <a:lvl1pPr marL="228600" indent="-228600" algn="just" rtl="0" fontAlgn="base">
        <a:lnSpc>
          <a:spcPct val="130000"/>
        </a:lnSpc>
        <a:spcBef>
          <a:spcPts val="1000"/>
        </a:spcBef>
        <a:spcAft>
          <a:spcPct val="0"/>
        </a:spcAft>
        <a:buFont typeface="Arial" panose="020B0604020202020204" pitchFamily="34" charset="0"/>
        <a:buChar char="•"/>
        <a:defRPr sz="2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685800" indent="-228600" algn="just" rtl="0" fontAlgn="base">
        <a:lnSpc>
          <a:spcPct val="130000"/>
        </a:lnSpc>
        <a:spcBef>
          <a:spcPts val="500"/>
        </a:spcBef>
        <a:spcAft>
          <a:spcPct val="0"/>
        </a:spcAft>
        <a:buFont typeface="Arial" panose="020B0604020202020204" pitchFamily="34" charset="0"/>
        <a:buChar char="•"/>
        <a:defRPr sz="2000" kern="1200">
          <a:solidFill>
            <a:schemeClr val="tx1"/>
          </a:solidFill>
          <a:latin typeface="宋体" panose="02010600030101010101" pitchFamily="2" charset="-122"/>
          <a:ea typeface="宋体" panose="02010600030101010101" pitchFamily="2" charset="-122"/>
          <a:cs typeface="宋体" panose="02010600030101010101" pitchFamily="2" charset="-122"/>
        </a:defRPr>
      </a:lvl2pPr>
      <a:lvl3pPr marL="1143000" indent="-228600" algn="just" rtl="0" fontAlgn="base">
        <a:lnSpc>
          <a:spcPct val="130000"/>
        </a:lnSpc>
        <a:spcBef>
          <a:spcPts val="500"/>
        </a:spcBef>
        <a:spcAft>
          <a:spcPct val="0"/>
        </a:spcAft>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宋体" panose="02010600030101010101" pitchFamily="2" charset="-122"/>
        </a:defRPr>
      </a:lvl3pPr>
      <a:lvl4pPr marL="1600200" indent="-228600" algn="just" rtl="0" fontAlgn="base">
        <a:lnSpc>
          <a:spcPct val="130000"/>
        </a:lnSpc>
        <a:spcBef>
          <a:spcPts val="500"/>
        </a:spcBef>
        <a:spcAft>
          <a:spcPct val="0"/>
        </a:spcAft>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宋体" panose="02010600030101010101" pitchFamily="2" charset="-122"/>
        </a:defRPr>
      </a:lvl4pPr>
      <a:lvl5pPr marL="2057400" indent="-228600" algn="just" rtl="0" fontAlgn="base">
        <a:lnSpc>
          <a:spcPct val="130000"/>
        </a:lnSpc>
        <a:spcBef>
          <a:spcPts val="500"/>
        </a:spcBef>
        <a:spcAft>
          <a:spcPct val="0"/>
        </a:spcAft>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宋体" panose="02010600030101010101" pitchFamily="2"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9.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slideLayout" Target="../slideLayouts/slideLayout5.xml"/><Relationship Id="rId4" Type="http://schemas.openxmlformats.org/officeDocument/2006/relationships/tags" Target="../tags/tag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slideLayout" Target="../slideLayouts/slideLayout5.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26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6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6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26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29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cxnSp>
        <p:nvCxnSpPr>
          <p:cNvPr id="3" name="直接连接符 2"/>
          <p:cNvCxnSpPr/>
          <p:nvPr/>
        </p:nvCxnSpPr>
        <p:spPr>
          <a:xfrm>
            <a:off x="3324225" y="1"/>
            <a:ext cx="0" cy="4448175"/>
          </a:xfrm>
          <a:prstGeom prst="line">
            <a:avLst/>
          </a:prstGeom>
          <a:ln w="28575">
            <a:solidFill>
              <a:srgbClr val="DCCBB9"/>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788194" y="1714500"/>
            <a:ext cx="0" cy="5143500"/>
          </a:xfrm>
          <a:prstGeom prst="line">
            <a:avLst/>
          </a:prstGeom>
          <a:ln w="28575">
            <a:solidFill>
              <a:srgbClr val="DCCBB9"/>
            </a:solidFill>
          </a:ln>
        </p:spPr>
        <p:style>
          <a:lnRef idx="1">
            <a:schemeClr val="accent1"/>
          </a:lnRef>
          <a:fillRef idx="0">
            <a:schemeClr val="accent1"/>
          </a:fillRef>
          <a:effectRef idx="0">
            <a:schemeClr val="accent1"/>
          </a:effectRef>
          <a:fontRef idx="minor">
            <a:schemeClr val="tx1"/>
          </a:fontRef>
        </p:style>
      </p:cxnSp>
      <p:sp>
        <p:nvSpPr>
          <p:cNvPr id="16" name="任意多边形: 形状 15"/>
          <p:cNvSpPr/>
          <p:nvPr/>
        </p:nvSpPr>
        <p:spPr>
          <a:xfrm>
            <a:off x="4835128" y="2154238"/>
            <a:ext cx="4308872" cy="4703762"/>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 name="菱形 5"/>
          <p:cNvSpPr/>
          <p:nvPr/>
        </p:nvSpPr>
        <p:spPr>
          <a:xfrm>
            <a:off x="5362575" y="750888"/>
            <a:ext cx="2106216" cy="2806700"/>
          </a:xfrm>
          <a:prstGeom prst="diamond">
            <a:avLst/>
          </a:prstGeom>
          <a:solidFill>
            <a:srgbClr val="DCCBB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b="1">
              <a:solidFill>
                <a:srgbClr val="FFFFFF"/>
              </a:solidFill>
              <a:ea typeface="宋体" panose="02010600030101010101" pitchFamily="2" charset="-122"/>
              <a:sym typeface="思源黑体 CN Light" charset="0"/>
            </a:endParaRPr>
          </a:p>
        </p:txBody>
      </p:sp>
      <p:sp>
        <p:nvSpPr>
          <p:cNvPr id="5126" name="文本框 9"/>
          <p:cNvSpPr txBox="1">
            <a:spLocks noChangeArrowheads="1"/>
          </p:cNvSpPr>
          <p:nvPr/>
        </p:nvSpPr>
        <p:spPr bwMode="auto">
          <a:xfrm>
            <a:off x="1434644" y="1127125"/>
            <a:ext cx="1015663" cy="460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pPr algn="dist"/>
            <a:r>
              <a:rPr lang="zh-CN" altLang="zh-CN" sz="5400" b="1" dirty="0">
                <a:solidFill>
                  <a:srgbClr val="6D5337"/>
                </a:solidFill>
                <a:latin typeface="思源黑体 CN Bold" pitchFamily="34" charset="-122"/>
                <a:ea typeface="思源黑体 CN Bold" pitchFamily="34" charset="-122"/>
                <a:sym typeface="思源黑体 CN Light" charset="0"/>
              </a:rPr>
              <a:t>公共</a:t>
            </a:r>
            <a:r>
              <a:rPr lang="zh-CN" altLang="zh-CN" sz="5400" b="1" dirty="0" smtClean="0">
                <a:solidFill>
                  <a:srgbClr val="6D5337"/>
                </a:solidFill>
                <a:latin typeface="思源黑体 CN Bold" pitchFamily="34" charset="-122"/>
                <a:ea typeface="思源黑体 CN Bold" pitchFamily="34" charset="-122"/>
                <a:sym typeface="思源黑体 CN Light" charset="0"/>
              </a:rPr>
              <a:t>政策</a:t>
            </a:r>
            <a:r>
              <a:rPr lang="zh-CN" altLang="en-US" sz="5400" b="1" dirty="0" smtClean="0">
                <a:solidFill>
                  <a:srgbClr val="6D5337"/>
                </a:solidFill>
                <a:latin typeface="思源黑体 CN Bold" pitchFamily="34" charset="-122"/>
                <a:ea typeface="思源黑体 CN Bold" pitchFamily="34" charset="-122"/>
                <a:sym typeface="思源黑体 CN Light" charset="0"/>
              </a:rPr>
              <a:t>导论</a:t>
            </a:r>
            <a:endParaRPr lang="zh-CN" altLang="zh-CN" sz="5400" b="1" dirty="0">
              <a:solidFill>
                <a:srgbClr val="6D5337"/>
              </a:solidFill>
              <a:latin typeface="思源黑体 CN Bold" pitchFamily="34" charset="-122"/>
              <a:ea typeface="思源黑体 CN Bold" pitchFamily="34" charset="-122"/>
              <a:sym typeface="思源黑体 CN Light" charset="0"/>
            </a:endParaRPr>
          </a:p>
        </p:txBody>
      </p:sp>
      <p:sp>
        <p:nvSpPr>
          <p:cNvPr id="5127" name="矩形 10"/>
          <p:cNvSpPr>
            <a:spLocks noChangeArrowheads="1"/>
          </p:cNvSpPr>
          <p:nvPr/>
        </p:nvSpPr>
        <p:spPr bwMode="auto">
          <a:xfrm>
            <a:off x="609243" y="1714501"/>
            <a:ext cx="553998" cy="92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endParaRPr lang="zh-CN" altLang="en-US" sz="2400">
              <a:solidFill>
                <a:srgbClr val="B5926B"/>
              </a:solidFill>
              <a:ea typeface="宋体" panose="02010600030101010101" pitchFamily="2" charset="-122"/>
              <a:sym typeface="思源黑体 CN Light" charset="0"/>
            </a:endParaRPr>
          </a:p>
        </p:txBody>
      </p:sp>
      <p:sp>
        <p:nvSpPr>
          <p:cNvPr id="5128" name="文本框 11"/>
          <p:cNvSpPr txBox="1">
            <a:spLocks noChangeArrowheads="1"/>
          </p:cNvSpPr>
          <p:nvPr/>
        </p:nvSpPr>
        <p:spPr bwMode="auto">
          <a:xfrm>
            <a:off x="2588777" y="77789"/>
            <a:ext cx="677108" cy="444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pPr algn="ctr"/>
            <a:endParaRPr lang="zh-CN" altLang="en-US" sz="3200" b="1">
              <a:solidFill>
                <a:srgbClr val="B5926B"/>
              </a:solidFill>
              <a:ea typeface="宋体" panose="02010600030101010101" pitchFamily="2" charset="-122"/>
              <a:sym typeface="思源黑体 CN Light"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公共政策的内涵与特征</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000" dirty="0">
                <a:sym typeface="思源黑体 CN Light" charset="0"/>
              </a:rPr>
              <a:t>二、公共政策</a:t>
            </a:r>
            <a:r>
              <a:rPr lang="zh-CN" altLang="en-US" sz="2000" dirty="0" smtClean="0">
                <a:sym typeface="思源黑体 CN Light" charset="0"/>
              </a:rPr>
              <a:t>的特征</a:t>
            </a:r>
            <a:endParaRPr lang="zh-CN" altLang="en-US" sz="2000" dirty="0">
              <a:sym typeface="思源黑体 CN Light" charset="0"/>
            </a:endParaRPr>
          </a:p>
          <a:p>
            <a:pPr marL="0" indent="0">
              <a:buNone/>
            </a:pPr>
            <a:r>
              <a:rPr lang="zh-CN" altLang="en-US" sz="2000" dirty="0">
                <a:sym typeface="思源黑体 CN Light" charset="0"/>
              </a:rPr>
              <a:t>(一)公共性与层次性</a:t>
            </a:r>
          </a:p>
          <a:p>
            <a:pPr marL="0" indent="0">
              <a:buNone/>
            </a:pPr>
            <a:r>
              <a:rPr lang="zh-CN" altLang="en-US" sz="2000" dirty="0">
                <a:sym typeface="思源黑体 CN Light" charset="0"/>
              </a:rPr>
              <a:t>    公共性：公共政策是公共权力机关为解决公共</a:t>
            </a:r>
            <a:r>
              <a:rPr lang="zh-CN" altLang="en-US" sz="2000" dirty="0" smtClean="0">
                <a:sym typeface="思源黑体 CN Light" charset="0"/>
              </a:rPr>
              <a:t>问题而进行</a:t>
            </a:r>
            <a:r>
              <a:rPr lang="zh-CN" altLang="en-US" sz="2000" dirty="0">
                <a:sym typeface="思源黑体 CN Light" charset="0"/>
              </a:rPr>
              <a:t>社会公共管理，维护社会公正，实现公众利益，确保社会稳定与发展的措施和手段。因此，公共政策必须立足于整个社会发展，从全社会绝大多数人的利益出发来制定和实施各种行为准则，这就是它的公共性。</a:t>
            </a:r>
          </a:p>
          <a:p>
            <a:pPr marL="0" indent="0">
              <a:buNone/>
            </a:pPr>
            <a:r>
              <a:rPr lang="zh-CN" altLang="en-US" sz="2000" dirty="0">
                <a:sym typeface="思源黑体 CN Light" charset="0"/>
              </a:rPr>
              <a:t>    层次性</a:t>
            </a:r>
            <a:r>
              <a:rPr lang="zh-CN" altLang="en-US" sz="2000" dirty="0" smtClean="0">
                <a:sym typeface="思源黑体 CN Light" charset="0"/>
              </a:rPr>
              <a:t>：按照</a:t>
            </a:r>
            <a:r>
              <a:rPr lang="zh-CN" altLang="en-US" sz="2000" dirty="0">
                <a:sym typeface="思源黑体 CN Light" charset="0"/>
              </a:rPr>
              <a:t>权力主体划分，政策包括中央政策和地方政策。从内容上看，政策体系中的各项政策可以分为总政策、基本政策和具体政策</a:t>
            </a:r>
            <a:r>
              <a:rPr lang="zh-CN" altLang="en-US" sz="2000" dirty="0" smtClean="0">
                <a:sym typeface="思源黑体 CN Light" charset="0"/>
              </a:rPr>
              <a:t>等。</a:t>
            </a:r>
            <a:r>
              <a:rPr lang="zh-CN" altLang="en-US" sz="2000" dirty="0">
                <a:sym typeface="思源黑体 CN Light" charset="0"/>
              </a:rPr>
              <a:t>不同类型的政策之间</a:t>
            </a:r>
            <a:r>
              <a:rPr lang="zh-CN" altLang="en-US" sz="2000" dirty="0" smtClean="0">
                <a:sym typeface="思源黑体 CN Light" charset="0"/>
              </a:rPr>
              <a:t>并非“平起平坐”</a:t>
            </a:r>
            <a:r>
              <a:rPr lang="zh-CN" altLang="en-US" sz="2000" dirty="0">
                <a:sym typeface="思源黑体 CN Light" charset="0"/>
              </a:rPr>
              <a:t>的关系，而是有主次之分的。一般而言，高层次的政策对低层次的政策有指导作用。</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latin typeface="楷体" panose="02010609060101010101" pitchFamily="49" charset="-122"/>
                <a:ea typeface="楷体" panose="02010609060101010101" pitchFamily="49" charset="-122"/>
              </a:rPr>
              <a:t>莫斯卡的</a:t>
            </a:r>
            <a:r>
              <a:rPr lang="zh-CN" altLang="en-US" sz="2400" dirty="0" smtClean="0">
                <a:latin typeface="楷体" panose="02010609060101010101" pitchFamily="49" charset="-122"/>
                <a:ea typeface="楷体" panose="02010609060101010101" pitchFamily="49" charset="-122"/>
              </a:rPr>
              <a:t>分析</a:t>
            </a:r>
            <a:endParaRPr lang="en-US" altLang="zh-CN" sz="2400" dirty="0" smtClean="0">
              <a:latin typeface="楷体" panose="02010609060101010101" pitchFamily="49" charset="-122"/>
              <a:ea typeface="楷体" panose="02010609060101010101" pitchFamily="49" charset="-122"/>
            </a:endParaRPr>
          </a:p>
          <a:p>
            <a:pPr marL="0" indent="0" eaLnBrk="1" hangingPunct="1">
              <a:buNone/>
            </a:pPr>
            <a:r>
              <a:rPr lang="zh-CN" altLang="en-US" sz="2400" dirty="0" smtClean="0"/>
              <a:t>    一切</a:t>
            </a:r>
            <a:r>
              <a:rPr lang="zh-CN" altLang="en-US" sz="2400" dirty="0"/>
              <a:t>社会都存在统治阶级和被统治阶级。统治阶级是一个很小的群体，</a:t>
            </a:r>
            <a:r>
              <a:rPr lang="zh-CN" altLang="en-US" sz="2400" dirty="0" smtClean="0"/>
              <a:t>他们</a:t>
            </a:r>
            <a:r>
              <a:rPr lang="zh-CN" altLang="en-US" sz="2400" dirty="0"/>
              <a:t>属于政治精英，控制着社会的大多数人，承担政府的所有功能，垄断权力并享受权力所</a:t>
            </a:r>
            <a:r>
              <a:rPr lang="zh-CN" altLang="en-US" sz="2400" dirty="0" smtClean="0"/>
              <a:t>带来</a:t>
            </a:r>
            <a:r>
              <a:rPr lang="zh-CN" altLang="en-US" sz="2400" dirty="0"/>
              <a:t>的一切好处</a:t>
            </a:r>
            <a:r>
              <a:rPr lang="zh-CN" altLang="en-US" sz="2400" dirty="0" smtClean="0"/>
              <a:t>。   </a:t>
            </a:r>
            <a:endParaRPr lang="en-US" altLang="zh-CN" sz="2400" dirty="0" smtClean="0"/>
          </a:p>
          <a:p>
            <a:pPr marL="0" indent="0" eaLnBrk="1" hangingPunct="1">
              <a:buNone/>
            </a:pPr>
            <a:r>
              <a:rPr lang="en-US" altLang="zh-CN" sz="2400" dirty="0"/>
              <a:t> </a:t>
            </a:r>
            <a:r>
              <a:rPr lang="en-US" altLang="zh-CN" sz="2400" dirty="0" smtClean="0"/>
              <a:t>   </a:t>
            </a:r>
            <a:r>
              <a:rPr lang="zh-CN" altLang="en-US" sz="2400" dirty="0" smtClean="0"/>
              <a:t>有</a:t>
            </a:r>
            <a:r>
              <a:rPr lang="zh-CN" altLang="en-US" sz="2400" dirty="0"/>
              <a:t>组织的少数对于无组织的多数实施统治是必然的。而作为</a:t>
            </a:r>
            <a:r>
              <a:rPr lang="zh-CN" altLang="en-US" sz="2400" dirty="0" smtClean="0"/>
              <a:t>统治阶级</a:t>
            </a:r>
            <a:r>
              <a:rPr lang="zh-CN" altLang="en-US" sz="2400" dirty="0"/>
              <a:t>的少数成员，精英一般具有某些明显不同凡人而又令人尊敬的品质。</a:t>
            </a: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246137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latin typeface="楷体" panose="02010609060101010101" pitchFamily="49" charset="-122"/>
                <a:ea typeface="楷体" panose="02010609060101010101" pitchFamily="49" charset="-122"/>
              </a:rPr>
              <a:t>米歇尔斯的</a:t>
            </a:r>
            <a:r>
              <a:rPr lang="zh-CN" altLang="en-US" sz="2400" dirty="0" smtClean="0">
                <a:latin typeface="楷体" panose="02010609060101010101" pitchFamily="49" charset="-122"/>
                <a:ea typeface="楷体" panose="02010609060101010101" pitchFamily="49" charset="-122"/>
              </a:rPr>
              <a:t>分析</a:t>
            </a:r>
            <a:endParaRPr lang="en-US" altLang="zh-CN" sz="2400" dirty="0" smtClean="0">
              <a:latin typeface="楷体" panose="02010609060101010101" pitchFamily="49" charset="-122"/>
              <a:ea typeface="楷体" panose="02010609060101010101" pitchFamily="49" charset="-122"/>
            </a:endParaRPr>
          </a:p>
          <a:p>
            <a:pPr marL="0" indent="0" eaLnBrk="1" hangingPunct="1">
              <a:buNone/>
            </a:pPr>
            <a:r>
              <a:rPr lang="zh-CN" altLang="en-US" sz="2400" dirty="0"/>
              <a:t>    “寡头统治铁律</a:t>
            </a:r>
            <a:r>
              <a:rPr lang="zh-CN" altLang="en-US" sz="2400" dirty="0" smtClean="0"/>
              <a:t>”认为</a:t>
            </a:r>
            <a:r>
              <a:rPr lang="zh-CN" altLang="en-US" sz="2400" dirty="0"/>
              <a:t>组织从来</a:t>
            </a:r>
            <a:r>
              <a:rPr lang="zh-CN" altLang="en-US" sz="2400" dirty="0" smtClean="0"/>
              <a:t>就是</a:t>
            </a:r>
            <a:r>
              <a:rPr lang="zh-CN" altLang="en-US" sz="2400" dirty="0"/>
              <a:t>寡头的组织，任何社会都由政党来实施统治，而政党又是由少数领袖来实施统治，民主</a:t>
            </a:r>
            <a:r>
              <a:rPr lang="zh-CN" altLang="en-US" sz="2400" dirty="0" smtClean="0"/>
              <a:t>的政党</a:t>
            </a:r>
            <a:r>
              <a:rPr lang="zh-CN" altLang="en-US" sz="2400" dirty="0"/>
              <a:t>也无法例外</a:t>
            </a:r>
            <a:r>
              <a:rPr lang="zh-CN" altLang="en-US" sz="2400" dirty="0" smtClean="0"/>
              <a:t>。</a:t>
            </a:r>
            <a:endParaRPr lang="en-US" altLang="zh-CN" sz="2400" dirty="0" smtClean="0"/>
          </a:p>
          <a:p>
            <a:pPr marL="0" indent="0" eaLnBrk="1" hangingPunct="1">
              <a:buNone/>
            </a:pPr>
            <a:r>
              <a:rPr lang="zh-CN" altLang="en-US" sz="2400" dirty="0" smtClean="0"/>
              <a:t>    当</a:t>
            </a:r>
            <a:r>
              <a:rPr lang="zh-CN" altLang="en-US" sz="2400" dirty="0"/>
              <a:t>人们在</a:t>
            </a:r>
            <a:r>
              <a:rPr lang="zh-CN" altLang="en-US" sz="2400" dirty="0" smtClean="0"/>
              <a:t>社会</a:t>
            </a:r>
            <a:r>
              <a:rPr lang="zh-CN" altLang="en-US" sz="2400" dirty="0"/>
              <a:t>组织中占据支配地位时，他们便拥有了权力。一旦掌握了权力，无论是有作为还是无</a:t>
            </a:r>
            <a:r>
              <a:rPr lang="zh-CN" altLang="en-US" sz="2400" dirty="0" smtClean="0"/>
              <a:t>作为</a:t>
            </a:r>
            <a:r>
              <a:rPr lang="zh-CN" altLang="en-US" sz="2400" dirty="0"/>
              <a:t>，他们都会使其他人感受到权力的存在，都会对其他人的行为产生极大影响。</a:t>
            </a:r>
          </a:p>
        </p:txBody>
      </p:sp>
    </p:spTree>
    <p:extLst>
      <p:ext uri="{BB962C8B-B14F-4D97-AF65-F5344CB8AC3E}">
        <p14:creationId xmlns:p14="http://schemas.microsoft.com/office/powerpoint/2010/main" val="2122844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latin typeface="楷体" panose="02010609060101010101" pitchFamily="49" charset="-122"/>
                <a:ea typeface="楷体" panose="02010609060101010101" pitchFamily="49" charset="-122"/>
              </a:rPr>
              <a:t>戴伊的</a:t>
            </a:r>
            <a:r>
              <a:rPr lang="zh-CN" altLang="en-US" sz="2400" dirty="0" smtClean="0">
                <a:latin typeface="楷体" panose="02010609060101010101" pitchFamily="49" charset="-122"/>
                <a:ea typeface="楷体" panose="02010609060101010101" pitchFamily="49" charset="-122"/>
              </a:rPr>
              <a:t>分析</a:t>
            </a:r>
            <a:endParaRPr lang="en-US" altLang="zh-CN" sz="2400" dirty="0" smtClean="0">
              <a:latin typeface="楷体" panose="02010609060101010101" pitchFamily="49" charset="-122"/>
              <a:ea typeface="楷体" panose="02010609060101010101" pitchFamily="49" charset="-122"/>
            </a:endParaRPr>
          </a:p>
          <a:p>
            <a:pPr marL="0" indent="0" eaLnBrk="1" hangingPunct="1">
              <a:buNone/>
            </a:pPr>
            <a:r>
              <a:rPr lang="zh-CN" altLang="en-US" sz="2400" dirty="0" smtClean="0"/>
              <a:t>    （</a:t>
            </a:r>
            <a:r>
              <a:rPr lang="en-US" altLang="zh-CN" sz="2400" dirty="0" smtClean="0"/>
              <a:t>1</a:t>
            </a:r>
            <a:r>
              <a:rPr lang="zh-CN" altLang="en-US" sz="2400" dirty="0" smtClean="0"/>
              <a:t>）社会</a:t>
            </a:r>
            <a:r>
              <a:rPr lang="zh-CN" altLang="en-US" sz="2400" dirty="0"/>
              <a:t>分化</a:t>
            </a:r>
            <a:r>
              <a:rPr lang="zh-CN" altLang="en-US" sz="2400" dirty="0" smtClean="0"/>
              <a:t>成掌权</a:t>
            </a:r>
            <a:r>
              <a:rPr lang="zh-CN" altLang="en-US" sz="2400" dirty="0"/>
              <a:t>的少数人和无权的多数人</a:t>
            </a:r>
            <a:r>
              <a:rPr lang="zh-CN" altLang="en-US" sz="2400" dirty="0" smtClean="0"/>
              <a:t>，前者</a:t>
            </a:r>
            <a:r>
              <a:rPr lang="zh-CN" altLang="en-US" sz="2400" dirty="0"/>
              <a:t>执行政治功能，垄断</a:t>
            </a:r>
            <a:r>
              <a:rPr lang="zh-CN" altLang="en-US" sz="2400" dirty="0" smtClean="0"/>
              <a:t>政治权力，后者</a:t>
            </a:r>
            <a:r>
              <a:rPr lang="zh-CN" altLang="en-US" sz="2400" dirty="0"/>
              <a:t>受前者的操纵和控制</a:t>
            </a:r>
            <a:r>
              <a:rPr lang="zh-CN" altLang="en-US" sz="2400" dirty="0" smtClean="0"/>
              <a:t>。（</a:t>
            </a:r>
            <a:r>
              <a:rPr lang="en-US" altLang="zh-CN" sz="2400" dirty="0" smtClean="0"/>
              <a:t>2</a:t>
            </a:r>
            <a:r>
              <a:rPr lang="zh-CN" altLang="en-US" sz="2400" dirty="0" smtClean="0"/>
              <a:t>）作为</a:t>
            </a:r>
            <a:r>
              <a:rPr lang="zh-CN" altLang="en-US" sz="2400" dirty="0"/>
              <a:t>统治者的少数人并非作为被统治者的</a:t>
            </a:r>
            <a:r>
              <a:rPr lang="zh-CN" altLang="en-US" sz="2400" dirty="0" smtClean="0"/>
              <a:t>多数人的</a:t>
            </a:r>
            <a:r>
              <a:rPr lang="zh-CN" altLang="en-US" sz="2400" dirty="0"/>
              <a:t>代表</a:t>
            </a:r>
            <a:r>
              <a:rPr lang="zh-CN" altLang="en-US" sz="2400" dirty="0" smtClean="0"/>
              <a:t>。（</a:t>
            </a:r>
            <a:r>
              <a:rPr lang="en-US" altLang="zh-CN" sz="2400" dirty="0" smtClean="0"/>
              <a:t>3</a:t>
            </a:r>
            <a:r>
              <a:rPr lang="zh-CN" altLang="en-US" sz="2400" dirty="0" smtClean="0"/>
              <a:t>）从</a:t>
            </a:r>
            <a:r>
              <a:rPr lang="zh-CN" altLang="en-US" sz="2400" dirty="0"/>
              <a:t>被统治的非精英阶层进入</a:t>
            </a:r>
            <a:r>
              <a:rPr lang="zh-CN" altLang="en-US" sz="2400" dirty="0" smtClean="0"/>
              <a:t>统治者的</a:t>
            </a:r>
            <a:r>
              <a:rPr lang="zh-CN" altLang="en-US" sz="2400" dirty="0"/>
              <a:t>精英</a:t>
            </a:r>
            <a:r>
              <a:rPr lang="zh-CN" altLang="en-US" sz="2400" dirty="0" smtClean="0"/>
              <a:t>阶层的变化过程是</a:t>
            </a:r>
            <a:r>
              <a:rPr lang="zh-CN" altLang="en-US" sz="2400" dirty="0"/>
              <a:t>缓慢且持续</a:t>
            </a:r>
            <a:r>
              <a:rPr lang="zh-CN" altLang="en-US" sz="2400" dirty="0" smtClean="0"/>
              <a:t>的。（</a:t>
            </a:r>
            <a:r>
              <a:rPr lang="en-US" altLang="zh-CN" sz="2400" dirty="0" smtClean="0"/>
              <a:t>4</a:t>
            </a:r>
            <a:r>
              <a:rPr lang="zh-CN" altLang="en-US" sz="2400" dirty="0" smtClean="0"/>
              <a:t>）精英之间</a:t>
            </a:r>
            <a:r>
              <a:rPr lang="zh-CN" altLang="en-US" sz="2400" dirty="0"/>
              <a:t>的矛盾仅</a:t>
            </a:r>
            <a:r>
              <a:rPr lang="zh-CN" altLang="en-US" sz="2400" dirty="0" smtClean="0"/>
              <a:t>限于小范围</a:t>
            </a:r>
            <a:r>
              <a:rPr lang="zh-CN" altLang="en-US" sz="2400" dirty="0"/>
              <a:t>，相互一致多于彼此冲突</a:t>
            </a:r>
            <a:r>
              <a:rPr lang="zh-CN" altLang="en-US" sz="2400" dirty="0" smtClean="0"/>
              <a:t>。（</a:t>
            </a:r>
            <a:r>
              <a:rPr lang="en-US" altLang="zh-CN" sz="2400" dirty="0" smtClean="0"/>
              <a:t>5</a:t>
            </a:r>
            <a:r>
              <a:rPr lang="zh-CN" altLang="en-US" sz="2400" dirty="0" smtClean="0"/>
              <a:t>）公共</a:t>
            </a:r>
            <a:r>
              <a:rPr lang="zh-CN" altLang="en-US" sz="2400" dirty="0"/>
              <a:t>政策的产生、发展、变化和创新都来自精英对</a:t>
            </a:r>
            <a:r>
              <a:rPr lang="zh-CN" altLang="en-US" sz="2400" dirty="0" smtClean="0"/>
              <a:t>自身</a:t>
            </a:r>
            <a:r>
              <a:rPr lang="zh-CN" altLang="en-US" sz="2400" dirty="0"/>
              <a:t>价值观的重新定义</a:t>
            </a:r>
            <a:r>
              <a:rPr lang="zh-CN" altLang="en-US" sz="2400" dirty="0" smtClean="0"/>
              <a:t>。（</a:t>
            </a:r>
            <a:r>
              <a:rPr lang="en-US" altLang="zh-CN" sz="2400" dirty="0" smtClean="0"/>
              <a:t>6</a:t>
            </a:r>
            <a:r>
              <a:rPr lang="zh-CN" altLang="en-US" sz="2400" dirty="0" smtClean="0"/>
              <a:t>）精英与公众的</a:t>
            </a:r>
            <a:r>
              <a:rPr lang="zh-CN" altLang="en-US" sz="2400" dirty="0"/>
              <a:t>信息严重</a:t>
            </a:r>
            <a:r>
              <a:rPr lang="zh-CN" altLang="en-US" sz="2400" dirty="0" smtClean="0"/>
              <a:t>不对称，前者</a:t>
            </a:r>
            <a:r>
              <a:rPr lang="zh-CN" altLang="en-US" sz="2400" dirty="0"/>
              <a:t>对后者的影响远远大于后者对前者的影响。</a:t>
            </a:r>
          </a:p>
        </p:txBody>
      </p:sp>
    </p:spTree>
    <p:extLst>
      <p:ext uri="{BB962C8B-B14F-4D97-AF65-F5344CB8AC3E}">
        <p14:creationId xmlns:p14="http://schemas.microsoft.com/office/powerpoint/2010/main" val="184168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t>二、精英模型</a:t>
            </a:r>
            <a:endParaRPr lang="en-US" altLang="zh-CN" sz="2400" dirty="0" smtClean="0"/>
          </a:p>
          <a:p>
            <a:pPr marL="0" indent="0" eaLnBrk="1" hangingPunct="1">
              <a:buNone/>
            </a:pPr>
            <a:r>
              <a:rPr lang="zh-CN" altLang="en-US" sz="2400" dirty="0" smtClean="0"/>
              <a:t>（二）对精英模型的评价</a:t>
            </a:r>
            <a:endParaRPr lang="en-US" altLang="zh-CN" sz="2400" dirty="0" smtClean="0"/>
          </a:p>
          <a:p>
            <a:pPr marL="0" indent="0" eaLnBrk="1" hangingPunct="1">
              <a:buNone/>
            </a:pPr>
            <a:r>
              <a:rPr lang="zh-CN" altLang="en-US" sz="2400" dirty="0" smtClean="0"/>
              <a:t>    </a:t>
            </a:r>
            <a:r>
              <a:rPr lang="zh-CN" altLang="en-US" sz="2400" dirty="0"/>
              <a:t>意义：在一定程度上揭示了西方民主政治的弊端，对于剖析西方民主政治制度具有很大的参考价值</a:t>
            </a:r>
            <a:r>
              <a:rPr lang="zh-CN" altLang="en-US" sz="2400" dirty="0" smtClean="0"/>
              <a:t>。</a:t>
            </a:r>
            <a:endParaRPr lang="en-US" altLang="zh-CN" sz="2400" dirty="0" smtClean="0"/>
          </a:p>
          <a:p>
            <a:pPr marL="0" indent="0" eaLnBrk="1" hangingPunct="1">
              <a:buNone/>
            </a:pPr>
            <a:r>
              <a:rPr lang="zh-CN" altLang="en-US" sz="2400" dirty="0" smtClean="0"/>
              <a:t>    局限性</a:t>
            </a:r>
            <a:r>
              <a:rPr lang="zh-CN" altLang="en-US" sz="2400" dirty="0" smtClean="0">
                <a:sym typeface="Wingdings" panose="05000000000000000000" pitchFamily="2" charset="2"/>
              </a:rPr>
              <a:t>：（</a:t>
            </a:r>
            <a:r>
              <a:rPr lang="en-US" altLang="zh-CN" sz="2400" dirty="0" smtClean="0">
                <a:sym typeface="Wingdings" panose="05000000000000000000" pitchFamily="2" charset="2"/>
              </a:rPr>
              <a:t>1</a:t>
            </a:r>
            <a:r>
              <a:rPr lang="zh-CN" altLang="en-US" sz="2400" dirty="0" smtClean="0">
                <a:sym typeface="Wingdings" panose="05000000000000000000" pitchFamily="2" charset="2"/>
              </a:rPr>
              <a:t>）</a:t>
            </a:r>
            <a:r>
              <a:rPr lang="zh-CN" altLang="en-US" sz="2400" dirty="0" smtClean="0"/>
              <a:t>极度驳斥现代</a:t>
            </a:r>
            <a:r>
              <a:rPr lang="zh-CN" altLang="en-US" sz="2400" dirty="0"/>
              <a:t>民主政治制度，彻底否认了民主政治制度在公共政策制定和执行中的主要</a:t>
            </a:r>
            <a:r>
              <a:rPr lang="zh-CN" altLang="en-US" sz="2400" dirty="0" smtClean="0"/>
              <a:t>作用。（</a:t>
            </a:r>
            <a:r>
              <a:rPr lang="en-US" altLang="zh-CN" sz="2400" dirty="0" smtClean="0"/>
              <a:t>2</a:t>
            </a:r>
            <a:r>
              <a:rPr lang="zh-CN" altLang="en-US" sz="2400" dirty="0" smtClean="0"/>
              <a:t>）不切实际</a:t>
            </a:r>
            <a:r>
              <a:rPr lang="zh-CN" altLang="en-US" sz="2400" dirty="0"/>
              <a:t>地贬低了民众在公共政策中的作用</a:t>
            </a:r>
            <a:r>
              <a:rPr lang="zh-CN" altLang="en-US" sz="2400" dirty="0" smtClean="0"/>
              <a:t>。（</a:t>
            </a:r>
            <a:r>
              <a:rPr lang="en-US" altLang="zh-CN" sz="2400" dirty="0" smtClean="0"/>
              <a:t>3</a:t>
            </a:r>
            <a:r>
              <a:rPr lang="zh-CN" altLang="en-US" sz="2400" dirty="0" smtClean="0"/>
              <a:t>）不切实际</a:t>
            </a:r>
            <a:r>
              <a:rPr lang="zh-CN" altLang="en-US" sz="2400" dirty="0"/>
              <a:t>地认为政策变化是渐进的</a:t>
            </a:r>
            <a:r>
              <a:rPr lang="zh-CN" altLang="en-US" sz="2400" dirty="0" smtClean="0"/>
              <a:t>。（</a:t>
            </a:r>
            <a:r>
              <a:rPr lang="en-US" altLang="zh-CN" sz="2400" dirty="0" smtClean="0"/>
              <a:t>4</a:t>
            </a:r>
            <a:r>
              <a:rPr lang="zh-CN" altLang="en-US" sz="2400" dirty="0" smtClean="0"/>
              <a:t>）强调社会</a:t>
            </a:r>
            <a:r>
              <a:rPr lang="zh-CN" altLang="en-US" sz="2400" dirty="0"/>
              <a:t>精英阶层的利益，偏离了公共政策的“公共”原则，漠视公众的公共利益。</a:t>
            </a:r>
          </a:p>
          <a:p>
            <a:pPr marL="0" indent="0" eaLnBrk="1" hangingPunct="1">
              <a:buNone/>
            </a:pPr>
            <a:endParaRPr lang="zh-CN" altLang="en-US" sz="2400" dirty="0"/>
          </a:p>
          <a:p>
            <a:pPr marL="0" indent="0" eaLnBrk="1" hangingPunct="1">
              <a:buNone/>
            </a:pP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3091716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t>三、团体模型</a:t>
            </a:r>
            <a:endParaRPr lang="en-US" altLang="zh-CN" sz="2400" dirty="0" smtClean="0"/>
          </a:p>
          <a:p>
            <a:pPr marL="0" indent="0" eaLnBrk="1" hangingPunct="1">
              <a:buNone/>
            </a:pPr>
            <a:r>
              <a:rPr lang="zh-CN" altLang="en-US" sz="2400" dirty="0" smtClean="0"/>
              <a:t>    </a:t>
            </a:r>
            <a:endParaRPr lang="zh-CN" altLang="en-US" sz="2400" dirty="0"/>
          </a:p>
        </p:txBody>
      </p:sp>
      <p:pic>
        <p:nvPicPr>
          <p:cNvPr id="2" name="图片 1"/>
          <p:cNvPicPr>
            <a:picLocks noChangeAspect="1"/>
          </p:cNvPicPr>
          <p:nvPr/>
        </p:nvPicPr>
        <p:blipFill>
          <a:blip r:embed="rId2"/>
          <a:stretch>
            <a:fillRect/>
          </a:stretch>
        </p:blipFill>
        <p:spPr>
          <a:xfrm>
            <a:off x="851338" y="2178378"/>
            <a:ext cx="7249716" cy="3854560"/>
          </a:xfrm>
          <a:prstGeom prst="rect">
            <a:avLst/>
          </a:prstGeom>
        </p:spPr>
      </p:pic>
    </p:spTree>
    <p:extLst>
      <p:ext uri="{BB962C8B-B14F-4D97-AF65-F5344CB8AC3E}">
        <p14:creationId xmlns:p14="http://schemas.microsoft.com/office/powerpoint/2010/main" val="868512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t>三、团体模型</a:t>
            </a:r>
            <a:endParaRPr lang="en-US" altLang="zh-CN" sz="2400" dirty="0" smtClean="0"/>
          </a:p>
          <a:p>
            <a:pPr marL="0" indent="0" eaLnBrk="1" hangingPunct="1">
              <a:buNone/>
            </a:pPr>
            <a:r>
              <a:rPr lang="zh-CN" altLang="en-US" sz="2400" dirty="0" smtClean="0"/>
              <a:t>（一）代表人物及其主张</a:t>
            </a:r>
            <a:endParaRPr lang="en-US" altLang="zh-CN" sz="2400" dirty="0" smtClean="0"/>
          </a:p>
          <a:p>
            <a:pPr marL="0" indent="0" eaLnBrk="1" hangingPunct="1">
              <a:buNone/>
            </a:pPr>
            <a:r>
              <a:rPr lang="zh-CN" altLang="en-US" sz="2400" dirty="0" smtClean="0"/>
              <a:t>    团体即</a:t>
            </a:r>
            <a:r>
              <a:rPr lang="zh-CN" altLang="en-US" sz="2400" dirty="0"/>
              <a:t>拥有共同的政治利益或政治态度、以正式或非正式的方式结合起来的</a:t>
            </a:r>
            <a:r>
              <a:rPr lang="zh-CN" altLang="en-US" sz="2400" dirty="0" smtClean="0"/>
              <a:t>群体。团体</a:t>
            </a:r>
            <a:r>
              <a:rPr lang="zh-CN" altLang="en-US" sz="2400" dirty="0"/>
              <a:t>是政治活动的主要主体</a:t>
            </a:r>
            <a:r>
              <a:rPr lang="en-US" altLang="zh-CN" sz="2400" dirty="0"/>
              <a:t>,</a:t>
            </a:r>
            <a:r>
              <a:rPr lang="zh-CN" altLang="en-US" sz="2400" dirty="0"/>
              <a:t>个人的政治诉求主要通过团体来实现。</a:t>
            </a:r>
          </a:p>
          <a:p>
            <a:pPr marL="0" indent="0" eaLnBrk="1" hangingPunct="1">
              <a:buNone/>
            </a:pPr>
            <a:r>
              <a:rPr lang="zh-CN" altLang="en-US" sz="2400" dirty="0" smtClean="0"/>
              <a:t>    政治</a:t>
            </a:r>
            <a:r>
              <a:rPr lang="zh-CN" altLang="en-US" sz="2400" dirty="0"/>
              <a:t>实际上就是各个团体为影响公共政策而进行的斗争。</a:t>
            </a:r>
          </a:p>
          <a:p>
            <a:pPr marL="0" indent="0" eaLnBrk="1" hangingPunct="1">
              <a:buNone/>
            </a:pPr>
            <a:r>
              <a:rPr lang="zh-CN" altLang="en-US" sz="2400" dirty="0" smtClean="0"/>
              <a:t>    公共</a:t>
            </a:r>
            <a:r>
              <a:rPr lang="zh-CN" altLang="en-US" sz="2400" dirty="0"/>
              <a:t>政策是各个利益团体冲突协调后的一种</a:t>
            </a:r>
            <a:r>
              <a:rPr lang="zh-CN" altLang="en-US" sz="2400" dirty="0" smtClean="0"/>
              <a:t>均衡。</a:t>
            </a:r>
            <a:endParaRPr lang="zh-CN" altLang="en-US" sz="2400" dirty="0"/>
          </a:p>
        </p:txBody>
      </p:sp>
    </p:spTree>
    <p:extLst>
      <p:ext uri="{BB962C8B-B14F-4D97-AF65-F5344CB8AC3E}">
        <p14:creationId xmlns:p14="http://schemas.microsoft.com/office/powerpoint/2010/main" val="3536841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a:buNone/>
            </a:pPr>
            <a:r>
              <a:rPr lang="zh-CN" altLang="en-US" sz="2400" dirty="0">
                <a:latin typeface="楷体" panose="02010609060101010101" pitchFamily="49" charset="-122"/>
                <a:ea typeface="楷体" panose="02010609060101010101" pitchFamily="49" charset="-122"/>
              </a:rPr>
              <a:t>本特利的分析</a:t>
            </a:r>
          </a:p>
          <a:p>
            <a:pPr marL="0" indent="0" eaLnBrk="1" hangingPunct="1">
              <a:buNone/>
            </a:pPr>
            <a:r>
              <a:rPr lang="zh-CN" altLang="en-US" sz="2400" dirty="0" smtClean="0"/>
              <a:t>    团体</a:t>
            </a:r>
            <a:r>
              <a:rPr lang="zh-CN" altLang="en-US" sz="2400" dirty="0"/>
              <a:t>理论的创始人</a:t>
            </a:r>
            <a:r>
              <a:rPr lang="zh-CN" altLang="en-US" sz="2400" dirty="0" smtClean="0"/>
              <a:t>。</a:t>
            </a:r>
            <a:r>
              <a:rPr lang="en-US" altLang="zh-CN" sz="2400" dirty="0" smtClean="0"/>
              <a:t>1908</a:t>
            </a:r>
            <a:r>
              <a:rPr lang="zh-CN" altLang="en-US" sz="2400" dirty="0"/>
              <a:t>年发表了</a:t>
            </a:r>
            <a:r>
              <a:rPr lang="en-US" altLang="zh-CN" sz="2400" dirty="0"/>
              <a:t>《</a:t>
            </a:r>
            <a:r>
              <a:rPr lang="zh-CN" altLang="en-US" sz="2400" dirty="0"/>
              <a:t>政治过程</a:t>
            </a:r>
            <a:r>
              <a:rPr lang="en-US" altLang="zh-CN" sz="2400" dirty="0" smtClean="0"/>
              <a:t>》</a:t>
            </a:r>
            <a:r>
              <a:rPr lang="zh-CN" altLang="en-US" sz="2400" dirty="0" smtClean="0"/>
              <a:t>。</a:t>
            </a:r>
            <a:endParaRPr lang="zh-CN" altLang="en-US" sz="2400" dirty="0"/>
          </a:p>
          <a:p>
            <a:pPr marL="0" indent="0" eaLnBrk="1" hangingPunct="1">
              <a:buNone/>
            </a:pPr>
            <a:r>
              <a:rPr lang="zh-CN" altLang="en-US" sz="2400" dirty="0" smtClean="0"/>
              <a:t>    利益</a:t>
            </a:r>
            <a:r>
              <a:rPr lang="zh-CN" altLang="en-US" sz="2400" dirty="0"/>
              <a:t>集团是经济、政治生活中起主导作用的基本力量。</a:t>
            </a:r>
          </a:p>
          <a:p>
            <a:pPr marL="0" indent="0" eaLnBrk="1" hangingPunct="1">
              <a:buNone/>
            </a:pPr>
            <a:r>
              <a:rPr lang="zh-CN" altLang="en-US" sz="2400" dirty="0" smtClean="0"/>
              <a:t>    互相</a:t>
            </a:r>
            <a:r>
              <a:rPr lang="zh-CN" altLang="en-US" sz="2400" dirty="0"/>
              <a:t>冲突的集团压力的结果不仅始终是公共政策的决定因素，</a:t>
            </a:r>
            <a:r>
              <a:rPr lang="zh-CN" altLang="en-US" sz="2400" dirty="0" smtClean="0"/>
              <a:t>而且是</a:t>
            </a:r>
            <a:r>
              <a:rPr lang="zh-CN" altLang="en-US" sz="2400" dirty="0"/>
              <a:t>公平、合理的最终源泉。</a:t>
            </a:r>
          </a:p>
          <a:p>
            <a:pPr marL="0" indent="0" eaLnBrk="1" hangingPunct="1">
              <a:buNone/>
            </a:pPr>
            <a:r>
              <a:rPr lang="zh-CN" altLang="en-US" sz="2400" dirty="0" smtClean="0"/>
              <a:t>    利益</a:t>
            </a:r>
            <a:r>
              <a:rPr lang="zh-CN" altLang="en-US" sz="2400" dirty="0"/>
              <a:t>集团间的互动能够形成社会的均衡，并对政府及其决策活动构成具有决定意义的社会均衡</a:t>
            </a:r>
            <a:r>
              <a:rPr lang="zh-CN" altLang="en-US" sz="2400" dirty="0" smtClean="0"/>
              <a:t>。</a:t>
            </a:r>
            <a:endParaRPr lang="zh-CN" altLang="en-US" sz="2400" dirty="0"/>
          </a:p>
        </p:txBody>
      </p:sp>
    </p:spTree>
    <p:extLst>
      <p:ext uri="{BB962C8B-B14F-4D97-AF65-F5344CB8AC3E}">
        <p14:creationId xmlns:p14="http://schemas.microsoft.com/office/powerpoint/2010/main" val="210774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a:buNone/>
            </a:pPr>
            <a:r>
              <a:rPr lang="zh-CN" altLang="en-US" sz="2400" dirty="0">
                <a:latin typeface="楷体" panose="02010609060101010101" pitchFamily="49" charset="-122"/>
                <a:ea typeface="楷体" panose="02010609060101010101" pitchFamily="49" charset="-122"/>
              </a:rPr>
              <a:t>杜鲁门的分析</a:t>
            </a:r>
          </a:p>
          <a:p>
            <a:pPr marL="0" indent="0" eaLnBrk="1" hangingPunct="1">
              <a:buNone/>
            </a:pPr>
            <a:r>
              <a:rPr lang="zh-CN" altLang="en-US" sz="2400" dirty="0" smtClean="0"/>
              <a:t>    人</a:t>
            </a:r>
            <a:r>
              <a:rPr lang="zh-CN" altLang="en-US" sz="2400" dirty="0"/>
              <a:t>作为一种社会动物不能单独存在，必须结成社会</a:t>
            </a:r>
            <a:r>
              <a:rPr lang="zh-CN" altLang="en-US" sz="2400" dirty="0" smtClean="0"/>
              <a:t>团体。</a:t>
            </a:r>
            <a:endParaRPr lang="zh-CN" altLang="en-US" sz="2400" dirty="0"/>
          </a:p>
          <a:p>
            <a:pPr marL="0" indent="0" eaLnBrk="1" hangingPunct="1">
              <a:buNone/>
            </a:pPr>
            <a:r>
              <a:rPr lang="zh-CN" altLang="en-US" sz="2400" dirty="0" smtClean="0"/>
              <a:t>    团体</a:t>
            </a:r>
            <a:r>
              <a:rPr lang="zh-CN" altLang="en-US" sz="2400" dirty="0"/>
              <a:t>的存在可以维持人类生存的平衡，一旦这种平衡受到威胁，团体就</a:t>
            </a:r>
            <a:r>
              <a:rPr lang="zh-CN" altLang="en-US" sz="2400" dirty="0" smtClean="0"/>
              <a:t>必然做出</a:t>
            </a:r>
            <a:r>
              <a:rPr lang="zh-CN" altLang="en-US" sz="2400" dirty="0"/>
              <a:t>相应的对策。</a:t>
            </a:r>
          </a:p>
          <a:p>
            <a:pPr marL="0" indent="0" eaLnBrk="1" hangingPunct="1">
              <a:buNone/>
            </a:pPr>
            <a:r>
              <a:rPr lang="zh-CN" altLang="en-US" sz="2400" dirty="0" smtClean="0"/>
              <a:t>    现代</a:t>
            </a:r>
            <a:r>
              <a:rPr lang="zh-CN" altLang="en-US" sz="2400" dirty="0"/>
              <a:t>社会中，利益集团彼此相互作用并与政府相互作用，达成一定的稳定和均衡。</a:t>
            </a:r>
          </a:p>
          <a:p>
            <a:pPr marL="0" indent="0" eaLnBrk="1" hangingPunct="1">
              <a:buNone/>
            </a:pPr>
            <a:r>
              <a:rPr lang="zh-CN" altLang="en-US" sz="2400" dirty="0" smtClean="0"/>
              <a:t>    政府</a:t>
            </a:r>
            <a:r>
              <a:rPr lang="zh-CN" altLang="en-US" sz="2400" dirty="0"/>
              <a:t>的决策过程实际上是各种利益集团争取影响政策的过程。在这个过程中，利益集团的格局是政策走向的决定因素。</a:t>
            </a:r>
          </a:p>
        </p:txBody>
      </p:sp>
    </p:spTree>
    <p:extLst>
      <p:ext uri="{BB962C8B-B14F-4D97-AF65-F5344CB8AC3E}">
        <p14:creationId xmlns:p14="http://schemas.microsoft.com/office/powerpoint/2010/main" val="346144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a:buNone/>
            </a:pPr>
            <a:r>
              <a:rPr lang="zh-CN" altLang="en-US" sz="2400" dirty="0">
                <a:latin typeface="楷体" panose="02010609060101010101" pitchFamily="49" charset="-122"/>
                <a:ea typeface="楷体" panose="02010609060101010101" pitchFamily="49" charset="-122"/>
              </a:rPr>
              <a:t>拉兹姆的分析</a:t>
            </a:r>
          </a:p>
          <a:p>
            <a:pPr marL="0" indent="0" eaLnBrk="1" hangingPunct="1">
              <a:buNone/>
            </a:pPr>
            <a:r>
              <a:rPr lang="zh-CN" altLang="en-US" sz="2400" dirty="0" smtClean="0"/>
              <a:t>    公共</a:t>
            </a:r>
            <a:r>
              <a:rPr lang="zh-CN" altLang="en-US" sz="2400" dirty="0"/>
              <a:t>政策就是团体竞争在既定时间达到均衡的结果。</a:t>
            </a:r>
          </a:p>
          <a:p>
            <a:pPr marL="0" indent="0" eaLnBrk="1" hangingPunct="1">
              <a:buNone/>
            </a:pPr>
            <a:r>
              <a:rPr lang="zh-CN" altLang="en-US" sz="2400" dirty="0" smtClean="0"/>
              <a:t>    政府</a:t>
            </a:r>
            <a:r>
              <a:rPr lang="zh-CN" altLang="en-US" sz="2400" dirty="0"/>
              <a:t>要通过公共政策协调团体冲突，社会环境必须具备以下</a:t>
            </a:r>
            <a:r>
              <a:rPr lang="zh-CN" altLang="en-US" sz="2400" dirty="0" smtClean="0"/>
              <a:t>条件</a:t>
            </a:r>
            <a:r>
              <a:rPr lang="zh-CN" altLang="en-US" sz="2400" dirty="0" smtClean="0">
                <a:sym typeface="Wingdings" panose="05000000000000000000" pitchFamily="2" charset="2"/>
              </a:rPr>
              <a:t>：（</a:t>
            </a:r>
            <a:r>
              <a:rPr lang="en-US" altLang="zh-CN" sz="2400" dirty="0" smtClean="0">
                <a:sym typeface="Wingdings" panose="05000000000000000000" pitchFamily="2" charset="2"/>
              </a:rPr>
              <a:t>1</a:t>
            </a:r>
            <a:r>
              <a:rPr lang="zh-CN" altLang="en-US" sz="2400" dirty="0" smtClean="0">
                <a:sym typeface="Wingdings" panose="05000000000000000000" pitchFamily="2" charset="2"/>
              </a:rPr>
              <a:t>）</a:t>
            </a:r>
            <a:r>
              <a:rPr lang="zh-CN" altLang="en-US" sz="2400" dirty="0" smtClean="0"/>
              <a:t>社会</a:t>
            </a:r>
            <a:r>
              <a:rPr lang="zh-CN" altLang="en-US" sz="2400" dirty="0"/>
              <a:t>中必须有一个认同和支持现行政治制度和政治竞争规则的相当大的“潜在团体”存在</a:t>
            </a:r>
            <a:r>
              <a:rPr lang="zh-CN" altLang="en-US" sz="2400" dirty="0" smtClean="0"/>
              <a:t>。（</a:t>
            </a:r>
            <a:r>
              <a:rPr lang="en-US" altLang="zh-CN" sz="2400" dirty="0" smtClean="0"/>
              <a:t>2</a:t>
            </a:r>
            <a:r>
              <a:rPr lang="zh-CN" altLang="en-US" sz="2400" dirty="0" smtClean="0"/>
              <a:t>）团体</a:t>
            </a:r>
            <a:r>
              <a:rPr lang="zh-CN" altLang="en-US" sz="2400" dirty="0"/>
              <a:t>成员要有思想和行为倾向的多重性</a:t>
            </a:r>
            <a:r>
              <a:rPr lang="zh-CN" altLang="en-US" sz="2400" dirty="0" smtClean="0"/>
              <a:t>。（</a:t>
            </a:r>
            <a:r>
              <a:rPr lang="en-US" altLang="zh-CN" sz="2400" dirty="0" smtClean="0"/>
              <a:t>3</a:t>
            </a:r>
            <a:r>
              <a:rPr lang="zh-CN" altLang="en-US" sz="2400" dirty="0" smtClean="0"/>
              <a:t>）团体</a:t>
            </a:r>
            <a:r>
              <a:rPr lang="zh-CN" altLang="en-US" sz="2400" dirty="0"/>
              <a:t>竞争形成的</a:t>
            </a:r>
            <a:r>
              <a:rPr lang="zh-CN" altLang="en-US" sz="2400" dirty="0" smtClean="0"/>
              <a:t>制约有助于</a:t>
            </a:r>
            <a:r>
              <a:rPr lang="zh-CN" altLang="en-US" sz="2400" dirty="0"/>
              <a:t>维护整个政治制度的均衡。</a:t>
            </a:r>
          </a:p>
        </p:txBody>
      </p:sp>
    </p:spTree>
    <p:extLst>
      <p:ext uri="{BB962C8B-B14F-4D97-AF65-F5344CB8AC3E}">
        <p14:creationId xmlns:p14="http://schemas.microsoft.com/office/powerpoint/2010/main" val="4264986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t>三、团体模型</a:t>
            </a:r>
            <a:endParaRPr lang="en-US" altLang="zh-CN" sz="2400" dirty="0" smtClean="0"/>
          </a:p>
          <a:p>
            <a:pPr marL="0" indent="0" eaLnBrk="1" hangingPunct="1">
              <a:buNone/>
            </a:pPr>
            <a:r>
              <a:rPr lang="zh-CN" altLang="en-US" sz="2400" dirty="0" smtClean="0"/>
              <a:t>（二）对团体模型的评价</a:t>
            </a:r>
            <a:endParaRPr lang="en-US" altLang="zh-CN" sz="2400" dirty="0" smtClean="0"/>
          </a:p>
          <a:p>
            <a:pPr marL="0" indent="0" eaLnBrk="1" hangingPunct="1">
              <a:buNone/>
            </a:pPr>
            <a:r>
              <a:rPr lang="zh-CN" altLang="en-US" sz="2400" dirty="0" smtClean="0"/>
              <a:t>    </a:t>
            </a:r>
            <a:r>
              <a:rPr lang="zh-CN" altLang="en-US" sz="2400" dirty="0"/>
              <a:t>意义</a:t>
            </a:r>
            <a:r>
              <a:rPr lang="zh-CN" altLang="en-US" sz="2400" dirty="0" smtClean="0"/>
              <a:t>：第一，用</a:t>
            </a:r>
            <a:r>
              <a:rPr lang="zh-CN" altLang="en-US" sz="2400" dirty="0"/>
              <a:t>团体冲突及冲突的均衡来描述社会政治活动，说明了政策问题产生及政府议程形成的途径及方式</a:t>
            </a:r>
            <a:r>
              <a:rPr lang="zh-CN" altLang="en-US" sz="2400" dirty="0" smtClean="0"/>
              <a:t>。第二，有助于</a:t>
            </a:r>
            <a:r>
              <a:rPr lang="zh-CN" altLang="en-US" sz="2400" dirty="0"/>
              <a:t>人们认清西方发达国家的政治特点。</a:t>
            </a:r>
          </a:p>
          <a:p>
            <a:pPr marL="0" indent="0" eaLnBrk="1" hangingPunct="1">
              <a:buNone/>
            </a:pPr>
            <a:endParaRPr lang="zh-CN" altLang="en-US" sz="2400" dirty="0"/>
          </a:p>
          <a:p>
            <a:pPr marL="0" indent="0" eaLnBrk="1" hangingPunct="1">
              <a:buNone/>
            </a:pP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4103456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公共政策的内涵与特征</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200" dirty="0">
                <a:sym typeface="思源黑体 CN Light" charset="0"/>
              </a:rPr>
              <a:t>二、公共政策的基本特征</a:t>
            </a:r>
          </a:p>
          <a:p>
            <a:pPr marL="0" indent="0">
              <a:buNone/>
            </a:pPr>
            <a:r>
              <a:rPr lang="en-US" altLang="zh-CN" sz="2200" dirty="0" smtClean="0">
                <a:sym typeface="思源黑体 CN Light" charset="0"/>
              </a:rPr>
              <a:t>(</a:t>
            </a:r>
            <a:r>
              <a:rPr lang="zh-CN" altLang="en-US" sz="2200" dirty="0" smtClean="0">
                <a:sym typeface="思源黑体 CN Light" charset="0"/>
              </a:rPr>
              <a:t>二</a:t>
            </a:r>
            <a:r>
              <a:rPr lang="en-US" altLang="zh-CN" sz="2200" dirty="0" smtClean="0">
                <a:sym typeface="思源黑体 CN Light" charset="0"/>
              </a:rPr>
              <a:t>)</a:t>
            </a:r>
            <a:r>
              <a:rPr lang="zh-CN" altLang="en-US" sz="2200" dirty="0" smtClean="0">
                <a:sym typeface="思源黑体 CN Light" charset="0"/>
              </a:rPr>
              <a:t>合法性与权威性</a:t>
            </a:r>
          </a:p>
          <a:p>
            <a:pPr marL="0" indent="0">
              <a:buNone/>
            </a:pPr>
            <a:r>
              <a:rPr lang="zh-CN" altLang="en-US" sz="2200" dirty="0" smtClean="0">
                <a:sym typeface="思源黑体 CN Light" charset="0"/>
              </a:rPr>
              <a:t>    合法性：从广义角度而言，公共政策的合法性主要是指公众对其的认可和接受程度。公共政策要具有合法性就必须经过一个合法化的过程，这个过程可以分为两个部分，第一个部分是政治系统的合法化，第二个部分是公共政策的合法化。</a:t>
            </a:r>
          </a:p>
          <a:p>
            <a:pPr marL="0" indent="0">
              <a:buNone/>
            </a:pPr>
            <a:r>
              <a:rPr lang="zh-CN" altLang="en-US" sz="2200" dirty="0" smtClean="0">
                <a:sym typeface="思源黑体 CN Light" charset="0"/>
              </a:rPr>
              <a:t>    权威性：公共政策的权威性是指政治系统的输出在一定的范围内成为起支配作用的意志，他人愿意服从或者不得不服从。政策的权威性又是和强制性并存的，权威性的政策要求所有社会公众都遵守，一视同仁，违背它就要受到相应的惩罚。</a:t>
            </a:r>
            <a:endParaRPr lang="zh-CN" altLang="en-US" sz="2200" dirty="0">
              <a:sym typeface="思源黑体 CN Light"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t>三、团体模型</a:t>
            </a:r>
            <a:endParaRPr lang="en-US" altLang="zh-CN" sz="2400" dirty="0" smtClean="0"/>
          </a:p>
          <a:p>
            <a:pPr marL="0" indent="0" eaLnBrk="1" hangingPunct="1">
              <a:buNone/>
            </a:pPr>
            <a:r>
              <a:rPr lang="zh-CN" altLang="en-US" sz="2400" dirty="0" smtClean="0"/>
              <a:t>（二）对团体模型的评价</a:t>
            </a:r>
            <a:endParaRPr lang="en-US" altLang="zh-CN" sz="2400" dirty="0" smtClean="0"/>
          </a:p>
          <a:p>
            <a:pPr marL="0" indent="0" eaLnBrk="1" hangingPunct="1">
              <a:buNone/>
            </a:pPr>
            <a:r>
              <a:rPr lang="zh-CN" altLang="en-US" sz="2400" dirty="0" smtClean="0"/>
              <a:t>    </a:t>
            </a:r>
            <a:r>
              <a:rPr lang="zh-CN" altLang="en-US" sz="2400" dirty="0"/>
              <a:t>局限：第一</a:t>
            </a:r>
            <a:r>
              <a:rPr lang="zh-CN" altLang="en-US" sz="2400" dirty="0" smtClean="0"/>
              <a:t>，只是</a:t>
            </a:r>
            <a:r>
              <a:rPr lang="zh-CN" altLang="en-US" sz="2400" dirty="0"/>
              <a:t>强调了政策问题进入政府议程的一种方式，即团体的政治压力</a:t>
            </a:r>
            <a:r>
              <a:rPr lang="zh-CN" altLang="en-US" sz="2400" dirty="0" smtClean="0"/>
              <a:t>。第二</a:t>
            </a:r>
            <a:r>
              <a:rPr lang="zh-CN" altLang="en-US" sz="2400" dirty="0"/>
              <a:t>，将政府视为完全被动的压力接受者</a:t>
            </a:r>
            <a:r>
              <a:rPr lang="zh-CN" altLang="en-US" sz="2400" dirty="0" smtClean="0"/>
              <a:t>，低估</a:t>
            </a:r>
            <a:r>
              <a:rPr lang="zh-CN" altLang="en-US" sz="2400" dirty="0"/>
              <a:t>了政府在决策中的独立性和利益整合的作用</a:t>
            </a:r>
            <a:r>
              <a:rPr lang="zh-CN" altLang="en-US" sz="2400" dirty="0" smtClean="0"/>
              <a:t>。第三</a:t>
            </a:r>
            <a:r>
              <a:rPr lang="zh-CN" altLang="en-US" sz="2400" dirty="0"/>
              <a:t>，只强调团体之间的冲突，没有</a:t>
            </a:r>
            <a:r>
              <a:rPr lang="zh-CN" altLang="en-US" sz="2400" dirty="0" smtClean="0"/>
              <a:t>涉及政府</a:t>
            </a:r>
            <a:r>
              <a:rPr lang="zh-CN" altLang="en-US" sz="2400" dirty="0"/>
              <a:t>机构内部在政策制定过程中的均衡。第四，在社会现实中</a:t>
            </a:r>
            <a:r>
              <a:rPr lang="zh-CN" altLang="en-US" sz="2400" dirty="0" smtClean="0"/>
              <a:t>，模型要求</a:t>
            </a:r>
            <a:r>
              <a:rPr lang="zh-CN" altLang="en-US" sz="2400" dirty="0"/>
              <a:t>的前提</a:t>
            </a:r>
            <a:r>
              <a:rPr lang="zh-CN" altLang="en-US" sz="2400" dirty="0" smtClean="0"/>
              <a:t>条件不永恒存在。第五，该</a:t>
            </a:r>
            <a:r>
              <a:rPr lang="zh-CN" altLang="en-US" sz="2400" dirty="0"/>
              <a:t>模型下产生的公共</a:t>
            </a:r>
            <a:r>
              <a:rPr lang="zh-CN" altLang="en-US" sz="2400" dirty="0" smtClean="0"/>
              <a:t>政策反映</a:t>
            </a:r>
            <a:r>
              <a:rPr lang="zh-CN" altLang="en-US" sz="2400" dirty="0"/>
              <a:t>的是占支配地位的利益团体的利益，而不是社会整体的公共利益。</a:t>
            </a:r>
          </a:p>
          <a:p>
            <a:pPr marL="0" indent="0" eaLnBrk="1" hangingPunct="1">
              <a:buNone/>
            </a:pPr>
            <a:endParaRPr lang="zh-CN" altLang="en-US" sz="2400" dirty="0"/>
          </a:p>
          <a:p>
            <a:pPr marL="0" indent="0" eaLnBrk="1" hangingPunct="1">
              <a:buNone/>
            </a:pPr>
            <a:endParaRPr lang="zh-CN" altLang="en-US" sz="2400" dirty="0"/>
          </a:p>
          <a:p>
            <a:pPr marL="0" indent="0" eaLnBrk="1" hangingPunct="1">
              <a:buNone/>
            </a:pP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4215124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t>    “理性”</a:t>
            </a:r>
            <a:r>
              <a:rPr lang="zh-CN" altLang="en-US" sz="2400" dirty="0"/>
              <a:t>与公共政策的内容及决策过程密切相关</a:t>
            </a:r>
            <a:r>
              <a:rPr lang="zh-CN" altLang="en-US" sz="2400" dirty="0" smtClean="0"/>
              <a:t>。</a:t>
            </a:r>
            <a:endParaRPr lang="en-US" altLang="zh-CN" sz="2400" dirty="0" smtClean="0"/>
          </a:p>
          <a:p>
            <a:pPr marL="0" indent="0" eaLnBrk="1" hangingPunct="1">
              <a:buNone/>
            </a:pPr>
            <a:r>
              <a:rPr lang="en-US" altLang="zh-CN" sz="2400" dirty="0"/>
              <a:t> </a:t>
            </a:r>
            <a:r>
              <a:rPr lang="en-US" altLang="zh-CN" sz="2400" dirty="0" smtClean="0"/>
              <a:t>   </a:t>
            </a:r>
            <a:r>
              <a:rPr lang="zh-CN" altLang="en-US" sz="2400" dirty="0" smtClean="0"/>
              <a:t>围绕</a:t>
            </a:r>
            <a:r>
              <a:rPr lang="zh-CN" altLang="en-US" sz="2400" dirty="0"/>
              <a:t>理性</a:t>
            </a:r>
            <a:r>
              <a:rPr lang="zh-CN" altLang="en-US" sz="2400" dirty="0" smtClean="0"/>
              <a:t>问题建立</a:t>
            </a:r>
            <a:r>
              <a:rPr lang="zh-CN" altLang="en-US" sz="2400" dirty="0"/>
              <a:t>的公共政策分析模型包括理性模型、渐进模型和混合扫描模型。</a:t>
            </a:r>
          </a:p>
          <a:p>
            <a:pPr marL="0" indent="0" eaLnBrk="1" hangingPunct="1">
              <a:buNone/>
            </a:pPr>
            <a:endParaRPr lang="zh-CN" altLang="en-US" sz="2400" dirty="0"/>
          </a:p>
          <a:p>
            <a:pPr marL="0" indent="0" eaLnBrk="1" hangingPunct="1">
              <a:buNone/>
            </a:pP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115011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一、理性</a:t>
            </a:r>
            <a:r>
              <a:rPr lang="zh-CN" altLang="en-US" sz="2400" dirty="0" smtClean="0"/>
              <a:t>模型</a:t>
            </a:r>
            <a:endParaRPr lang="zh-CN" altLang="en-US" sz="2400" dirty="0"/>
          </a:p>
          <a:p>
            <a:pPr marL="0" indent="0" eaLnBrk="1" hangingPunct="1">
              <a:buNone/>
            </a:pPr>
            <a:r>
              <a:rPr lang="zh-CN" altLang="en-US" sz="2400" dirty="0" smtClean="0"/>
              <a:t>（</a:t>
            </a:r>
            <a:r>
              <a:rPr lang="zh-CN" altLang="en-US" sz="2400" dirty="0"/>
              <a:t>一）完全理性模型的主张及其评价</a:t>
            </a:r>
          </a:p>
          <a:p>
            <a:pPr marL="0" indent="0" eaLnBrk="1" hangingPunct="1">
              <a:buNone/>
            </a:pPr>
            <a:r>
              <a:rPr lang="zh-CN" altLang="en-US" sz="2400" dirty="0" smtClean="0"/>
              <a:t>    主张：理性</a:t>
            </a:r>
            <a:r>
              <a:rPr lang="zh-CN" altLang="en-US" sz="2400" dirty="0"/>
              <a:t>的政策即效率最高的政策，而为了达成理性的政策，决策者必须具备一定的</a:t>
            </a:r>
            <a:r>
              <a:rPr lang="zh-CN" altLang="en-US" sz="2400" dirty="0" smtClean="0"/>
              <a:t>条件，如</a:t>
            </a:r>
            <a:r>
              <a:rPr lang="zh-CN" altLang="en-US" sz="2400" dirty="0"/>
              <a:t>掌握</a:t>
            </a:r>
            <a:r>
              <a:rPr lang="zh-CN" altLang="en-US" sz="2400" dirty="0" smtClean="0"/>
              <a:t>所有信息</a:t>
            </a:r>
            <a:r>
              <a:rPr lang="zh-CN" altLang="en-US" sz="2400" dirty="0"/>
              <a:t>、穷尽</a:t>
            </a:r>
            <a:r>
              <a:rPr lang="zh-CN" altLang="en-US" sz="2400" dirty="0" smtClean="0"/>
              <a:t>所有备选方案</a:t>
            </a:r>
            <a:r>
              <a:rPr lang="zh-CN" altLang="en-US" sz="2400" dirty="0"/>
              <a:t>、知道每个方案的所有结果、决策者具有绝对理性、决策过程中不考虑时间和其他政策资源的消耗</a:t>
            </a:r>
            <a:r>
              <a:rPr lang="zh-CN" altLang="en-US" sz="2400" dirty="0" smtClean="0"/>
              <a:t>等。</a:t>
            </a: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23882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一、理性</a:t>
            </a:r>
            <a:r>
              <a:rPr lang="zh-CN" altLang="en-US" sz="2400" dirty="0" smtClean="0"/>
              <a:t>模型</a:t>
            </a:r>
            <a:endParaRPr lang="zh-CN" altLang="en-US" sz="2400" dirty="0"/>
          </a:p>
          <a:p>
            <a:pPr marL="0" indent="0" eaLnBrk="1" hangingPunct="1">
              <a:buNone/>
            </a:pPr>
            <a:r>
              <a:rPr lang="zh-CN" altLang="en-US" sz="2400" dirty="0" smtClean="0"/>
              <a:t>（</a:t>
            </a:r>
            <a:r>
              <a:rPr lang="zh-CN" altLang="en-US" sz="2400" dirty="0"/>
              <a:t>一）完全理性模型的主张及其评价</a:t>
            </a:r>
          </a:p>
          <a:p>
            <a:pPr marL="0" indent="0" eaLnBrk="1" hangingPunct="1">
              <a:buNone/>
            </a:pPr>
            <a:r>
              <a:rPr lang="zh-CN" altLang="en-US" sz="2400" dirty="0" smtClean="0"/>
              <a:t>    </a:t>
            </a:r>
            <a:endParaRPr lang="en-US" altLang="zh-CN" sz="2400" dirty="0" smtClean="0"/>
          </a:p>
          <a:p>
            <a:pPr marL="0" indent="0" eaLnBrk="1" hangingPunct="1">
              <a:buNone/>
            </a:pPr>
            <a:endParaRPr lang="zh-CN" altLang="en-US" sz="2400" dirty="0"/>
          </a:p>
        </p:txBody>
      </p:sp>
      <p:pic>
        <p:nvPicPr>
          <p:cNvPr id="2" name="图片 1"/>
          <p:cNvPicPr>
            <a:picLocks noChangeAspect="1"/>
          </p:cNvPicPr>
          <p:nvPr/>
        </p:nvPicPr>
        <p:blipFill>
          <a:blip r:embed="rId2"/>
          <a:stretch>
            <a:fillRect/>
          </a:stretch>
        </p:blipFill>
        <p:spPr>
          <a:xfrm>
            <a:off x="300661" y="2674946"/>
            <a:ext cx="8563133" cy="3421053"/>
          </a:xfrm>
          <a:prstGeom prst="rect">
            <a:avLst/>
          </a:prstGeom>
        </p:spPr>
      </p:pic>
    </p:spTree>
    <p:extLst>
      <p:ext uri="{BB962C8B-B14F-4D97-AF65-F5344CB8AC3E}">
        <p14:creationId xmlns:p14="http://schemas.microsoft.com/office/powerpoint/2010/main" val="3694296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一、理性</a:t>
            </a:r>
            <a:r>
              <a:rPr lang="zh-CN" altLang="en-US" sz="2400" dirty="0" smtClean="0"/>
              <a:t>模型</a:t>
            </a:r>
            <a:endParaRPr lang="zh-CN" altLang="en-US" sz="2400" dirty="0"/>
          </a:p>
          <a:p>
            <a:pPr marL="0" indent="0" eaLnBrk="1" hangingPunct="1">
              <a:buNone/>
            </a:pPr>
            <a:r>
              <a:rPr lang="zh-CN" altLang="en-US" sz="2400" dirty="0" smtClean="0"/>
              <a:t>（</a:t>
            </a:r>
            <a:r>
              <a:rPr lang="zh-CN" altLang="en-US" sz="2400" dirty="0"/>
              <a:t>一）完全理性模型的主张及其评价</a:t>
            </a:r>
          </a:p>
          <a:p>
            <a:pPr marL="0" indent="0" eaLnBrk="1" hangingPunct="1">
              <a:buNone/>
            </a:pPr>
            <a:r>
              <a:rPr lang="zh-CN" altLang="en-US" sz="2400" dirty="0" smtClean="0"/>
              <a:t>    </a:t>
            </a:r>
            <a:r>
              <a:rPr lang="zh-CN" altLang="en-US" sz="2400" dirty="0"/>
              <a:t>批评：（</a:t>
            </a:r>
            <a:r>
              <a:rPr lang="en-US" altLang="zh-CN" sz="2400" dirty="0"/>
              <a:t>1</a:t>
            </a:r>
            <a:r>
              <a:rPr lang="zh-CN" altLang="en-US" sz="2400" dirty="0"/>
              <a:t>）条件过于苛刻，在现实生活中不能</a:t>
            </a:r>
            <a:r>
              <a:rPr lang="zh-CN" altLang="en-US" sz="2400" dirty="0" smtClean="0"/>
              <a:t>实现。（</a:t>
            </a:r>
            <a:r>
              <a:rPr lang="en-US" altLang="zh-CN" sz="2400" dirty="0"/>
              <a:t>2</a:t>
            </a:r>
            <a:r>
              <a:rPr lang="zh-CN" altLang="en-US" sz="2400" dirty="0"/>
              <a:t>）人的决策能力有限，不能穷尽可选方案，也无法准确综合计算成本和收益</a:t>
            </a:r>
            <a:r>
              <a:rPr lang="zh-CN" altLang="en-US" sz="2400" dirty="0" smtClean="0"/>
              <a:t>。（</a:t>
            </a:r>
            <a:r>
              <a:rPr lang="en-US" altLang="zh-CN" sz="2400" dirty="0"/>
              <a:t>3</a:t>
            </a:r>
            <a:r>
              <a:rPr lang="zh-CN" altLang="en-US" sz="2400" dirty="0"/>
              <a:t>）现行政策中已经投入而无法回收的沉没成本将阻碍决策者从纯理论角度考虑替代方案新的成本投入。</a:t>
            </a:r>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251550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一、理性</a:t>
            </a:r>
            <a:r>
              <a:rPr lang="zh-CN" altLang="en-US" sz="2400" dirty="0" smtClean="0"/>
              <a:t>模型</a:t>
            </a:r>
            <a:endParaRPr lang="zh-CN" altLang="en-US" sz="2400" dirty="0"/>
          </a:p>
          <a:p>
            <a:pPr marL="0" indent="0" eaLnBrk="1" hangingPunct="1">
              <a:buNone/>
            </a:pPr>
            <a:r>
              <a:rPr lang="zh-CN" altLang="en-US" sz="2400" dirty="0"/>
              <a:t>（二）有限理性模型的主张及其</a:t>
            </a:r>
            <a:r>
              <a:rPr lang="zh-CN" altLang="en-US" sz="2400" dirty="0" smtClean="0"/>
              <a:t>评价</a:t>
            </a:r>
            <a:endParaRPr lang="en-US" altLang="zh-CN" sz="2400" dirty="0" smtClean="0"/>
          </a:p>
          <a:p>
            <a:pPr marL="0" indent="0" eaLnBrk="1" hangingPunct="1">
              <a:buNone/>
            </a:pPr>
            <a:r>
              <a:rPr lang="zh-CN" altLang="en-US" sz="2400" dirty="0" smtClean="0"/>
              <a:t>    行政</a:t>
            </a:r>
            <a:r>
              <a:rPr lang="zh-CN" altLang="en-US" sz="2400" dirty="0"/>
              <a:t>人的价值取向和目标往往是</a:t>
            </a:r>
            <a:r>
              <a:rPr lang="zh-CN" altLang="en-US" sz="2400" dirty="0" smtClean="0"/>
              <a:t>多元的，</a:t>
            </a:r>
            <a:r>
              <a:rPr lang="zh-CN" altLang="en-US" sz="2400" dirty="0"/>
              <a:t>受到多方面因素的制约，经常处于变动状态且表现出冲突</a:t>
            </a:r>
            <a:r>
              <a:rPr lang="zh-CN" altLang="en-US" sz="2400" dirty="0" smtClean="0"/>
              <a:t>特征</a:t>
            </a:r>
            <a:r>
              <a:rPr lang="zh-CN" altLang="en-US" sz="2400" dirty="0"/>
              <a:t>；</a:t>
            </a:r>
            <a:r>
              <a:rPr lang="zh-CN" altLang="en-US" sz="2400" dirty="0" smtClean="0"/>
              <a:t>由于</a:t>
            </a:r>
            <a:r>
              <a:rPr lang="zh-CN" altLang="en-US" sz="2400" dirty="0"/>
              <a:t>认识水平和</a:t>
            </a:r>
            <a:r>
              <a:rPr lang="zh-CN" altLang="en-US" sz="2400" dirty="0" smtClean="0"/>
              <a:t>能力有限</a:t>
            </a:r>
            <a:r>
              <a:rPr lang="zh-CN" altLang="en-US" sz="2400" dirty="0"/>
              <a:t>，以及客观环境因素的制约，</a:t>
            </a:r>
            <a:r>
              <a:rPr lang="zh-CN" altLang="en-US" sz="2400" dirty="0" smtClean="0"/>
              <a:t>所做出</a:t>
            </a:r>
            <a:r>
              <a:rPr lang="zh-CN" altLang="en-US" sz="2400" dirty="0"/>
              <a:t>的决策往往是一种满意解</a:t>
            </a:r>
            <a:r>
              <a:rPr lang="zh-CN" altLang="en-US" sz="2400" dirty="0" smtClean="0"/>
              <a:t>，即一</a:t>
            </a:r>
            <a:r>
              <a:rPr lang="zh-CN" altLang="en-US" sz="2400" dirty="0"/>
              <a:t>种次优决策，能满足需要就行。</a:t>
            </a:r>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334060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一、理性</a:t>
            </a:r>
            <a:r>
              <a:rPr lang="zh-CN" altLang="en-US" sz="2400" dirty="0" smtClean="0"/>
              <a:t>模型</a:t>
            </a:r>
            <a:endParaRPr lang="zh-CN" altLang="en-US" sz="2400" dirty="0"/>
          </a:p>
          <a:p>
            <a:pPr marL="0" indent="0" eaLnBrk="1" hangingPunct="1">
              <a:buNone/>
            </a:pPr>
            <a:r>
              <a:rPr lang="zh-CN" altLang="en-US" sz="2400" dirty="0"/>
              <a:t>（二）有限理性模型的主张及其</a:t>
            </a:r>
            <a:r>
              <a:rPr lang="zh-CN" altLang="en-US" sz="2400" dirty="0" smtClean="0"/>
              <a:t>评价</a:t>
            </a:r>
            <a:endParaRPr lang="en-US" altLang="zh-CN" sz="2400" dirty="0" smtClean="0"/>
          </a:p>
          <a:p>
            <a:pPr marL="0" indent="0" eaLnBrk="1" hangingPunct="1">
              <a:buNone/>
            </a:pPr>
            <a:r>
              <a:rPr lang="zh-CN" altLang="en-US" sz="2400" dirty="0" smtClean="0"/>
              <a:t>    在</a:t>
            </a:r>
            <a:r>
              <a:rPr lang="zh-CN" altLang="en-US" sz="2400" dirty="0"/>
              <a:t>情报活动阶段，人的决策行为往往</a:t>
            </a:r>
            <a:r>
              <a:rPr lang="zh-CN" altLang="en-US" sz="2400" dirty="0" smtClean="0"/>
              <a:t>受直觉</a:t>
            </a:r>
            <a:r>
              <a:rPr lang="zh-CN" altLang="en-US" sz="2400" dirty="0"/>
              <a:t>性选择的支配，不同经验和背景的</a:t>
            </a:r>
            <a:r>
              <a:rPr lang="zh-CN" altLang="en-US" sz="2400" dirty="0" smtClean="0"/>
              <a:t>决策者对</a:t>
            </a:r>
            <a:r>
              <a:rPr lang="zh-CN" altLang="en-US" sz="2400" dirty="0"/>
              <a:t>决策环境的认识会有不同的</a:t>
            </a:r>
            <a:r>
              <a:rPr lang="zh-CN" altLang="en-US" sz="2400" dirty="0" smtClean="0"/>
              <a:t>解释。</a:t>
            </a:r>
            <a:endParaRPr lang="zh-CN" altLang="en-US" sz="2400" dirty="0"/>
          </a:p>
          <a:p>
            <a:pPr marL="0" indent="0" eaLnBrk="1" hangingPunct="1">
              <a:buNone/>
            </a:pPr>
            <a:r>
              <a:rPr lang="zh-CN" altLang="en-US" sz="2400" dirty="0"/>
              <a:t>    </a:t>
            </a:r>
            <a:r>
              <a:rPr lang="zh-CN" altLang="en-US" sz="2400" dirty="0" smtClean="0"/>
              <a:t>在</a:t>
            </a:r>
            <a:r>
              <a:rPr lang="zh-CN" altLang="en-US" sz="2400" dirty="0"/>
              <a:t>设计活动阶段，人们并不试图找出所有可行性方案，而是通过力所能及的求解活动，寻找能够满意的决策</a:t>
            </a:r>
            <a:r>
              <a:rPr lang="zh-CN" altLang="en-US" sz="2400" dirty="0" smtClean="0"/>
              <a:t>方案。</a:t>
            </a:r>
            <a:endParaRPr lang="zh-CN" altLang="en-US" sz="2400" dirty="0"/>
          </a:p>
          <a:p>
            <a:pPr marL="0" indent="0" eaLnBrk="1" hangingPunct="1">
              <a:buNone/>
            </a:pPr>
            <a:r>
              <a:rPr lang="zh-CN" altLang="en-US" sz="2400" dirty="0"/>
              <a:t>    </a:t>
            </a:r>
            <a:r>
              <a:rPr lang="zh-CN" altLang="en-US" sz="2400" dirty="0" smtClean="0"/>
              <a:t>在</a:t>
            </a:r>
            <a:r>
              <a:rPr lang="zh-CN" altLang="en-US" sz="2400" dirty="0"/>
              <a:t>抉择活动阶段，决策者的选择往往与备选方案的提出顺序有关，如果</a:t>
            </a:r>
            <a:r>
              <a:rPr lang="en-US" altLang="zh-CN" sz="2400" dirty="0"/>
              <a:t>A</a:t>
            </a:r>
            <a:r>
              <a:rPr lang="zh-CN" altLang="en-US" sz="2400" dirty="0"/>
              <a:t>是先于</a:t>
            </a:r>
            <a:r>
              <a:rPr lang="en-US" altLang="zh-CN" sz="2400" dirty="0"/>
              <a:t>B</a:t>
            </a:r>
            <a:r>
              <a:rPr lang="zh-CN" altLang="en-US" sz="2400" dirty="0"/>
              <a:t>提出来的，</a:t>
            </a:r>
            <a:r>
              <a:rPr lang="en-US" altLang="zh-CN" sz="2400" dirty="0"/>
              <a:t>A</a:t>
            </a:r>
            <a:r>
              <a:rPr lang="zh-CN" altLang="en-US" sz="2400" dirty="0"/>
              <a:t>又是满意方案，那么就不会再花时间去考虑</a:t>
            </a:r>
            <a:r>
              <a:rPr lang="en-US" altLang="zh-CN" sz="2400" dirty="0"/>
              <a:t>B</a:t>
            </a:r>
            <a:r>
              <a:rPr lang="zh-CN" altLang="en-US" sz="2400" dirty="0"/>
              <a:t>，哪怕</a:t>
            </a:r>
            <a:r>
              <a:rPr lang="en-US" altLang="zh-CN" sz="2400" dirty="0"/>
              <a:t>B</a:t>
            </a:r>
            <a:r>
              <a:rPr lang="zh-CN" altLang="en-US" sz="2400" dirty="0"/>
              <a:t>比</a:t>
            </a:r>
            <a:r>
              <a:rPr lang="en-US" altLang="zh-CN" sz="2400" dirty="0"/>
              <a:t>A</a:t>
            </a:r>
            <a:r>
              <a:rPr lang="zh-CN" altLang="en-US" sz="2400" dirty="0"/>
              <a:t>更好。</a:t>
            </a:r>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2421395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一、理性</a:t>
            </a:r>
            <a:r>
              <a:rPr lang="zh-CN" altLang="en-US" sz="2400" dirty="0" smtClean="0"/>
              <a:t>模型</a:t>
            </a:r>
            <a:endParaRPr lang="zh-CN" altLang="en-US" sz="2400" dirty="0"/>
          </a:p>
          <a:p>
            <a:pPr marL="0" indent="0" eaLnBrk="1" hangingPunct="1">
              <a:buNone/>
            </a:pPr>
            <a:r>
              <a:rPr lang="zh-CN" altLang="en-US" sz="2400" dirty="0"/>
              <a:t>（二）有限理性模型的主张及其</a:t>
            </a:r>
            <a:r>
              <a:rPr lang="zh-CN" altLang="en-US" sz="2400" dirty="0" smtClean="0"/>
              <a:t>评价</a:t>
            </a:r>
            <a:endParaRPr lang="en-US" altLang="zh-CN" sz="2400" dirty="0" smtClean="0"/>
          </a:p>
          <a:p>
            <a:pPr marL="0" indent="0" eaLnBrk="1" hangingPunct="1">
              <a:buNone/>
            </a:pPr>
            <a:r>
              <a:rPr lang="zh-CN" altLang="en-US" sz="2400" dirty="0" smtClean="0"/>
              <a:t>    两种类型</a:t>
            </a:r>
            <a:r>
              <a:rPr lang="zh-CN" altLang="en-US" sz="2400" dirty="0" smtClean="0">
                <a:sym typeface="Wingdings" panose="05000000000000000000" pitchFamily="2" charset="2"/>
              </a:rPr>
              <a:t>：（</a:t>
            </a:r>
            <a:r>
              <a:rPr lang="en-US" altLang="zh-CN" sz="2400" dirty="0" smtClean="0">
                <a:sym typeface="Wingdings" panose="05000000000000000000" pitchFamily="2" charset="2"/>
              </a:rPr>
              <a:t>1</a:t>
            </a:r>
            <a:r>
              <a:rPr lang="zh-CN" altLang="en-US" sz="2400" dirty="0" smtClean="0">
                <a:sym typeface="Wingdings" panose="05000000000000000000" pitchFamily="2" charset="2"/>
              </a:rPr>
              <a:t>）</a:t>
            </a:r>
            <a:r>
              <a:rPr lang="zh-CN" altLang="en-US" sz="2400" dirty="0" smtClean="0"/>
              <a:t>次</a:t>
            </a:r>
            <a:r>
              <a:rPr lang="zh-CN" altLang="en-US" sz="2400" dirty="0"/>
              <a:t>佳</a:t>
            </a:r>
            <a:r>
              <a:rPr lang="zh-CN" altLang="en-US" sz="2400" dirty="0" smtClean="0"/>
              <a:t>决策模型</a:t>
            </a:r>
            <a:r>
              <a:rPr lang="en-US" altLang="zh-CN" sz="2400" dirty="0" smtClean="0"/>
              <a:t>——</a:t>
            </a:r>
            <a:r>
              <a:rPr lang="zh-CN" altLang="en-US" sz="2400" dirty="0" smtClean="0"/>
              <a:t>不</a:t>
            </a:r>
            <a:r>
              <a:rPr lang="zh-CN" altLang="en-US" sz="2400" dirty="0"/>
              <a:t>采取最佳的政策，</a:t>
            </a:r>
            <a:r>
              <a:rPr lang="zh-CN" altLang="en-US" sz="2400" dirty="0" smtClean="0"/>
              <a:t>而采用</a:t>
            </a:r>
            <a:r>
              <a:rPr lang="zh-CN" altLang="en-US" sz="2400" dirty="0"/>
              <a:t>第二最佳或第三、第四最佳的政策</a:t>
            </a:r>
            <a:r>
              <a:rPr lang="zh-CN" altLang="en-US" sz="2400" dirty="0" smtClean="0"/>
              <a:t>。（</a:t>
            </a:r>
            <a:r>
              <a:rPr lang="en-US" altLang="zh-CN" sz="2400" dirty="0" smtClean="0"/>
              <a:t>2</a:t>
            </a:r>
            <a:r>
              <a:rPr lang="zh-CN" altLang="en-US" sz="2400" dirty="0" smtClean="0"/>
              <a:t>）满意</a:t>
            </a:r>
            <a:r>
              <a:rPr lang="zh-CN" altLang="en-US" sz="2400" dirty="0"/>
              <a:t>的</a:t>
            </a:r>
            <a:r>
              <a:rPr lang="zh-CN" altLang="en-US" sz="2400" dirty="0" smtClean="0"/>
              <a:t>模型</a:t>
            </a:r>
            <a:r>
              <a:rPr lang="en-US" altLang="zh-CN" sz="2400" dirty="0" smtClean="0"/>
              <a:t>——</a:t>
            </a:r>
            <a:r>
              <a:rPr lang="zh-CN" altLang="en-US" sz="2400" dirty="0" smtClean="0"/>
              <a:t>不</a:t>
            </a:r>
            <a:r>
              <a:rPr lang="zh-CN" altLang="en-US" sz="2400" dirty="0"/>
              <a:t>坚持采取最佳的政策，</a:t>
            </a:r>
            <a:r>
              <a:rPr lang="zh-CN" altLang="en-US" sz="2400" dirty="0" smtClean="0"/>
              <a:t>而采取</a:t>
            </a:r>
            <a:r>
              <a:rPr lang="zh-CN" altLang="en-US" sz="2400" dirty="0"/>
              <a:t>任何可以被认为满意的政策。</a:t>
            </a:r>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119407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二、渐进</a:t>
            </a:r>
            <a:r>
              <a:rPr lang="zh-CN" altLang="en-US" sz="2400" dirty="0" smtClean="0"/>
              <a:t>模型</a:t>
            </a:r>
            <a:endParaRPr lang="zh-CN" altLang="en-US" sz="2400" dirty="0"/>
          </a:p>
          <a:p>
            <a:pPr marL="0" indent="0" eaLnBrk="1" hangingPunct="1">
              <a:buNone/>
            </a:pPr>
            <a:r>
              <a:rPr lang="zh-CN" altLang="en-US" sz="2400" dirty="0" smtClean="0"/>
              <a:t>（</a:t>
            </a:r>
            <a:r>
              <a:rPr lang="zh-CN" altLang="en-US" sz="2400" dirty="0"/>
              <a:t>一）渐进模型的</a:t>
            </a:r>
            <a:r>
              <a:rPr lang="zh-CN" altLang="en-US" sz="2400" dirty="0" smtClean="0"/>
              <a:t>主张</a:t>
            </a:r>
            <a:endParaRPr lang="en-US" altLang="zh-CN" sz="2400" dirty="0" smtClean="0"/>
          </a:p>
          <a:p>
            <a:pPr marL="0" indent="0" eaLnBrk="1" hangingPunct="1">
              <a:buNone/>
            </a:pPr>
            <a:r>
              <a:rPr lang="zh-CN" altLang="en-US" sz="2400" dirty="0" smtClean="0"/>
              <a:t>    所谓</a:t>
            </a:r>
            <a:r>
              <a:rPr lang="zh-CN" altLang="en-US" sz="2400" dirty="0"/>
              <a:t>渐进决策，就是指决策者在决策时在既有的合法政策的基础上，采用渐进方式对现行政策加以修改，通过一连串小小的改变，在社会稳定的前提下，逐渐实现决策目标</a:t>
            </a:r>
            <a:r>
              <a:rPr lang="zh-CN" altLang="en-US" sz="2400" dirty="0" smtClean="0"/>
              <a:t>。</a:t>
            </a:r>
            <a:endParaRPr lang="en-US" altLang="zh-CN" sz="2400" dirty="0" smtClean="0"/>
          </a:p>
          <a:p>
            <a:pPr marL="0" indent="0" eaLnBrk="1" hangingPunct="1">
              <a:buNone/>
            </a:pPr>
            <a:r>
              <a:rPr lang="zh-CN" altLang="en-US" sz="2400" dirty="0" smtClean="0"/>
              <a:t>    林德布格姆提出</a:t>
            </a:r>
            <a:r>
              <a:rPr lang="zh-CN" altLang="en-US" sz="2400" dirty="0"/>
              <a:t>了“渐进决策”</a:t>
            </a:r>
            <a:r>
              <a:rPr lang="zh-CN" altLang="en-US" sz="2400" dirty="0" smtClean="0"/>
              <a:t>模型。</a:t>
            </a: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2824071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二、渐进</a:t>
            </a:r>
            <a:r>
              <a:rPr lang="zh-CN" altLang="en-US" sz="2400" dirty="0" smtClean="0"/>
              <a:t>模型</a:t>
            </a:r>
            <a:endParaRPr lang="zh-CN" altLang="en-US" sz="2400" dirty="0"/>
          </a:p>
          <a:p>
            <a:pPr marL="0" indent="0" eaLnBrk="1" hangingPunct="1">
              <a:buNone/>
            </a:pPr>
            <a:r>
              <a:rPr lang="zh-CN" altLang="en-US" sz="2400" dirty="0" smtClean="0"/>
              <a:t>（</a:t>
            </a:r>
            <a:r>
              <a:rPr lang="zh-CN" altLang="en-US" sz="2400" dirty="0"/>
              <a:t>一）渐进模型的</a:t>
            </a:r>
            <a:r>
              <a:rPr lang="zh-CN" altLang="en-US" sz="2400" dirty="0" smtClean="0"/>
              <a:t>主张</a:t>
            </a:r>
            <a:endParaRPr lang="en-US" altLang="zh-CN" sz="2400" dirty="0" smtClean="0"/>
          </a:p>
          <a:p>
            <a:pPr marL="0" indent="0" eaLnBrk="1" hangingPunct="1">
              <a:buNone/>
            </a:pPr>
            <a:r>
              <a:rPr lang="zh-CN" altLang="en-US" sz="2400" dirty="0" smtClean="0"/>
              <a:t>    </a:t>
            </a:r>
            <a:endParaRPr lang="zh-CN" altLang="en-US" sz="2400" dirty="0"/>
          </a:p>
        </p:txBody>
      </p:sp>
      <p:pic>
        <p:nvPicPr>
          <p:cNvPr id="2" name="图片 1"/>
          <p:cNvPicPr>
            <a:picLocks noChangeAspect="1"/>
          </p:cNvPicPr>
          <p:nvPr/>
        </p:nvPicPr>
        <p:blipFill>
          <a:blip r:embed="rId2"/>
          <a:stretch>
            <a:fillRect/>
          </a:stretch>
        </p:blipFill>
        <p:spPr>
          <a:xfrm>
            <a:off x="241626" y="2653843"/>
            <a:ext cx="8617475" cy="3287658"/>
          </a:xfrm>
          <a:prstGeom prst="rect">
            <a:avLst/>
          </a:prstGeom>
        </p:spPr>
      </p:pic>
    </p:spTree>
    <p:extLst>
      <p:ext uri="{BB962C8B-B14F-4D97-AF65-F5344CB8AC3E}">
        <p14:creationId xmlns:p14="http://schemas.microsoft.com/office/powerpoint/2010/main" val="22790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公共政策的内涵与特征</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200" dirty="0">
                <a:sym typeface="思源黑体 CN Light" charset="0"/>
              </a:rPr>
              <a:t>二、公共政策的基本特征</a:t>
            </a:r>
          </a:p>
          <a:p>
            <a:pPr marL="0" indent="0">
              <a:buNone/>
            </a:pPr>
            <a:r>
              <a:rPr lang="zh-CN" altLang="en-US" sz="2200" dirty="0" smtClean="0">
                <a:sym typeface="思源黑体 CN Light" charset="0"/>
              </a:rPr>
              <a:t>（三）公平性与效率性</a:t>
            </a:r>
          </a:p>
          <a:p>
            <a:pPr marL="0" indent="0">
              <a:buNone/>
            </a:pPr>
            <a:r>
              <a:rPr lang="zh-CN" altLang="en-US" sz="2200" dirty="0" smtClean="0">
                <a:sym typeface="思源黑体 CN Light" charset="0"/>
              </a:rPr>
              <a:t>    公平性：公共政策是政府等公共部门进行公共管理的途径与手段，其根本目标是实现社会的公正与公平。公共政策是针对多数人和普遍性问题而制定的，是要求社会成员普遍遵守的行为规范。</a:t>
            </a:r>
          </a:p>
          <a:p>
            <a:pPr marL="0" indent="0">
              <a:buNone/>
            </a:pPr>
            <a:r>
              <a:rPr lang="zh-CN" altLang="en-US" sz="2200" dirty="0" smtClean="0">
                <a:sym typeface="思源黑体 CN Light" charset="0"/>
              </a:rPr>
              <a:t>    效率性：公共部门进行公共政策的制定、执行、评估，需要有一定的公共政策资源作为支撑。而在一定的时期内，在特定的条件下，政府所能提取和加以利用的公共政策资源，尤其是经费与物质设施方面的资源是有限的。</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二、渐进</a:t>
            </a:r>
            <a:r>
              <a:rPr lang="zh-CN" altLang="en-US" sz="2400" dirty="0" smtClean="0"/>
              <a:t>模型</a:t>
            </a:r>
            <a:endParaRPr lang="zh-CN" altLang="en-US" sz="2400" dirty="0"/>
          </a:p>
          <a:p>
            <a:pPr marL="0" indent="0" eaLnBrk="1" hangingPunct="1">
              <a:buNone/>
            </a:pPr>
            <a:r>
              <a:rPr lang="zh-CN" altLang="en-US" sz="2400" dirty="0" smtClean="0"/>
              <a:t>（二）对渐进</a:t>
            </a:r>
            <a:r>
              <a:rPr lang="zh-CN" altLang="en-US" sz="2400" dirty="0"/>
              <a:t>模型</a:t>
            </a:r>
            <a:r>
              <a:rPr lang="zh-CN" altLang="en-US" sz="2400" dirty="0" smtClean="0"/>
              <a:t>的评价</a:t>
            </a:r>
            <a:endParaRPr lang="en-US" altLang="zh-CN" sz="2400" dirty="0" smtClean="0"/>
          </a:p>
          <a:p>
            <a:pPr marL="0" indent="0" eaLnBrk="1" hangingPunct="1">
              <a:buNone/>
            </a:pPr>
            <a:r>
              <a:rPr lang="zh-CN" altLang="en-US" sz="2400" dirty="0"/>
              <a:t>    </a:t>
            </a:r>
            <a:r>
              <a:rPr lang="zh-CN" altLang="en-US" sz="2400" dirty="0" smtClean="0"/>
              <a:t>意义</a:t>
            </a:r>
            <a:r>
              <a:rPr lang="zh-CN" altLang="en-US" sz="2400" dirty="0" smtClean="0">
                <a:sym typeface="Wingdings" panose="05000000000000000000" pitchFamily="2" charset="2"/>
              </a:rPr>
              <a:t>：（</a:t>
            </a:r>
            <a:r>
              <a:rPr lang="en-US" altLang="zh-CN" sz="2400" dirty="0" smtClean="0">
                <a:sym typeface="Wingdings" panose="05000000000000000000" pitchFamily="2" charset="2"/>
              </a:rPr>
              <a:t>1</a:t>
            </a:r>
            <a:r>
              <a:rPr lang="zh-CN" altLang="en-US" sz="2400" dirty="0" smtClean="0">
                <a:sym typeface="Wingdings" panose="05000000000000000000" pitchFamily="2" charset="2"/>
              </a:rPr>
              <a:t>）</a:t>
            </a:r>
            <a:r>
              <a:rPr lang="zh-CN" altLang="en-US" sz="2400" dirty="0" smtClean="0"/>
              <a:t>丰富</a:t>
            </a:r>
            <a:r>
              <a:rPr lang="zh-CN" altLang="en-US" sz="2400" dirty="0"/>
              <a:t>了政策科学的理论</a:t>
            </a:r>
            <a:r>
              <a:rPr lang="zh-CN" altLang="en-US" sz="2400" dirty="0" smtClean="0"/>
              <a:t>研究；（</a:t>
            </a:r>
            <a:r>
              <a:rPr lang="en-US" altLang="zh-CN" sz="2400" dirty="0" smtClean="0"/>
              <a:t>2</a:t>
            </a:r>
            <a:r>
              <a:rPr lang="zh-CN" altLang="en-US" sz="2400" dirty="0" smtClean="0"/>
              <a:t>）更加</a:t>
            </a:r>
            <a:r>
              <a:rPr lang="zh-CN" altLang="en-US" sz="2400" dirty="0"/>
              <a:t>贴近社会</a:t>
            </a:r>
            <a:r>
              <a:rPr lang="zh-CN" altLang="en-US" sz="2400" dirty="0" smtClean="0"/>
              <a:t>现实；（</a:t>
            </a:r>
            <a:r>
              <a:rPr lang="en-US" altLang="zh-CN" sz="2400" dirty="0" smtClean="0"/>
              <a:t>3</a:t>
            </a:r>
            <a:r>
              <a:rPr lang="zh-CN" altLang="en-US" sz="2400" dirty="0" smtClean="0"/>
              <a:t>）可以</a:t>
            </a:r>
            <a:r>
              <a:rPr lang="zh-CN" altLang="en-US" sz="2400" dirty="0"/>
              <a:t>节约信息</a:t>
            </a:r>
            <a:r>
              <a:rPr lang="zh-CN" altLang="en-US" sz="2400" dirty="0" smtClean="0"/>
              <a:t>成本；（</a:t>
            </a:r>
            <a:r>
              <a:rPr lang="en-US" altLang="zh-CN" sz="2400" dirty="0" smtClean="0"/>
              <a:t>4</a:t>
            </a:r>
            <a:r>
              <a:rPr lang="zh-CN" altLang="en-US" sz="2400" dirty="0" smtClean="0"/>
              <a:t>）对于</a:t>
            </a:r>
            <a:r>
              <a:rPr lang="zh-CN" altLang="en-US" sz="2400" dirty="0"/>
              <a:t>缓解矛盾、保持政策的连续性、维持政治的</a:t>
            </a:r>
            <a:r>
              <a:rPr lang="zh-CN" altLang="en-US" sz="2400" dirty="0" smtClean="0"/>
              <a:t>稳定性具有</a:t>
            </a:r>
            <a:r>
              <a:rPr lang="zh-CN" altLang="en-US" sz="2400" dirty="0"/>
              <a:t>很大的</a:t>
            </a:r>
            <a:r>
              <a:rPr lang="zh-CN" altLang="en-US" sz="2400" dirty="0" smtClean="0"/>
              <a:t>现实意义。</a:t>
            </a:r>
            <a:endParaRPr lang="en-US" altLang="zh-CN" sz="2400" dirty="0" smtClean="0"/>
          </a:p>
          <a:p>
            <a:pPr marL="0" indent="0" eaLnBrk="1" hangingPunct="1">
              <a:buNone/>
            </a:pPr>
            <a:r>
              <a:rPr lang="zh-CN" altLang="en-US" sz="2400" dirty="0" smtClean="0"/>
              <a:t>    局限</a:t>
            </a:r>
            <a:r>
              <a:rPr lang="zh-CN" altLang="en-US" sz="2400" dirty="0"/>
              <a:t>：（</a:t>
            </a:r>
            <a:r>
              <a:rPr lang="en-US" altLang="zh-CN" sz="2400" dirty="0"/>
              <a:t>1</a:t>
            </a:r>
            <a:r>
              <a:rPr lang="zh-CN" altLang="en-US" sz="2400" dirty="0"/>
              <a:t>）现实社会不能完全满足公共政策渐进变化的条件。（</a:t>
            </a:r>
            <a:r>
              <a:rPr lang="en-US" altLang="zh-CN" sz="2400" dirty="0"/>
              <a:t>2</a:t>
            </a:r>
            <a:r>
              <a:rPr lang="zh-CN" altLang="en-US" sz="2400" dirty="0"/>
              <a:t>）</a:t>
            </a:r>
            <a:r>
              <a:rPr lang="zh-CN" altLang="en-US" sz="2400" dirty="0" smtClean="0"/>
              <a:t>极易</a:t>
            </a:r>
            <a:r>
              <a:rPr lang="zh-CN" altLang="en-US" sz="2400" dirty="0"/>
              <a:t>导致保守观念的产生，使政策制定者安于现状，阻碍发展与变革。</a:t>
            </a:r>
          </a:p>
          <a:p>
            <a:pPr marL="0" indent="0" eaLnBrk="1" hangingPunct="1">
              <a:buNone/>
            </a:pP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389019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三、混合扫描</a:t>
            </a:r>
            <a:r>
              <a:rPr lang="zh-CN" altLang="en-US" sz="2400" dirty="0" smtClean="0"/>
              <a:t>模型</a:t>
            </a:r>
            <a:endParaRPr lang="en-US" altLang="zh-CN" sz="2400" dirty="0" smtClean="0"/>
          </a:p>
          <a:p>
            <a:pPr marL="0" indent="0" eaLnBrk="1" hangingPunct="1">
              <a:buNone/>
            </a:pPr>
            <a:r>
              <a:rPr lang="zh-CN" altLang="en-US" sz="2400" dirty="0" smtClean="0"/>
              <a:t>（</a:t>
            </a:r>
            <a:r>
              <a:rPr lang="zh-CN" altLang="en-US" sz="2400" dirty="0"/>
              <a:t>一）混合扫描模型的主张</a:t>
            </a:r>
            <a:endParaRPr lang="en-US" altLang="zh-CN" sz="2400" dirty="0" smtClean="0"/>
          </a:p>
          <a:p>
            <a:pPr marL="0" indent="0" eaLnBrk="1" hangingPunct="1">
              <a:buNone/>
            </a:pPr>
            <a:r>
              <a:rPr lang="zh-CN" altLang="en-US" sz="2400" dirty="0" smtClean="0"/>
              <a:t>    综合</a:t>
            </a:r>
            <a:r>
              <a:rPr lang="zh-CN" altLang="en-US" sz="2400" dirty="0"/>
              <a:t>理性</a:t>
            </a:r>
            <a:r>
              <a:rPr lang="zh-CN" altLang="en-US" sz="2400" dirty="0" smtClean="0"/>
              <a:t>分析与</a:t>
            </a:r>
            <a:r>
              <a:rPr lang="zh-CN" altLang="en-US" sz="2400" dirty="0"/>
              <a:t>渐进</a:t>
            </a:r>
            <a:r>
              <a:rPr lang="zh-CN" altLang="en-US" sz="2400" dirty="0" smtClean="0"/>
              <a:t>分析的优点。决策者</a:t>
            </a:r>
            <a:r>
              <a:rPr lang="zh-CN" altLang="en-US" sz="2400" dirty="0"/>
              <a:t>针对某一问题制定决策时可以根据具体情况选择两种扫描方式的使用比重</a:t>
            </a:r>
            <a:r>
              <a:rPr lang="zh-CN" altLang="en-US" sz="2400" dirty="0" smtClean="0"/>
              <a:t>。如果</a:t>
            </a:r>
            <a:r>
              <a:rPr lang="zh-CN" altLang="en-US" sz="2400" dirty="0"/>
              <a:t>局部扫描可以把握和解决问题，那么渐进方法可取；如果局部扫描和渐进决策不能把握和解决问题</a:t>
            </a:r>
            <a:r>
              <a:rPr lang="zh-CN" altLang="en-US" sz="2400" dirty="0" smtClean="0"/>
              <a:t>，就</a:t>
            </a:r>
            <a:r>
              <a:rPr lang="zh-CN" altLang="en-US" sz="2400" dirty="0"/>
              <a:t>必须加大资源投入，进行全面扫描分析。</a:t>
            </a:r>
          </a:p>
          <a:p>
            <a:pPr marL="0" indent="0" eaLnBrk="1" hangingPunct="1">
              <a:buNone/>
            </a:pPr>
            <a:endParaRPr lang="zh-CN" altLang="en-US" sz="2400" dirty="0"/>
          </a:p>
        </p:txBody>
      </p:sp>
    </p:spTree>
    <p:extLst>
      <p:ext uri="{BB962C8B-B14F-4D97-AF65-F5344CB8AC3E}">
        <p14:creationId xmlns:p14="http://schemas.microsoft.com/office/powerpoint/2010/main" val="170380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三、混合扫描</a:t>
            </a:r>
            <a:r>
              <a:rPr lang="zh-CN" altLang="en-US" sz="2400" dirty="0" smtClean="0"/>
              <a:t>模型</a:t>
            </a:r>
            <a:endParaRPr lang="en-US" altLang="zh-CN" sz="2400" dirty="0" smtClean="0"/>
          </a:p>
          <a:p>
            <a:pPr marL="0" indent="0" eaLnBrk="1" hangingPunct="1">
              <a:buNone/>
            </a:pPr>
            <a:r>
              <a:rPr lang="zh-CN" altLang="en-US" sz="2400" dirty="0" smtClean="0"/>
              <a:t>（</a:t>
            </a:r>
            <a:r>
              <a:rPr lang="zh-CN" altLang="en-US" sz="2400" dirty="0"/>
              <a:t>一）混合扫描模型的主张</a:t>
            </a:r>
            <a:endParaRPr lang="en-US" altLang="zh-CN" sz="2400" dirty="0" smtClean="0"/>
          </a:p>
          <a:p>
            <a:pPr marL="0" indent="0" eaLnBrk="1" hangingPunct="1">
              <a:buNone/>
            </a:pPr>
            <a:r>
              <a:rPr lang="zh-CN" altLang="en-US" sz="2400" dirty="0" smtClean="0"/>
              <a:t>    </a:t>
            </a:r>
            <a:endParaRPr lang="zh-CN" altLang="en-US" sz="2400" dirty="0"/>
          </a:p>
        </p:txBody>
      </p:sp>
      <p:pic>
        <p:nvPicPr>
          <p:cNvPr id="2" name="图片 1"/>
          <p:cNvPicPr>
            <a:picLocks noChangeAspect="1"/>
          </p:cNvPicPr>
          <p:nvPr/>
        </p:nvPicPr>
        <p:blipFill>
          <a:blip r:embed="rId2"/>
          <a:stretch>
            <a:fillRect/>
          </a:stretch>
        </p:blipFill>
        <p:spPr>
          <a:xfrm>
            <a:off x="244929" y="3135214"/>
            <a:ext cx="8600933" cy="1394745"/>
          </a:xfrm>
          <a:prstGeom prst="rect">
            <a:avLst/>
          </a:prstGeom>
        </p:spPr>
      </p:pic>
    </p:spTree>
    <p:extLst>
      <p:ext uri="{BB962C8B-B14F-4D97-AF65-F5344CB8AC3E}">
        <p14:creationId xmlns:p14="http://schemas.microsoft.com/office/powerpoint/2010/main" val="3134998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第二节  围绕</a:t>
            </a:r>
            <a:r>
              <a:rPr lang="zh-CN" altLang="en-US" b="1" dirty="0">
                <a:solidFill>
                  <a:srgbClr val="6D5337"/>
                </a:solidFill>
              </a:rPr>
              <a:t>“理性”探索的模型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三、混合扫描</a:t>
            </a:r>
            <a:r>
              <a:rPr lang="zh-CN" altLang="en-US" sz="2400" dirty="0" smtClean="0"/>
              <a:t>模型</a:t>
            </a:r>
            <a:endParaRPr lang="en-US" altLang="zh-CN" sz="2400" dirty="0" smtClean="0"/>
          </a:p>
          <a:p>
            <a:pPr marL="0" indent="0" eaLnBrk="1" hangingPunct="1">
              <a:buNone/>
            </a:pPr>
            <a:r>
              <a:rPr lang="zh-CN" altLang="en-US" sz="2400" dirty="0"/>
              <a:t>（二）对混合扫描模型的</a:t>
            </a:r>
            <a:r>
              <a:rPr lang="zh-CN" altLang="en-US" sz="2400" dirty="0" smtClean="0"/>
              <a:t>评价 </a:t>
            </a:r>
            <a:endParaRPr lang="en-US" altLang="zh-CN" sz="2400" dirty="0" smtClean="0"/>
          </a:p>
          <a:p>
            <a:pPr marL="0" indent="0" eaLnBrk="1" hangingPunct="1">
              <a:buNone/>
            </a:pPr>
            <a:r>
              <a:rPr lang="zh-CN" altLang="en-US" sz="2400" dirty="0"/>
              <a:t>    意义：具有一定的实际操作意义，既可以用于把握问题，也可以用于政策执行过程中的检测。</a:t>
            </a:r>
          </a:p>
          <a:p>
            <a:pPr marL="0" indent="0" eaLnBrk="1" hangingPunct="1">
              <a:buNone/>
            </a:pPr>
            <a:r>
              <a:rPr lang="en-US" altLang="zh-CN" sz="2400" dirty="0"/>
              <a:t> </a:t>
            </a:r>
            <a:r>
              <a:rPr lang="en-US" altLang="zh-CN" sz="2400" dirty="0" smtClean="0"/>
              <a:t>   </a:t>
            </a:r>
            <a:r>
              <a:rPr lang="zh-CN" altLang="en-US" sz="2400" dirty="0" smtClean="0"/>
              <a:t>局限性：只是</a:t>
            </a:r>
            <a:r>
              <a:rPr lang="zh-CN" altLang="en-US" sz="2400" dirty="0"/>
              <a:t>从一个角度为政策分析提供了一个实践性的思路，需要进一步充实和具体化。</a:t>
            </a:r>
          </a:p>
          <a:p>
            <a:pPr marL="0" indent="0" eaLnBrk="1" hangingPunct="1">
              <a:buNone/>
            </a:pPr>
            <a:endParaRPr lang="zh-CN" altLang="en-US" sz="2400" dirty="0"/>
          </a:p>
        </p:txBody>
      </p:sp>
    </p:spTree>
    <p:extLst>
      <p:ext uri="{BB962C8B-B14F-4D97-AF65-F5344CB8AC3E}">
        <p14:creationId xmlns:p14="http://schemas.microsoft.com/office/powerpoint/2010/main" val="26097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t>    公共</a:t>
            </a:r>
            <a:r>
              <a:rPr lang="zh-CN" altLang="en-US" sz="2400" dirty="0"/>
              <a:t>政策系统模型是指从整体角度，将公共政策看作由各个环节组成的整体运作系统</a:t>
            </a:r>
            <a:r>
              <a:rPr lang="zh-CN" altLang="en-US" sz="2400" dirty="0" smtClean="0"/>
              <a:t>，从</a:t>
            </a:r>
            <a:r>
              <a:rPr lang="zh-CN" altLang="en-US" sz="2400" dirty="0"/>
              <a:t>动态角度进行分析的模型</a:t>
            </a:r>
            <a:r>
              <a:rPr lang="zh-CN" altLang="en-US" sz="2400" dirty="0" smtClean="0"/>
              <a:t>。</a:t>
            </a:r>
            <a:endParaRPr lang="en-US" altLang="zh-CN" sz="2400" dirty="0" smtClean="0"/>
          </a:p>
          <a:p>
            <a:pPr marL="0" indent="0" eaLnBrk="1" hangingPunct="1">
              <a:buNone/>
            </a:pPr>
            <a:r>
              <a:rPr lang="en-US" altLang="zh-CN" sz="2400" dirty="0"/>
              <a:t> </a:t>
            </a:r>
            <a:r>
              <a:rPr lang="en-US" altLang="zh-CN" sz="2400" dirty="0" smtClean="0"/>
              <a:t>   </a:t>
            </a:r>
            <a:r>
              <a:rPr lang="zh-CN" altLang="en-US" sz="2400" dirty="0" smtClean="0"/>
              <a:t>该</a:t>
            </a:r>
            <a:r>
              <a:rPr lang="zh-CN" altLang="en-US" sz="2400" dirty="0"/>
              <a:t>类模型包括政策过程模型、政治系统模型、博弈模型和</a:t>
            </a:r>
            <a:r>
              <a:rPr lang="zh-CN" altLang="en-US" sz="2400" dirty="0" smtClean="0"/>
              <a:t>“上下来去”</a:t>
            </a:r>
            <a:r>
              <a:rPr lang="zh-CN" altLang="en-US" sz="2400" dirty="0"/>
              <a:t>模型等。</a:t>
            </a:r>
          </a:p>
        </p:txBody>
      </p:sp>
    </p:spTree>
    <p:extLst>
      <p:ext uri="{BB962C8B-B14F-4D97-AF65-F5344CB8AC3E}">
        <p14:creationId xmlns:p14="http://schemas.microsoft.com/office/powerpoint/2010/main" val="372105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一、政策</a:t>
            </a:r>
            <a:r>
              <a:rPr lang="zh-CN" altLang="en-US" sz="2400" dirty="0" smtClean="0"/>
              <a:t>过程模型</a:t>
            </a:r>
            <a:endParaRPr lang="zh-CN" altLang="en-US" sz="2400" dirty="0"/>
          </a:p>
          <a:p>
            <a:pPr marL="0" indent="0" eaLnBrk="1" hangingPunct="1">
              <a:buNone/>
            </a:pPr>
            <a:r>
              <a:rPr lang="zh-CN" altLang="en-US" sz="2400" dirty="0" smtClean="0"/>
              <a:t>（</a:t>
            </a:r>
            <a:r>
              <a:rPr lang="zh-CN" altLang="en-US" sz="2400" dirty="0"/>
              <a:t>一）政策过程模型的</a:t>
            </a:r>
            <a:r>
              <a:rPr lang="zh-CN" altLang="en-US" sz="2400" dirty="0" smtClean="0"/>
              <a:t>主张</a:t>
            </a:r>
            <a:endParaRPr lang="en-US" altLang="zh-CN" sz="2400" dirty="0" smtClean="0"/>
          </a:p>
          <a:p>
            <a:pPr marL="0" indent="0" eaLnBrk="1" hangingPunct="1">
              <a:buNone/>
            </a:pPr>
            <a:r>
              <a:rPr lang="zh-CN" altLang="en-US" sz="2400" dirty="0" smtClean="0"/>
              <a:t>    政策</a:t>
            </a:r>
            <a:r>
              <a:rPr lang="zh-CN" altLang="en-US" sz="2400" dirty="0"/>
              <a:t>过程模型也称政策生命周期理论，是将政策过程视为政治行为的生命过程加以描述，试图通过阶段性的描述对政策进行程式化的分析。</a:t>
            </a:r>
          </a:p>
          <a:p>
            <a:pPr marL="0" indent="0" eaLnBrk="1" hangingPunct="1">
              <a:buNone/>
            </a:pPr>
            <a:r>
              <a:rPr lang="zh-CN" altLang="en-US" sz="2400" dirty="0" smtClean="0"/>
              <a:t>    将</a:t>
            </a:r>
            <a:r>
              <a:rPr lang="zh-CN" altLang="en-US" sz="2400" dirty="0"/>
              <a:t>政策过程分为制定、执行、评估等若干过程环节来加以研究。</a:t>
            </a:r>
          </a:p>
          <a:p>
            <a:pPr marL="0" indent="0" eaLnBrk="1" hangingPunct="1">
              <a:buNone/>
            </a:pPr>
            <a:r>
              <a:rPr lang="zh-CN" altLang="en-US" sz="2400" dirty="0" smtClean="0"/>
              <a:t>    拉斯韦尔</a:t>
            </a:r>
            <a:r>
              <a:rPr lang="zh-CN" altLang="en-US" sz="2400" dirty="0"/>
              <a:t>提出政策过程分析理论，琼斯和安德森完善之</a:t>
            </a:r>
            <a:r>
              <a:rPr lang="zh-CN" altLang="en-US" sz="2400" dirty="0" smtClean="0"/>
              <a:t>。</a:t>
            </a:r>
            <a:endParaRPr lang="zh-CN" altLang="en-US" sz="2400" dirty="0"/>
          </a:p>
        </p:txBody>
      </p:sp>
    </p:spTree>
    <p:extLst>
      <p:ext uri="{BB962C8B-B14F-4D97-AF65-F5344CB8AC3E}">
        <p14:creationId xmlns:p14="http://schemas.microsoft.com/office/powerpoint/2010/main" val="809009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一、政策</a:t>
            </a:r>
            <a:r>
              <a:rPr lang="zh-CN" altLang="en-US" sz="2400" dirty="0" smtClean="0"/>
              <a:t>过程模型</a:t>
            </a:r>
            <a:endParaRPr lang="zh-CN" altLang="en-US" sz="2400" dirty="0"/>
          </a:p>
          <a:p>
            <a:pPr marL="0" indent="0" eaLnBrk="1" hangingPunct="1">
              <a:buNone/>
            </a:pPr>
            <a:r>
              <a:rPr lang="zh-CN" altLang="en-US" sz="2400" dirty="0" smtClean="0"/>
              <a:t>（</a:t>
            </a:r>
            <a:r>
              <a:rPr lang="zh-CN" altLang="en-US" sz="2400" dirty="0"/>
              <a:t>一）政策过程模型的</a:t>
            </a:r>
            <a:r>
              <a:rPr lang="zh-CN" altLang="en-US" sz="2400" dirty="0" smtClean="0"/>
              <a:t>主张</a:t>
            </a:r>
            <a:endParaRPr lang="en-US" altLang="zh-CN" sz="2400" dirty="0" smtClean="0"/>
          </a:p>
          <a:p>
            <a:pPr marL="0" indent="0" eaLnBrk="1" hangingPunct="1">
              <a:buNone/>
            </a:pPr>
            <a:r>
              <a:rPr lang="zh-CN" altLang="en-US" sz="2400" dirty="0" smtClean="0"/>
              <a:t>    </a:t>
            </a:r>
            <a:endParaRPr lang="zh-CN" altLang="en-US" sz="2400" dirty="0"/>
          </a:p>
        </p:txBody>
      </p:sp>
      <p:pic>
        <p:nvPicPr>
          <p:cNvPr id="2" name="图片 1"/>
          <p:cNvPicPr>
            <a:picLocks noChangeAspect="1"/>
          </p:cNvPicPr>
          <p:nvPr/>
        </p:nvPicPr>
        <p:blipFill>
          <a:blip r:embed="rId2"/>
          <a:stretch>
            <a:fillRect/>
          </a:stretch>
        </p:blipFill>
        <p:spPr>
          <a:xfrm>
            <a:off x="2086350" y="2660615"/>
            <a:ext cx="4577380" cy="3516348"/>
          </a:xfrm>
          <a:prstGeom prst="rect">
            <a:avLst/>
          </a:prstGeom>
        </p:spPr>
      </p:pic>
    </p:spTree>
    <p:extLst>
      <p:ext uri="{BB962C8B-B14F-4D97-AF65-F5344CB8AC3E}">
        <p14:creationId xmlns:p14="http://schemas.microsoft.com/office/powerpoint/2010/main" val="331957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一、政策</a:t>
            </a:r>
            <a:r>
              <a:rPr lang="zh-CN" altLang="en-US" sz="2400" dirty="0" smtClean="0"/>
              <a:t>过程模型</a:t>
            </a:r>
            <a:endParaRPr lang="zh-CN" altLang="en-US" sz="2400" dirty="0"/>
          </a:p>
          <a:p>
            <a:pPr marL="0" indent="0" eaLnBrk="1" hangingPunct="1">
              <a:buNone/>
            </a:pPr>
            <a:r>
              <a:rPr lang="zh-CN" altLang="en-US" sz="2400" dirty="0" smtClean="0"/>
              <a:t>（</a:t>
            </a:r>
            <a:r>
              <a:rPr lang="zh-CN" altLang="en-US" sz="2400" dirty="0"/>
              <a:t>一</a:t>
            </a:r>
            <a:r>
              <a:rPr lang="zh-CN" altLang="en-US" sz="2400" dirty="0" smtClean="0"/>
              <a:t>）对政策</a:t>
            </a:r>
            <a:r>
              <a:rPr lang="zh-CN" altLang="en-US" sz="2400" dirty="0"/>
              <a:t>过程模型</a:t>
            </a:r>
            <a:r>
              <a:rPr lang="zh-CN" altLang="en-US" sz="2400" dirty="0" smtClean="0"/>
              <a:t>的评价</a:t>
            </a:r>
            <a:endParaRPr lang="en-US" altLang="zh-CN" sz="2400" dirty="0" smtClean="0"/>
          </a:p>
          <a:p>
            <a:pPr marL="0" indent="0" eaLnBrk="1" hangingPunct="1">
              <a:buNone/>
            </a:pPr>
            <a:r>
              <a:rPr lang="zh-CN" altLang="en-US" sz="2400" dirty="0" smtClean="0"/>
              <a:t>    意义：有利于</a:t>
            </a:r>
            <a:r>
              <a:rPr lang="zh-CN" altLang="en-US" sz="2400" dirty="0"/>
              <a:t>从整体把握各个运行环节在政策运行过程中的功能</a:t>
            </a:r>
            <a:r>
              <a:rPr lang="zh-CN" altLang="en-US" sz="2400" dirty="0" smtClean="0"/>
              <a:t>，有利于</a:t>
            </a:r>
            <a:r>
              <a:rPr lang="zh-CN" altLang="en-US" sz="2400" dirty="0"/>
              <a:t>系统检测各个环节功能的发挥是否正常，检测政策的成功或失败</a:t>
            </a:r>
            <a:r>
              <a:rPr lang="zh-CN" altLang="en-US" sz="2400" dirty="0" smtClean="0"/>
              <a:t>，对</a:t>
            </a:r>
            <a:r>
              <a:rPr lang="zh-CN" altLang="en-US" sz="2400" dirty="0"/>
              <a:t>更加科学、有效地制定公共政策具有重要意义</a:t>
            </a:r>
            <a:r>
              <a:rPr lang="zh-CN" altLang="en-US" sz="2400" dirty="0" smtClean="0"/>
              <a:t>。</a:t>
            </a:r>
            <a:endParaRPr lang="en-US" altLang="zh-CN" sz="2400" dirty="0" smtClean="0"/>
          </a:p>
          <a:p>
            <a:pPr marL="0" indent="0" eaLnBrk="1" hangingPunct="1">
              <a:buNone/>
            </a:pPr>
            <a:r>
              <a:rPr lang="zh-CN" altLang="en-US" sz="2400" dirty="0" smtClean="0"/>
              <a:t>    局限：一</a:t>
            </a:r>
            <a:r>
              <a:rPr lang="zh-CN" altLang="en-US" sz="2400" dirty="0"/>
              <a:t>个政策的实际生命过程不一定与模型所描述的政策过程相吻合</a:t>
            </a:r>
            <a:r>
              <a:rPr lang="zh-CN" altLang="en-US" sz="2400" dirty="0" smtClean="0"/>
              <a:t>。这种</a:t>
            </a:r>
            <a:r>
              <a:rPr lang="zh-CN" altLang="en-US" sz="2400" dirty="0"/>
              <a:t>模型容易导致纯理论性的抽象形式</a:t>
            </a:r>
            <a:r>
              <a:rPr lang="zh-CN" altLang="en-US" sz="2400" dirty="0" smtClean="0"/>
              <a:t>研究。</a:t>
            </a:r>
            <a:endParaRPr lang="zh-CN" altLang="en-US" sz="2400" dirty="0"/>
          </a:p>
          <a:p>
            <a:pPr marL="0" indent="0" eaLnBrk="1" hangingPunct="1">
              <a:buNone/>
            </a:pPr>
            <a:endParaRPr lang="zh-CN" altLang="en-US" sz="2400" dirty="0"/>
          </a:p>
        </p:txBody>
      </p:sp>
    </p:spTree>
    <p:extLst>
      <p:ext uri="{BB962C8B-B14F-4D97-AF65-F5344CB8AC3E}">
        <p14:creationId xmlns:p14="http://schemas.microsoft.com/office/powerpoint/2010/main" val="140205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二、政治系统模型</a:t>
            </a:r>
          </a:p>
          <a:p>
            <a:pPr marL="0" indent="0" eaLnBrk="1" hangingPunct="1">
              <a:buNone/>
            </a:pPr>
            <a:r>
              <a:rPr lang="zh-CN" altLang="en-US" sz="2400" dirty="0" smtClean="0"/>
              <a:t>（</a:t>
            </a:r>
            <a:r>
              <a:rPr lang="zh-CN" altLang="en-US" sz="2400" dirty="0"/>
              <a:t>一）政治系统模型的</a:t>
            </a:r>
            <a:r>
              <a:rPr lang="zh-CN" altLang="en-US" sz="2400" dirty="0" smtClean="0"/>
              <a:t>主张</a:t>
            </a:r>
            <a:endParaRPr lang="en-US" altLang="zh-CN" sz="2400" dirty="0" smtClean="0"/>
          </a:p>
          <a:p>
            <a:pPr marL="0" indent="0" eaLnBrk="1" hangingPunct="1">
              <a:buNone/>
            </a:pPr>
            <a:r>
              <a:rPr lang="zh-CN" altLang="en-US" sz="2400" dirty="0" smtClean="0"/>
              <a:t>    政治</a:t>
            </a:r>
            <a:r>
              <a:rPr lang="zh-CN" altLang="en-US" sz="2400" dirty="0"/>
              <a:t>系统是指对社会价值分配具有权威作用的机构和运行过程。</a:t>
            </a:r>
          </a:p>
          <a:p>
            <a:pPr marL="0" indent="0" eaLnBrk="1" hangingPunct="1">
              <a:buNone/>
            </a:pPr>
            <a:r>
              <a:rPr lang="zh-CN" altLang="en-US" sz="2400" dirty="0" smtClean="0"/>
              <a:t>    政治系统模型</a:t>
            </a:r>
            <a:r>
              <a:rPr lang="zh-CN" altLang="en-US" sz="2400" dirty="0"/>
              <a:t>把公共政策视为政治系统对外界环境的压力</a:t>
            </a:r>
            <a:r>
              <a:rPr lang="zh-CN" altLang="en-US" sz="2400" dirty="0" smtClean="0"/>
              <a:t>所做出的</a:t>
            </a:r>
            <a:r>
              <a:rPr lang="zh-CN" altLang="en-US" sz="2400" dirty="0"/>
              <a:t>反映。</a:t>
            </a:r>
          </a:p>
          <a:p>
            <a:pPr marL="0" indent="0" eaLnBrk="1" hangingPunct="1">
              <a:buNone/>
            </a:pPr>
            <a:r>
              <a:rPr lang="zh-CN" altLang="en-US" sz="2400" dirty="0" smtClean="0"/>
              <a:t>    政治系统</a:t>
            </a:r>
            <a:r>
              <a:rPr lang="zh-CN" altLang="en-US" sz="2400" dirty="0"/>
              <a:t>运行的核心任务就是针对输入的问题，运用输入的资源，输出解决问题的公共政策。</a:t>
            </a:r>
          </a:p>
          <a:p>
            <a:pPr marL="0" indent="0" eaLnBrk="1" hangingPunct="1">
              <a:buNone/>
            </a:pPr>
            <a:endParaRPr lang="zh-CN" altLang="en-US" sz="2400" dirty="0"/>
          </a:p>
        </p:txBody>
      </p:sp>
    </p:spTree>
    <p:extLst>
      <p:ext uri="{BB962C8B-B14F-4D97-AF65-F5344CB8AC3E}">
        <p14:creationId xmlns:p14="http://schemas.microsoft.com/office/powerpoint/2010/main" val="3062471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二、政治系统模型</a:t>
            </a:r>
          </a:p>
          <a:p>
            <a:pPr marL="0" indent="0" eaLnBrk="1" hangingPunct="1">
              <a:buNone/>
            </a:pPr>
            <a:r>
              <a:rPr lang="zh-CN" altLang="en-US" sz="2400" dirty="0" smtClean="0"/>
              <a:t>（</a:t>
            </a:r>
            <a:r>
              <a:rPr lang="zh-CN" altLang="en-US" sz="2400" dirty="0"/>
              <a:t>一）政治系统模型的</a:t>
            </a:r>
            <a:r>
              <a:rPr lang="zh-CN" altLang="en-US" sz="2400" dirty="0" smtClean="0"/>
              <a:t>主张</a:t>
            </a:r>
            <a:endParaRPr lang="en-US" altLang="zh-CN" sz="2400" dirty="0" smtClean="0"/>
          </a:p>
          <a:p>
            <a:pPr marL="0" indent="0" eaLnBrk="1" hangingPunct="1">
              <a:buNone/>
            </a:pPr>
            <a:r>
              <a:rPr lang="zh-CN" altLang="en-US" sz="2400" dirty="0" smtClean="0"/>
              <a:t>    </a:t>
            </a:r>
            <a:endParaRPr lang="zh-CN" altLang="en-US" sz="2400" dirty="0"/>
          </a:p>
        </p:txBody>
      </p:sp>
      <p:pic>
        <p:nvPicPr>
          <p:cNvPr id="2" name="图片 1"/>
          <p:cNvPicPr>
            <a:picLocks noChangeAspect="1"/>
          </p:cNvPicPr>
          <p:nvPr/>
        </p:nvPicPr>
        <p:blipFill>
          <a:blip r:embed="rId2"/>
          <a:stretch>
            <a:fillRect/>
          </a:stretch>
        </p:blipFill>
        <p:spPr>
          <a:xfrm>
            <a:off x="731132" y="2603479"/>
            <a:ext cx="7641765" cy="3573484"/>
          </a:xfrm>
          <a:prstGeom prst="rect">
            <a:avLst/>
          </a:prstGeom>
        </p:spPr>
      </p:pic>
    </p:spTree>
    <p:extLst>
      <p:ext uri="{BB962C8B-B14F-4D97-AF65-F5344CB8AC3E}">
        <p14:creationId xmlns:p14="http://schemas.microsoft.com/office/powerpoint/2010/main" val="3437632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公共政策的内涵与特征</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200" dirty="0">
                <a:sym typeface="思源黑体 CN Light" charset="0"/>
              </a:rPr>
              <a:t>二、公共政策的基本特征</a:t>
            </a:r>
          </a:p>
          <a:p>
            <a:pPr marL="0" indent="0">
              <a:buNone/>
            </a:pPr>
            <a:r>
              <a:rPr lang="en-US" altLang="zh-CN" sz="2200" dirty="0" smtClean="0">
                <a:sym typeface="思源黑体 CN Light" charset="0"/>
              </a:rPr>
              <a:t>(</a:t>
            </a:r>
            <a:r>
              <a:rPr lang="zh-CN" altLang="en-US" sz="2200" dirty="0" smtClean="0">
                <a:sym typeface="思源黑体 CN Light" charset="0"/>
              </a:rPr>
              <a:t>四</a:t>
            </a:r>
            <a:r>
              <a:rPr lang="en-US" altLang="zh-CN" sz="2200" dirty="0" smtClean="0">
                <a:sym typeface="思源黑体 CN Light" charset="0"/>
              </a:rPr>
              <a:t>)</a:t>
            </a:r>
            <a:r>
              <a:rPr lang="zh-CN" altLang="en-US" sz="2200" dirty="0" smtClean="0">
                <a:sym typeface="思源黑体 CN Light" charset="0"/>
              </a:rPr>
              <a:t>稳定性与动态性</a:t>
            </a:r>
          </a:p>
          <a:p>
            <a:pPr marL="0" indent="0">
              <a:buNone/>
            </a:pPr>
            <a:r>
              <a:rPr lang="zh-CN" altLang="en-US" sz="2200" dirty="0" smtClean="0">
                <a:sym typeface="思源黑体 CN Light" charset="0"/>
              </a:rPr>
              <a:t>    稳定性：公共政策作为政治系统运行的中心、公共部门履行职能的手段和进行公共管理的途径，必须保持一定的稳定性。公共政策稳定性的前提是政策的正确性，最重要的表现是政策的连续性与严肃性。保持公共政策的稳定性，根本途径就是政策的法律化，即政策立法。</a:t>
            </a:r>
          </a:p>
          <a:p>
            <a:pPr marL="0" indent="0">
              <a:buNone/>
            </a:pPr>
            <a:r>
              <a:rPr lang="zh-CN" altLang="en-US" sz="2200" dirty="0" smtClean="0">
                <a:sym typeface="思源黑体 CN Light" charset="0"/>
              </a:rPr>
              <a:t>    动态性：公共部门制定和实施公共政策的目的是协调和平衡公众利益，而公众利益是处在不断变动中的，旧的差距和不平衡得到调整后，又会出现新的矛盾与冲突，需要新的政策来进行协调。</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二、政治系统模型</a:t>
            </a:r>
          </a:p>
          <a:p>
            <a:pPr marL="0" indent="0" eaLnBrk="1" hangingPunct="1">
              <a:buNone/>
            </a:pPr>
            <a:r>
              <a:rPr lang="zh-CN" altLang="en-US" sz="2400" dirty="0" smtClean="0"/>
              <a:t>（二）对政治</a:t>
            </a:r>
            <a:r>
              <a:rPr lang="zh-CN" altLang="en-US" sz="2400" dirty="0"/>
              <a:t>系统模型</a:t>
            </a:r>
            <a:r>
              <a:rPr lang="zh-CN" altLang="en-US" sz="2400" dirty="0" smtClean="0"/>
              <a:t>的</a:t>
            </a:r>
            <a:r>
              <a:rPr lang="zh-CN" altLang="en-US" sz="2400" dirty="0"/>
              <a:t>评价</a:t>
            </a:r>
            <a:endParaRPr lang="en-US" altLang="zh-CN" sz="2400" dirty="0" smtClean="0"/>
          </a:p>
          <a:p>
            <a:pPr marL="0" indent="0" eaLnBrk="1" hangingPunct="1">
              <a:buNone/>
            </a:pPr>
            <a:r>
              <a:rPr lang="zh-CN" altLang="en-US" sz="2400" dirty="0"/>
              <a:t>    意义：引导人们从系统视角整体探索公共政策的有关问题。</a:t>
            </a:r>
          </a:p>
          <a:p>
            <a:pPr marL="0" indent="0" eaLnBrk="1" hangingPunct="1">
              <a:buNone/>
            </a:pPr>
            <a:r>
              <a:rPr lang="zh-CN" altLang="en-US" sz="2400" dirty="0"/>
              <a:t>揭示了公共政策在政治生活中的核心位置</a:t>
            </a:r>
            <a:r>
              <a:rPr lang="zh-CN" altLang="en-US" sz="2400" dirty="0" smtClean="0"/>
              <a:t>。揭示</a:t>
            </a:r>
            <a:r>
              <a:rPr lang="zh-CN" altLang="en-US" sz="2400" dirty="0"/>
              <a:t>了环境对公共政策的重要性，说明了政治系统是一个面对环境的开放系统</a:t>
            </a:r>
            <a:r>
              <a:rPr lang="zh-CN" altLang="en-US" sz="2400" dirty="0" smtClean="0"/>
              <a:t>。</a:t>
            </a:r>
            <a:endParaRPr lang="en-US" altLang="zh-CN" sz="2400" dirty="0" smtClean="0"/>
          </a:p>
          <a:p>
            <a:pPr marL="0" indent="0" eaLnBrk="1" hangingPunct="1">
              <a:buNone/>
            </a:pPr>
            <a:r>
              <a:rPr lang="zh-CN" altLang="en-US" sz="2400" dirty="0" smtClean="0"/>
              <a:t>    局限：过于</a:t>
            </a:r>
            <a:r>
              <a:rPr lang="zh-CN" altLang="en-US" sz="2400" dirty="0"/>
              <a:t>宏观概括，理论性较强，缺乏具体操作</a:t>
            </a:r>
            <a:r>
              <a:rPr lang="zh-CN" altLang="en-US" sz="2400" dirty="0" smtClean="0"/>
              <a:t>性，没有</a:t>
            </a:r>
            <a:r>
              <a:rPr lang="zh-CN" altLang="en-US" sz="2400" dirty="0"/>
              <a:t>更好地解释政策的具体形成过程，因而在政策实践中的应用受到很大的限制。</a:t>
            </a:r>
          </a:p>
          <a:p>
            <a:pPr marL="0" indent="0" eaLnBrk="1" hangingPunct="1">
              <a:buNone/>
            </a:pPr>
            <a:endParaRPr lang="zh-CN" altLang="en-US" sz="2400" dirty="0"/>
          </a:p>
          <a:p>
            <a:pPr marL="0" indent="0" eaLnBrk="1" hangingPunct="1">
              <a:buNone/>
            </a:pPr>
            <a:endParaRPr lang="zh-CN" altLang="en-US" sz="2400" dirty="0"/>
          </a:p>
        </p:txBody>
      </p:sp>
    </p:spTree>
    <p:extLst>
      <p:ext uri="{BB962C8B-B14F-4D97-AF65-F5344CB8AC3E}">
        <p14:creationId xmlns:p14="http://schemas.microsoft.com/office/powerpoint/2010/main" val="642267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三、博弈</a:t>
            </a:r>
            <a:r>
              <a:rPr lang="zh-CN" altLang="en-US" sz="2400" dirty="0" smtClean="0"/>
              <a:t>模型</a:t>
            </a:r>
            <a:endParaRPr lang="en-US" altLang="zh-CN" sz="2400" dirty="0" smtClean="0"/>
          </a:p>
          <a:p>
            <a:pPr marL="0" indent="0" eaLnBrk="1" hangingPunct="1">
              <a:buNone/>
            </a:pPr>
            <a:r>
              <a:rPr lang="zh-CN" altLang="en-US" sz="2400" dirty="0" smtClean="0"/>
              <a:t>（</a:t>
            </a:r>
            <a:r>
              <a:rPr lang="zh-CN" altLang="en-US" sz="2400" dirty="0"/>
              <a:t>一）博弈模型的</a:t>
            </a:r>
            <a:r>
              <a:rPr lang="zh-CN" altLang="en-US" sz="2400" dirty="0" smtClean="0"/>
              <a:t>主张</a:t>
            </a:r>
            <a:endParaRPr lang="en-US" altLang="zh-CN" sz="2400" dirty="0" smtClean="0"/>
          </a:p>
          <a:p>
            <a:pPr marL="0" indent="0" eaLnBrk="1" hangingPunct="1">
              <a:buNone/>
            </a:pPr>
            <a:r>
              <a:rPr lang="zh-CN" altLang="en-US" sz="2400" dirty="0" smtClean="0"/>
              <a:t>    博弈</a:t>
            </a:r>
            <a:r>
              <a:rPr lang="zh-CN" altLang="en-US" sz="2400" dirty="0"/>
              <a:t>模型是指基于博弈决策理论，对处于竞争冲突状态的两方或多方决策者相互制约决策过程的模型。这一模型将冲突双方或多方决策看作一个由博弈者、策略集合、赢得函数构成的博弈系统，通过分析来探索竞争冲突中相互决策的规律。</a:t>
            </a:r>
          </a:p>
          <a:p>
            <a:pPr marL="0" indent="0" eaLnBrk="1" hangingPunct="1">
              <a:buNone/>
            </a:pPr>
            <a:endParaRPr lang="zh-CN" altLang="en-US" sz="2400" dirty="0"/>
          </a:p>
          <a:p>
            <a:pPr marL="0" indent="0" eaLnBrk="1" hangingPunct="1">
              <a:buNone/>
            </a:pPr>
            <a:endParaRPr lang="zh-CN" altLang="en-US" sz="2400" dirty="0"/>
          </a:p>
        </p:txBody>
      </p:sp>
    </p:spTree>
    <p:extLst>
      <p:ext uri="{BB962C8B-B14F-4D97-AF65-F5344CB8AC3E}">
        <p14:creationId xmlns:p14="http://schemas.microsoft.com/office/powerpoint/2010/main" val="3593223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latin typeface="华文楷体" panose="02010600040101010101" pitchFamily="2" charset="-122"/>
                <a:ea typeface="华文楷体" panose="02010600040101010101" pitchFamily="2" charset="-122"/>
              </a:rPr>
              <a:t>二</a:t>
            </a:r>
            <a:r>
              <a:rPr lang="zh-CN" altLang="en-US" sz="2400" dirty="0">
                <a:latin typeface="华文楷体" panose="02010600040101010101" pitchFamily="2" charset="-122"/>
                <a:ea typeface="华文楷体" panose="02010600040101010101" pitchFamily="2" charset="-122"/>
              </a:rPr>
              <a:t>阶矩阵</a:t>
            </a:r>
            <a:r>
              <a:rPr lang="zh-CN" altLang="en-US" sz="2400" dirty="0" smtClean="0"/>
              <a:t>：</a:t>
            </a:r>
            <a:endParaRPr lang="en-US" altLang="zh-CN" sz="2400" dirty="0" smtClean="0"/>
          </a:p>
          <a:p>
            <a:pPr marL="0" indent="0" eaLnBrk="1" hangingPunct="1">
              <a:buNone/>
            </a:pPr>
            <a:r>
              <a:rPr lang="en-US" altLang="zh-CN" sz="2400" dirty="0"/>
              <a:t> </a:t>
            </a:r>
            <a:r>
              <a:rPr lang="en-US" altLang="zh-CN" sz="2400" dirty="0" smtClean="0"/>
              <a:t>   </a:t>
            </a:r>
            <a:r>
              <a:rPr lang="zh-CN" altLang="en-US" sz="2400" dirty="0" smtClean="0"/>
              <a:t>只有</a:t>
            </a:r>
            <a:r>
              <a:rPr lang="zh-CN" altLang="en-US" sz="2400" dirty="0"/>
              <a:t>两个参与者，且每个人只有两种</a:t>
            </a:r>
            <a:r>
              <a:rPr lang="zh-CN" altLang="en-US" sz="2400" dirty="0" smtClean="0"/>
              <a:t>选择。</a:t>
            </a:r>
            <a:endParaRPr lang="zh-CN" altLang="en-US" sz="2400" dirty="0"/>
          </a:p>
          <a:p>
            <a:pPr marL="0" indent="0" eaLnBrk="1" hangingPunct="1">
              <a:buNone/>
            </a:pPr>
            <a:r>
              <a:rPr lang="zh-CN" altLang="en-US" sz="2400" dirty="0" smtClean="0"/>
              <a:t>    </a:t>
            </a:r>
            <a:endParaRPr lang="zh-CN" altLang="en-US" sz="2400" dirty="0"/>
          </a:p>
          <a:p>
            <a:pPr marL="0" indent="0" eaLnBrk="1" hangingPunct="1">
              <a:buNone/>
            </a:pPr>
            <a:endParaRPr lang="zh-CN" altLang="en-US" sz="2400" dirty="0"/>
          </a:p>
        </p:txBody>
      </p:sp>
      <p:pic>
        <p:nvPicPr>
          <p:cNvPr id="2" name="图片 1"/>
          <p:cNvPicPr>
            <a:picLocks noChangeAspect="1"/>
          </p:cNvPicPr>
          <p:nvPr/>
        </p:nvPicPr>
        <p:blipFill>
          <a:blip r:embed="rId2"/>
          <a:stretch>
            <a:fillRect/>
          </a:stretch>
        </p:blipFill>
        <p:spPr>
          <a:xfrm>
            <a:off x="244047" y="2806693"/>
            <a:ext cx="8615054" cy="3488658"/>
          </a:xfrm>
          <a:prstGeom prst="rect">
            <a:avLst/>
          </a:prstGeom>
        </p:spPr>
      </p:pic>
    </p:spTree>
    <p:extLst>
      <p:ext uri="{BB962C8B-B14F-4D97-AF65-F5344CB8AC3E}">
        <p14:creationId xmlns:p14="http://schemas.microsoft.com/office/powerpoint/2010/main" val="3116936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latin typeface="华文楷体" panose="02010600040101010101" pitchFamily="2" charset="-122"/>
                <a:ea typeface="华文楷体" panose="02010600040101010101" pitchFamily="2" charset="-122"/>
              </a:rPr>
              <a:t>二</a:t>
            </a:r>
            <a:r>
              <a:rPr lang="zh-CN" altLang="en-US" sz="2400" dirty="0">
                <a:latin typeface="华文楷体" panose="02010600040101010101" pitchFamily="2" charset="-122"/>
                <a:ea typeface="华文楷体" panose="02010600040101010101" pitchFamily="2" charset="-122"/>
              </a:rPr>
              <a:t>阶矩阵</a:t>
            </a:r>
            <a:r>
              <a:rPr lang="zh-CN" altLang="en-US" sz="2400" dirty="0" smtClean="0"/>
              <a:t>：</a:t>
            </a:r>
            <a:endParaRPr lang="en-US" altLang="zh-CN" sz="2400" dirty="0" smtClean="0"/>
          </a:p>
          <a:p>
            <a:pPr marL="0" indent="0" eaLnBrk="1" hangingPunct="1">
              <a:buNone/>
            </a:pPr>
            <a:r>
              <a:rPr lang="zh-CN" altLang="en-US" sz="2400" dirty="0" smtClean="0"/>
              <a:t>    二</a:t>
            </a:r>
            <a:r>
              <a:rPr lang="zh-CN" altLang="en-US" sz="2400" dirty="0"/>
              <a:t>阶矩阵有四种可能结果，通常矩阵的一个小方框用来表示一种结果，每种结果都</a:t>
            </a:r>
            <a:r>
              <a:rPr lang="zh-CN" altLang="en-US" sz="2400" dirty="0" smtClean="0"/>
              <a:t>依赖双方</a:t>
            </a:r>
            <a:r>
              <a:rPr lang="zh-CN" altLang="en-US" sz="2400" dirty="0"/>
              <a:t>的选择。这些结果代表不同的价值回报，往往通过赋值来表现。因为每个参与者对</a:t>
            </a:r>
            <a:r>
              <a:rPr lang="zh-CN" altLang="en-US" sz="2400" dirty="0" smtClean="0"/>
              <a:t>结果</a:t>
            </a:r>
            <a:r>
              <a:rPr lang="zh-CN" altLang="en-US" sz="2400" dirty="0"/>
              <a:t>有不同的评价，所以在矩阵的每个方框内都有两个值。</a:t>
            </a:r>
          </a:p>
          <a:p>
            <a:pPr marL="0" indent="0" eaLnBrk="1" hangingPunct="1">
              <a:buNone/>
            </a:pPr>
            <a:endParaRPr lang="zh-CN" altLang="en-US" sz="2400" dirty="0"/>
          </a:p>
        </p:txBody>
      </p:sp>
    </p:spTree>
    <p:extLst>
      <p:ext uri="{BB962C8B-B14F-4D97-AF65-F5344CB8AC3E}">
        <p14:creationId xmlns:p14="http://schemas.microsoft.com/office/powerpoint/2010/main" val="3299098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三、博弈</a:t>
            </a:r>
            <a:r>
              <a:rPr lang="zh-CN" altLang="en-US" sz="2400" dirty="0" smtClean="0"/>
              <a:t>模型</a:t>
            </a:r>
            <a:endParaRPr lang="en-US" altLang="zh-CN" sz="2400" dirty="0" smtClean="0"/>
          </a:p>
          <a:p>
            <a:pPr marL="0" indent="0" eaLnBrk="1" hangingPunct="1">
              <a:buNone/>
            </a:pPr>
            <a:r>
              <a:rPr lang="zh-CN" altLang="en-US" sz="2400" dirty="0" smtClean="0"/>
              <a:t>（二）对博弈</a:t>
            </a:r>
            <a:r>
              <a:rPr lang="zh-CN" altLang="en-US" sz="2400" dirty="0"/>
              <a:t>模型</a:t>
            </a:r>
            <a:r>
              <a:rPr lang="zh-CN" altLang="en-US" sz="2400" dirty="0" smtClean="0"/>
              <a:t>的</a:t>
            </a:r>
            <a:r>
              <a:rPr lang="zh-CN" altLang="en-US" sz="2400" dirty="0"/>
              <a:t>评价</a:t>
            </a:r>
            <a:endParaRPr lang="en-US" altLang="zh-CN" sz="2400" dirty="0" smtClean="0"/>
          </a:p>
          <a:p>
            <a:pPr marL="0" indent="0" eaLnBrk="1" hangingPunct="1">
              <a:buNone/>
            </a:pPr>
            <a:r>
              <a:rPr lang="zh-CN" altLang="en-US" sz="2400" dirty="0"/>
              <a:t>    意义</a:t>
            </a:r>
            <a:r>
              <a:rPr lang="zh-CN" altLang="en-US" sz="2400" dirty="0" smtClean="0"/>
              <a:t>：为</a:t>
            </a:r>
            <a:r>
              <a:rPr lang="zh-CN" altLang="en-US" sz="2400" dirty="0"/>
              <a:t>政策分析提供了一</a:t>
            </a:r>
            <a:r>
              <a:rPr lang="zh-CN" altLang="en-US" sz="2400" dirty="0" smtClean="0"/>
              <a:t>个思路</a:t>
            </a:r>
            <a:r>
              <a:rPr lang="zh-CN" altLang="en-US" sz="2400" dirty="0"/>
              <a:t>，特别是在冲突情境下进行政策选择时，发挥的作用更</a:t>
            </a:r>
            <a:r>
              <a:rPr lang="zh-CN" altLang="en-US" sz="2400" dirty="0" smtClean="0"/>
              <a:t>明显</a:t>
            </a:r>
            <a:r>
              <a:rPr lang="zh-CN" altLang="en-US" sz="2400" dirty="0"/>
              <a:t>，</a:t>
            </a:r>
            <a:r>
              <a:rPr lang="zh-CN" altLang="en-US" sz="2400" dirty="0" smtClean="0"/>
              <a:t>被</a:t>
            </a:r>
            <a:r>
              <a:rPr lang="zh-CN" altLang="en-US" sz="2400" dirty="0"/>
              <a:t>广泛地用来进行竞争性对策研究，在政治、经济、外交、军事、文化等领域中用于不确定情景下的对策研究</a:t>
            </a:r>
            <a:r>
              <a:rPr lang="zh-CN" altLang="en-US" sz="2400" dirty="0" smtClean="0"/>
              <a:t>。</a:t>
            </a:r>
            <a:endParaRPr lang="en-US" altLang="zh-CN" sz="2400" dirty="0" smtClean="0"/>
          </a:p>
          <a:p>
            <a:pPr marL="0" indent="0" eaLnBrk="1" hangingPunct="1">
              <a:buNone/>
            </a:pPr>
            <a:r>
              <a:rPr lang="zh-CN" altLang="en-US" sz="2400" dirty="0" smtClean="0"/>
              <a:t>    局限：对不能</a:t>
            </a:r>
            <a:r>
              <a:rPr lang="zh-CN" altLang="en-US" sz="2400" dirty="0"/>
              <a:t>量化的问题，该模型只能排列出策略</a:t>
            </a:r>
            <a:r>
              <a:rPr lang="zh-CN" altLang="en-US" sz="2400" dirty="0" smtClean="0"/>
              <a:t>对局而</a:t>
            </a:r>
            <a:r>
              <a:rPr lang="zh-CN" altLang="en-US" sz="2400" dirty="0"/>
              <a:t>不能得出精确的</a:t>
            </a:r>
            <a:r>
              <a:rPr lang="zh-CN" altLang="en-US" sz="2400" dirty="0" smtClean="0"/>
              <a:t>结果；不能</a:t>
            </a:r>
            <a:r>
              <a:rPr lang="zh-CN" altLang="en-US" sz="2400" dirty="0"/>
              <a:t>分析非常规的可能</a:t>
            </a:r>
            <a:r>
              <a:rPr lang="zh-CN" altLang="en-US" sz="2400" dirty="0" smtClean="0"/>
              <a:t>情况</a:t>
            </a:r>
            <a:r>
              <a:rPr lang="zh-CN" altLang="en-US" sz="2400" dirty="0"/>
              <a:t>；</a:t>
            </a:r>
            <a:r>
              <a:rPr lang="zh-CN" altLang="en-US" sz="2400" dirty="0" smtClean="0"/>
              <a:t>带有</a:t>
            </a:r>
            <a:r>
              <a:rPr lang="zh-CN" altLang="en-US" sz="2400" dirty="0"/>
              <a:t>浓厚的理性主义局限。</a:t>
            </a:r>
          </a:p>
          <a:p>
            <a:pPr marL="0" indent="0" eaLnBrk="1" hangingPunct="1">
              <a:buNone/>
            </a:pPr>
            <a:endParaRPr lang="zh-CN" altLang="en-US" sz="2400" dirty="0"/>
          </a:p>
          <a:p>
            <a:pPr marL="0" indent="0" eaLnBrk="1" hangingPunct="1">
              <a:buNone/>
            </a:pPr>
            <a:endParaRPr lang="zh-CN" altLang="en-US" sz="2400" dirty="0"/>
          </a:p>
          <a:p>
            <a:pPr marL="0" indent="0" eaLnBrk="1" hangingPunct="1">
              <a:buNone/>
            </a:pPr>
            <a:endParaRPr lang="zh-CN" altLang="en-US" sz="2400" dirty="0"/>
          </a:p>
        </p:txBody>
      </p:sp>
    </p:spTree>
    <p:extLst>
      <p:ext uri="{BB962C8B-B14F-4D97-AF65-F5344CB8AC3E}">
        <p14:creationId xmlns:p14="http://schemas.microsoft.com/office/powerpoint/2010/main" val="3084487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xfrm>
            <a:off x="258366" y="1411202"/>
            <a:ext cx="8614172" cy="4723720"/>
          </a:xfrm>
          <a:ln/>
        </p:spPr>
        <p:txBody>
          <a:bodyPr vert="horz" wrap="square" lIns="91440" tIns="45720" rIns="91440" bIns="45720" anchor="t" anchorCtr="0"/>
          <a:lstStyle/>
          <a:p>
            <a:pPr marL="0" indent="0" eaLnBrk="1" hangingPunct="1">
              <a:buNone/>
            </a:pPr>
            <a:r>
              <a:rPr lang="zh-CN" altLang="en-US" sz="2400" dirty="0"/>
              <a:t>四、“上下来去”</a:t>
            </a:r>
            <a:r>
              <a:rPr lang="zh-CN" altLang="en-US" sz="2400" dirty="0" smtClean="0"/>
              <a:t>模型</a:t>
            </a:r>
            <a:endParaRPr lang="en-US" altLang="zh-CN" sz="2400" dirty="0" smtClean="0"/>
          </a:p>
          <a:p>
            <a:pPr marL="0" indent="0" eaLnBrk="1" hangingPunct="1">
              <a:buNone/>
            </a:pPr>
            <a:r>
              <a:rPr lang="zh-CN" altLang="en-US" sz="2400" dirty="0" smtClean="0"/>
              <a:t>（</a:t>
            </a:r>
            <a:r>
              <a:rPr lang="zh-CN" altLang="en-US" sz="2400" dirty="0"/>
              <a:t>一）“上下来去”模型的</a:t>
            </a:r>
            <a:r>
              <a:rPr lang="zh-CN" altLang="en-US" sz="2400" dirty="0" smtClean="0"/>
              <a:t>主张</a:t>
            </a:r>
            <a:endParaRPr lang="en-US" altLang="zh-CN" sz="2400" dirty="0" smtClean="0"/>
          </a:p>
          <a:p>
            <a:pPr marL="0" indent="0" eaLnBrk="1" hangingPunct="1">
              <a:buNone/>
            </a:pPr>
            <a:r>
              <a:rPr lang="zh-CN" altLang="en-US" sz="2400" dirty="0" smtClean="0"/>
              <a:t>    政策</a:t>
            </a:r>
            <a:r>
              <a:rPr lang="zh-CN" altLang="en-US" sz="2400" dirty="0"/>
              <a:t>制定过程在认识论上是一个从“形而下”到“形而上”的过程，政策执行过程在认识论上是一个从</a:t>
            </a:r>
            <a:r>
              <a:rPr lang="zh-CN" altLang="en-US" sz="2400" dirty="0" smtClean="0"/>
              <a:t>“形而上”到“形而下”的</a:t>
            </a:r>
            <a:r>
              <a:rPr lang="zh-CN" altLang="en-US" sz="2400" dirty="0"/>
              <a:t>过程，</a:t>
            </a:r>
            <a:r>
              <a:rPr lang="zh-CN" altLang="en-US" sz="2400" dirty="0" smtClean="0"/>
              <a:t>与此同时，整个</a:t>
            </a:r>
            <a:r>
              <a:rPr lang="zh-CN" altLang="en-US" sz="2400" dirty="0"/>
              <a:t>政策过程在政策主体与政策客体的关系上则是“从群众中来，到群众中去”的过程，所以我们从总体上称之为“上下来去”政策过程模型。</a:t>
            </a:r>
          </a:p>
          <a:p>
            <a:pPr marL="0" indent="0" eaLnBrk="1" hangingPunct="1">
              <a:buNone/>
            </a:pPr>
            <a:endParaRPr lang="zh-CN" altLang="en-US" sz="2400" dirty="0"/>
          </a:p>
          <a:p>
            <a:pPr marL="0" indent="0" eaLnBrk="1" hangingPunct="1">
              <a:buNone/>
            </a:pPr>
            <a:endParaRPr lang="zh-CN" altLang="en-US" sz="2400" dirty="0"/>
          </a:p>
          <a:p>
            <a:pPr marL="0" indent="0" eaLnBrk="1" hangingPunct="1">
              <a:buNone/>
            </a:pPr>
            <a:endParaRPr lang="zh-CN" altLang="en-US" sz="2400" dirty="0"/>
          </a:p>
        </p:txBody>
      </p:sp>
    </p:spTree>
    <p:extLst>
      <p:ext uri="{BB962C8B-B14F-4D97-AF65-F5344CB8AC3E}">
        <p14:creationId xmlns:p14="http://schemas.microsoft.com/office/powerpoint/2010/main" val="462771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xfrm>
            <a:off x="258366" y="1411202"/>
            <a:ext cx="8614172" cy="4723720"/>
          </a:xfrm>
          <a:ln/>
        </p:spPr>
        <p:txBody>
          <a:bodyPr vert="horz" wrap="square" lIns="91440" tIns="45720" rIns="91440" bIns="45720" anchor="t" anchorCtr="0"/>
          <a:lstStyle/>
          <a:p>
            <a:pPr marL="0" indent="0" eaLnBrk="1" hangingPunct="1">
              <a:buNone/>
            </a:pPr>
            <a:r>
              <a:rPr lang="zh-CN" altLang="en-US" sz="2400" dirty="0"/>
              <a:t>四、“上下来去”</a:t>
            </a:r>
            <a:r>
              <a:rPr lang="zh-CN" altLang="en-US" sz="2400" dirty="0" smtClean="0"/>
              <a:t>模型</a:t>
            </a:r>
            <a:endParaRPr lang="en-US" altLang="zh-CN" sz="2400" dirty="0" smtClean="0"/>
          </a:p>
          <a:p>
            <a:pPr marL="0" indent="0" eaLnBrk="1" hangingPunct="1">
              <a:buNone/>
            </a:pPr>
            <a:r>
              <a:rPr lang="zh-CN" altLang="en-US" sz="2400" dirty="0" smtClean="0"/>
              <a:t>（</a:t>
            </a:r>
            <a:r>
              <a:rPr lang="zh-CN" altLang="en-US" sz="2400" dirty="0"/>
              <a:t>一）“上下来去”模型的</a:t>
            </a:r>
            <a:r>
              <a:rPr lang="zh-CN" altLang="en-US" sz="2400" dirty="0" smtClean="0"/>
              <a:t>主张</a:t>
            </a:r>
            <a:endParaRPr lang="en-US" altLang="zh-CN" sz="2400" dirty="0" smtClean="0"/>
          </a:p>
          <a:p>
            <a:pPr marL="0" indent="0" eaLnBrk="1" hangingPunct="1">
              <a:buNone/>
            </a:pPr>
            <a:r>
              <a:rPr lang="zh-CN" altLang="en-US" sz="2400" dirty="0" smtClean="0"/>
              <a:t>    </a:t>
            </a:r>
            <a:endParaRPr lang="zh-CN" altLang="en-US" sz="2400" dirty="0"/>
          </a:p>
          <a:p>
            <a:pPr marL="0" indent="0" eaLnBrk="1" hangingPunct="1">
              <a:buNone/>
            </a:pPr>
            <a:endParaRPr lang="zh-CN" altLang="en-US" sz="2400" dirty="0"/>
          </a:p>
          <a:p>
            <a:pPr marL="0" indent="0" eaLnBrk="1" hangingPunct="1">
              <a:buNone/>
            </a:pPr>
            <a:endParaRPr lang="zh-CN" altLang="en-US" sz="2400" dirty="0"/>
          </a:p>
        </p:txBody>
      </p:sp>
      <p:pic>
        <p:nvPicPr>
          <p:cNvPr id="2" name="图片 1"/>
          <p:cNvPicPr>
            <a:picLocks noChangeAspect="1"/>
          </p:cNvPicPr>
          <p:nvPr/>
        </p:nvPicPr>
        <p:blipFill>
          <a:blip r:embed="rId2"/>
          <a:stretch>
            <a:fillRect/>
          </a:stretch>
        </p:blipFill>
        <p:spPr>
          <a:xfrm>
            <a:off x="1779294" y="2542571"/>
            <a:ext cx="5589242" cy="4215580"/>
          </a:xfrm>
          <a:prstGeom prst="rect">
            <a:avLst/>
          </a:prstGeom>
        </p:spPr>
      </p:pic>
    </p:spTree>
    <p:extLst>
      <p:ext uri="{BB962C8B-B14F-4D97-AF65-F5344CB8AC3E}">
        <p14:creationId xmlns:p14="http://schemas.microsoft.com/office/powerpoint/2010/main" val="3295114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xfrm>
            <a:off x="258366" y="1411202"/>
            <a:ext cx="8614172" cy="4723720"/>
          </a:xfrm>
          <a:ln/>
        </p:spPr>
        <p:txBody>
          <a:bodyPr vert="horz" wrap="square" lIns="91440" tIns="45720" rIns="91440" bIns="45720" anchor="t" anchorCtr="0"/>
          <a:lstStyle/>
          <a:p>
            <a:pPr marL="0" indent="0" eaLnBrk="1" hangingPunct="1">
              <a:buNone/>
            </a:pPr>
            <a:r>
              <a:rPr lang="zh-CN" altLang="en-US" sz="2400" dirty="0"/>
              <a:t>四、“上下来去”</a:t>
            </a:r>
            <a:r>
              <a:rPr lang="zh-CN" altLang="en-US" sz="2400" dirty="0" smtClean="0"/>
              <a:t>模型</a:t>
            </a:r>
            <a:endParaRPr lang="en-US" altLang="zh-CN" sz="2400" dirty="0" smtClean="0"/>
          </a:p>
          <a:p>
            <a:pPr marL="0" indent="0" eaLnBrk="1" hangingPunct="1">
              <a:buNone/>
            </a:pPr>
            <a:r>
              <a:rPr lang="zh-CN" altLang="en-US" sz="2400" dirty="0" smtClean="0"/>
              <a:t>（</a:t>
            </a:r>
            <a:r>
              <a:rPr lang="zh-CN" altLang="en-US" sz="2400" dirty="0"/>
              <a:t>一）“上下来去”模型的</a:t>
            </a:r>
            <a:r>
              <a:rPr lang="zh-CN" altLang="en-US" sz="2400" dirty="0" smtClean="0"/>
              <a:t>主张</a:t>
            </a:r>
            <a:endParaRPr lang="en-US" altLang="zh-CN" sz="2400" dirty="0" smtClean="0"/>
          </a:p>
          <a:p>
            <a:pPr marL="0" indent="0" eaLnBrk="1" hangingPunct="1">
              <a:buNone/>
            </a:pPr>
            <a:r>
              <a:rPr lang="zh-CN" altLang="en-US" sz="2400" dirty="0" smtClean="0"/>
              <a:t>    模型</a:t>
            </a:r>
            <a:r>
              <a:rPr lang="zh-CN" altLang="en-US" sz="2400" dirty="0"/>
              <a:t>中的“上”，指的是主观、精神、认识、理论以及居于上位或核心地位的政策行为者；“下”，指的是客观、物质、实践、行动以及居于下位或外围地位的政策行为者。“上”与</a:t>
            </a:r>
            <a:r>
              <a:rPr lang="zh-CN" altLang="en-US" sz="2400" dirty="0" smtClean="0"/>
              <a:t>“下”互动</a:t>
            </a:r>
            <a:r>
              <a:rPr lang="zh-CN" altLang="en-US" sz="2400" dirty="0"/>
              <a:t>的路线和方向在政策的社会认识的过程中是客观</a:t>
            </a:r>
            <a:r>
              <a:rPr lang="en-US" altLang="zh-CN" sz="2400" dirty="0"/>
              <a:t>—</a:t>
            </a:r>
            <a:r>
              <a:rPr lang="zh-CN" altLang="en-US" sz="2400" dirty="0"/>
              <a:t>主观</a:t>
            </a:r>
            <a:r>
              <a:rPr lang="en-US" altLang="zh-CN" sz="2400" dirty="0"/>
              <a:t>—</a:t>
            </a:r>
            <a:r>
              <a:rPr lang="zh-CN" altLang="en-US" sz="2400" dirty="0"/>
              <a:t>客观（物质</a:t>
            </a:r>
            <a:r>
              <a:rPr lang="en-US" altLang="zh-CN" sz="2400" dirty="0"/>
              <a:t>—</a:t>
            </a:r>
            <a:r>
              <a:rPr lang="zh-CN" altLang="en-US" sz="2400" dirty="0"/>
              <a:t>精神</a:t>
            </a:r>
            <a:r>
              <a:rPr lang="en-US" altLang="zh-CN" sz="2400" dirty="0"/>
              <a:t>—</a:t>
            </a:r>
            <a:r>
              <a:rPr lang="zh-CN" altLang="en-US" sz="2400" dirty="0"/>
              <a:t>物质）、实践</a:t>
            </a:r>
            <a:r>
              <a:rPr lang="en-US" altLang="zh-CN" sz="2400" dirty="0"/>
              <a:t>—</a:t>
            </a:r>
            <a:r>
              <a:rPr lang="zh-CN" altLang="en-US" sz="2400" dirty="0"/>
              <a:t>认识</a:t>
            </a:r>
            <a:r>
              <a:rPr lang="en-US" altLang="zh-CN" sz="2400" dirty="0"/>
              <a:t>—</a:t>
            </a:r>
            <a:r>
              <a:rPr lang="zh-CN" altLang="en-US" sz="2400" dirty="0"/>
              <a:t>实践、个别</a:t>
            </a:r>
            <a:r>
              <a:rPr lang="en-US" altLang="zh-CN" sz="2400" dirty="0"/>
              <a:t>—</a:t>
            </a:r>
            <a:r>
              <a:rPr lang="zh-CN" altLang="en-US" sz="2400" dirty="0"/>
              <a:t>一般</a:t>
            </a:r>
            <a:r>
              <a:rPr lang="en-US" altLang="zh-CN" sz="2400" dirty="0"/>
              <a:t>—</a:t>
            </a:r>
            <a:r>
              <a:rPr lang="zh-CN" altLang="en-US" sz="2400" dirty="0"/>
              <a:t>个别；在社会操作的过程中是从群众来，到群众中</a:t>
            </a:r>
            <a:r>
              <a:rPr lang="zh-CN" altLang="en-US" sz="2400" dirty="0" smtClean="0"/>
              <a:t>去。</a:t>
            </a:r>
            <a:r>
              <a:rPr lang="zh-CN" altLang="en-US" sz="2400" dirty="0"/>
              <a:t>这两个过程中的上下</a:t>
            </a:r>
            <a:r>
              <a:rPr lang="zh-CN" altLang="en-US" sz="2400" dirty="0" smtClean="0"/>
              <a:t>互动要</a:t>
            </a:r>
            <a:r>
              <a:rPr lang="zh-CN" altLang="en-US" sz="2400" dirty="0"/>
              <a:t>经过无数次的循环往复。</a:t>
            </a:r>
          </a:p>
          <a:p>
            <a:pPr marL="0" indent="0" eaLnBrk="1" hangingPunct="1">
              <a:buNone/>
            </a:pPr>
            <a:endParaRPr lang="zh-CN" altLang="en-US" sz="2400" dirty="0"/>
          </a:p>
          <a:p>
            <a:pPr marL="0" indent="0" eaLnBrk="1" hangingPunct="1">
              <a:buNone/>
            </a:pPr>
            <a:endParaRPr lang="zh-CN" altLang="en-US" sz="2400" dirty="0"/>
          </a:p>
          <a:p>
            <a:pPr marL="0" indent="0" eaLnBrk="1" hangingPunct="1">
              <a:buNone/>
            </a:pPr>
            <a:endParaRPr lang="zh-CN" altLang="en-US" sz="2400" dirty="0"/>
          </a:p>
        </p:txBody>
      </p:sp>
    </p:spTree>
    <p:extLst>
      <p:ext uri="{BB962C8B-B14F-4D97-AF65-F5344CB8AC3E}">
        <p14:creationId xmlns:p14="http://schemas.microsoft.com/office/powerpoint/2010/main" val="1332361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xfrm>
            <a:off x="258366" y="1411202"/>
            <a:ext cx="8614172" cy="4723720"/>
          </a:xfrm>
          <a:ln/>
        </p:spPr>
        <p:txBody>
          <a:bodyPr vert="horz" wrap="square" lIns="91440" tIns="45720" rIns="91440" bIns="45720" anchor="t" anchorCtr="0"/>
          <a:lstStyle/>
          <a:p>
            <a:pPr marL="0" indent="0" eaLnBrk="1" hangingPunct="1">
              <a:buNone/>
            </a:pPr>
            <a:r>
              <a:rPr lang="zh-CN" altLang="en-US" sz="2400" dirty="0"/>
              <a:t>四、“上下来去”</a:t>
            </a:r>
            <a:r>
              <a:rPr lang="zh-CN" altLang="en-US" sz="2400" dirty="0" smtClean="0"/>
              <a:t>模型</a:t>
            </a:r>
            <a:endParaRPr lang="en-US" altLang="zh-CN" sz="2400" dirty="0" smtClean="0"/>
          </a:p>
          <a:p>
            <a:pPr marL="0" indent="0" eaLnBrk="1" hangingPunct="1">
              <a:buNone/>
            </a:pPr>
            <a:r>
              <a:rPr lang="zh-CN" altLang="en-US" sz="2400" dirty="0" smtClean="0"/>
              <a:t>（</a:t>
            </a:r>
            <a:r>
              <a:rPr lang="zh-CN" altLang="en-US" sz="2400" dirty="0"/>
              <a:t>一）“上下来去”模型的</a:t>
            </a:r>
            <a:r>
              <a:rPr lang="zh-CN" altLang="en-US" sz="2400" dirty="0" smtClean="0"/>
              <a:t>主张</a:t>
            </a:r>
            <a:endParaRPr lang="en-US" altLang="zh-CN" sz="2400" dirty="0" smtClean="0"/>
          </a:p>
          <a:p>
            <a:pPr marL="0" indent="0" eaLnBrk="1" hangingPunct="1">
              <a:buNone/>
            </a:pPr>
            <a:r>
              <a:rPr lang="zh-CN" altLang="en-US" sz="2400" dirty="0" smtClean="0"/>
              <a:t>    </a:t>
            </a:r>
            <a:endParaRPr lang="zh-CN" altLang="en-US" sz="2400" dirty="0"/>
          </a:p>
          <a:p>
            <a:pPr marL="0" indent="0" eaLnBrk="1" hangingPunct="1">
              <a:buNone/>
            </a:pPr>
            <a:endParaRPr lang="zh-CN" altLang="en-US" sz="2400" dirty="0"/>
          </a:p>
          <a:p>
            <a:pPr marL="0" indent="0" eaLnBrk="1" hangingPunct="1">
              <a:buNone/>
            </a:pPr>
            <a:endParaRPr lang="zh-CN" altLang="en-US" sz="2400" dirty="0"/>
          </a:p>
          <a:p>
            <a:pPr marL="0" indent="0" eaLnBrk="1" hangingPunct="1">
              <a:buNone/>
            </a:pPr>
            <a:endParaRPr lang="zh-CN" altLang="en-US" sz="2400" dirty="0"/>
          </a:p>
        </p:txBody>
      </p:sp>
      <p:pic>
        <p:nvPicPr>
          <p:cNvPr id="2" name="图片 1"/>
          <p:cNvPicPr>
            <a:picLocks noChangeAspect="1"/>
          </p:cNvPicPr>
          <p:nvPr/>
        </p:nvPicPr>
        <p:blipFill>
          <a:blip r:embed="rId2"/>
          <a:stretch>
            <a:fillRect/>
          </a:stretch>
        </p:blipFill>
        <p:spPr>
          <a:xfrm>
            <a:off x="270277" y="2609817"/>
            <a:ext cx="8581088" cy="3265465"/>
          </a:xfrm>
          <a:prstGeom prst="rect">
            <a:avLst/>
          </a:prstGeom>
        </p:spPr>
      </p:pic>
    </p:spTree>
    <p:extLst>
      <p:ext uri="{BB962C8B-B14F-4D97-AF65-F5344CB8AC3E}">
        <p14:creationId xmlns:p14="http://schemas.microsoft.com/office/powerpoint/2010/main" val="340578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smtClean="0">
                <a:solidFill>
                  <a:srgbClr val="6D5337"/>
                </a:solidFill>
              </a:rPr>
              <a:t>第三节  系统模型</a:t>
            </a:r>
            <a:endParaRPr lang="zh-CN" altLang="en-US" b="1" dirty="0">
              <a:solidFill>
                <a:srgbClr val="6D5337"/>
              </a:solidFill>
            </a:endParaRPr>
          </a:p>
        </p:txBody>
      </p:sp>
      <p:sp>
        <p:nvSpPr>
          <p:cNvPr id="64514" name="Rectangle 3"/>
          <p:cNvSpPr>
            <a:spLocks noGrp="1"/>
          </p:cNvSpPr>
          <p:nvPr>
            <p:ph idx="1"/>
          </p:nvPr>
        </p:nvSpPr>
        <p:spPr>
          <a:xfrm>
            <a:off x="258366" y="1411202"/>
            <a:ext cx="8614172" cy="4723720"/>
          </a:xfrm>
          <a:ln/>
        </p:spPr>
        <p:txBody>
          <a:bodyPr vert="horz" wrap="square" lIns="91440" tIns="45720" rIns="91440" bIns="45720" anchor="t" anchorCtr="0"/>
          <a:lstStyle/>
          <a:p>
            <a:pPr marL="0" indent="0" eaLnBrk="1" hangingPunct="1">
              <a:buNone/>
            </a:pPr>
            <a:r>
              <a:rPr lang="zh-CN" altLang="en-US" sz="2400" dirty="0"/>
              <a:t>四、“上下来去”</a:t>
            </a:r>
            <a:r>
              <a:rPr lang="zh-CN" altLang="en-US" sz="2400" dirty="0" smtClean="0"/>
              <a:t>模型</a:t>
            </a:r>
            <a:endParaRPr lang="en-US" altLang="zh-CN" sz="2400" dirty="0" smtClean="0"/>
          </a:p>
          <a:p>
            <a:pPr marL="0" indent="0" eaLnBrk="1" hangingPunct="1">
              <a:buNone/>
            </a:pPr>
            <a:r>
              <a:rPr lang="zh-CN" altLang="en-US" sz="2400" dirty="0" smtClean="0"/>
              <a:t>（二）对“上下来去”</a:t>
            </a:r>
            <a:r>
              <a:rPr lang="zh-CN" altLang="en-US" sz="2400" dirty="0"/>
              <a:t>模型</a:t>
            </a:r>
            <a:r>
              <a:rPr lang="zh-CN" altLang="en-US" sz="2400" dirty="0" smtClean="0"/>
              <a:t>的评价</a:t>
            </a:r>
            <a:endParaRPr lang="en-US" altLang="zh-CN" sz="2400" dirty="0" smtClean="0"/>
          </a:p>
          <a:p>
            <a:pPr marL="0" indent="0" eaLnBrk="1" hangingPunct="1">
              <a:buNone/>
            </a:pPr>
            <a:r>
              <a:rPr lang="zh-CN" altLang="en-US" sz="2400" dirty="0"/>
              <a:t>    </a:t>
            </a:r>
            <a:r>
              <a:rPr lang="zh-CN" altLang="en-US" sz="2400" dirty="0" smtClean="0"/>
              <a:t>这个模型</a:t>
            </a:r>
            <a:r>
              <a:rPr lang="zh-CN" altLang="en-US" sz="2400" dirty="0"/>
              <a:t>是一个以本土经验为依据，具有</a:t>
            </a:r>
            <a:r>
              <a:rPr lang="zh-CN" altLang="en-US" sz="2400" dirty="0" smtClean="0"/>
              <a:t>鲜明中国</a:t>
            </a:r>
            <a:r>
              <a:rPr lang="zh-CN" altLang="en-US" sz="2400" dirty="0"/>
              <a:t>特色的政策过程模型，其示范作用也仅限于当代中国的公共决策机构。</a:t>
            </a:r>
          </a:p>
          <a:p>
            <a:pPr marL="0" indent="0" eaLnBrk="1" hangingPunct="1">
              <a:buNone/>
            </a:pPr>
            <a:r>
              <a:rPr lang="zh-CN" altLang="en-US" sz="2400" dirty="0" smtClean="0"/>
              <a:t>    即使</a:t>
            </a:r>
            <a:r>
              <a:rPr lang="zh-CN" altLang="en-US" sz="2400" dirty="0"/>
              <a:t>在当代中国，这个模型也</a:t>
            </a:r>
            <a:r>
              <a:rPr lang="zh-CN" altLang="en-US" sz="2400" dirty="0" smtClean="0"/>
              <a:t>不适用</a:t>
            </a:r>
            <a:r>
              <a:rPr lang="zh-CN" altLang="en-US" sz="2400" dirty="0"/>
              <a:t>于解释</a:t>
            </a:r>
            <a:r>
              <a:rPr lang="zh-CN" altLang="en-US" sz="2400" dirty="0" smtClean="0"/>
              <a:t>所有公共</a:t>
            </a:r>
            <a:r>
              <a:rPr lang="zh-CN" altLang="en-US" sz="2400" dirty="0"/>
              <a:t>政策。那些日常性、操作性以及即时性、应急性的决策，很少有按照这个模型所指示的路线图行事的。</a:t>
            </a:r>
          </a:p>
          <a:p>
            <a:pPr marL="0" indent="0" eaLnBrk="1" hangingPunct="1">
              <a:buNone/>
            </a:pPr>
            <a:r>
              <a:rPr lang="zh-CN" altLang="en-US" sz="2400" dirty="0" smtClean="0"/>
              <a:t>    这个</a:t>
            </a:r>
            <a:r>
              <a:rPr lang="zh-CN" altLang="en-US" sz="2400" dirty="0"/>
              <a:t>模型只适用于解释当代中国重大政策的政策过程。</a:t>
            </a:r>
          </a:p>
          <a:p>
            <a:pPr marL="0" indent="0" eaLnBrk="1" hangingPunct="1">
              <a:buNone/>
            </a:pPr>
            <a:endParaRPr lang="zh-CN" altLang="en-US" sz="2400" dirty="0"/>
          </a:p>
          <a:p>
            <a:pPr marL="0" indent="0" eaLnBrk="1" hangingPunct="1">
              <a:buNone/>
            </a:pPr>
            <a:endParaRPr lang="zh-CN" altLang="en-US" sz="2400" dirty="0"/>
          </a:p>
        </p:txBody>
      </p:sp>
    </p:spTree>
    <p:extLst>
      <p:ext uri="{BB962C8B-B14F-4D97-AF65-F5344CB8AC3E}">
        <p14:creationId xmlns:p14="http://schemas.microsoft.com/office/powerpoint/2010/main" val="107597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000" dirty="0">
                <a:sym typeface="思源黑体 CN Light" charset="0"/>
              </a:rPr>
              <a:t>一、公共政策的类型</a:t>
            </a:r>
          </a:p>
          <a:p>
            <a:pPr marL="0" indent="0">
              <a:buNone/>
            </a:pPr>
            <a:r>
              <a:rPr lang="zh-CN" altLang="en-US" sz="2000" dirty="0">
                <a:sym typeface="思源黑体 CN Light" charset="0"/>
              </a:rPr>
              <a:t>（一）按照政治</a:t>
            </a:r>
            <a:r>
              <a:rPr lang="zh-CN" altLang="en-US" sz="2000" dirty="0" smtClean="0">
                <a:sym typeface="思源黑体 CN Light" charset="0"/>
              </a:rPr>
              <a:t>体制划分</a:t>
            </a:r>
            <a:endParaRPr lang="zh-CN" altLang="en-US" sz="2000" dirty="0">
              <a:sym typeface="思源黑体 CN Light" charset="0"/>
            </a:endParaRPr>
          </a:p>
          <a:p>
            <a:pPr marL="0" indent="0">
              <a:buNone/>
            </a:pPr>
            <a:r>
              <a:rPr lang="zh-CN" altLang="en-US" sz="2000" dirty="0">
                <a:sym typeface="思源黑体 CN Light" charset="0"/>
              </a:rPr>
              <a:t>    西方国家三权分立体制下的公共政策和中国议行合一体制下的公共政策。</a:t>
            </a:r>
          </a:p>
          <a:p>
            <a:pPr marL="0" indent="0">
              <a:buNone/>
            </a:pPr>
            <a:r>
              <a:rPr lang="zh-CN" altLang="en-US" sz="2000" dirty="0">
                <a:sym typeface="思源黑体 CN Light" charset="0"/>
              </a:rPr>
              <a:t>（二）按照</a:t>
            </a:r>
            <a:r>
              <a:rPr lang="zh-CN" altLang="en-US" sz="2000" dirty="0" smtClean="0">
                <a:sym typeface="思源黑体 CN Light" charset="0"/>
              </a:rPr>
              <a:t>政策产生</a:t>
            </a:r>
            <a:r>
              <a:rPr lang="zh-CN" altLang="en-US" sz="2000" dirty="0">
                <a:sym typeface="思源黑体 CN Light" charset="0"/>
              </a:rPr>
              <a:t>的逻辑顺序划分</a:t>
            </a:r>
          </a:p>
          <a:p>
            <a:pPr marL="0" indent="0">
              <a:buNone/>
            </a:pPr>
            <a:r>
              <a:rPr lang="zh-CN" altLang="en-US" sz="2000" dirty="0">
                <a:sym typeface="思源黑体 CN Light" charset="0"/>
              </a:rPr>
              <a:t>    元政策、基本政策和具体政策。</a:t>
            </a:r>
          </a:p>
          <a:p>
            <a:pPr marL="0" indent="0">
              <a:buNone/>
            </a:pPr>
            <a:r>
              <a:rPr lang="zh-CN" altLang="en-US" sz="2000" dirty="0">
                <a:sym typeface="思源黑体 CN Light" charset="0"/>
              </a:rPr>
              <a:t>（三）按照政策的社会</a:t>
            </a:r>
            <a:r>
              <a:rPr lang="zh-CN" altLang="en-US" sz="2000" dirty="0" smtClean="0">
                <a:sym typeface="思源黑体 CN Light" charset="0"/>
              </a:rPr>
              <a:t>内容划分</a:t>
            </a:r>
            <a:endParaRPr lang="zh-CN" altLang="en-US" sz="2000" dirty="0">
              <a:sym typeface="思源黑体 CN Light" charset="0"/>
            </a:endParaRPr>
          </a:p>
          <a:p>
            <a:pPr marL="0" indent="0">
              <a:buNone/>
            </a:pPr>
            <a:r>
              <a:rPr lang="zh-CN" altLang="en-US" sz="2000" dirty="0">
                <a:sym typeface="思源黑体 CN Light" charset="0"/>
              </a:rPr>
              <a:t>　　政治政策、经济政策、社会政策、教科文政策和生态政策等。</a:t>
            </a:r>
          </a:p>
          <a:p>
            <a:pPr marL="0" indent="0">
              <a:buNone/>
            </a:pPr>
            <a:r>
              <a:rPr lang="zh-CN" altLang="en-US" sz="2000" dirty="0">
                <a:sym typeface="思源黑体 CN Light" charset="0"/>
              </a:rPr>
              <a:t>（四）按照公共政策的功能划分</a:t>
            </a:r>
          </a:p>
          <a:p>
            <a:pPr marL="0" indent="0">
              <a:buNone/>
            </a:pPr>
            <a:r>
              <a:rPr lang="zh-CN" altLang="en-US" sz="2000" dirty="0">
                <a:sym typeface="思源黑体 CN Light" charset="0"/>
              </a:rPr>
              <a:t>    实质性和程序性</a:t>
            </a:r>
            <a:r>
              <a:rPr lang="zh-CN" altLang="en-US" sz="2000" dirty="0" smtClean="0">
                <a:sym typeface="思源黑体 CN Light" charset="0"/>
              </a:rPr>
              <a:t>政策，提取性、分配性和再分配</a:t>
            </a:r>
            <a:r>
              <a:rPr lang="zh-CN" altLang="en-US" sz="2000" dirty="0">
                <a:sym typeface="思源黑体 CN Light" charset="0"/>
              </a:rPr>
              <a:t>性</a:t>
            </a:r>
            <a:r>
              <a:rPr lang="zh-CN" altLang="en-US" sz="2000" dirty="0" smtClean="0">
                <a:sym typeface="思源黑体 CN Light" charset="0"/>
              </a:rPr>
              <a:t>政策，行为</a:t>
            </a:r>
            <a:r>
              <a:rPr lang="zh-CN" altLang="en-US" sz="2000" dirty="0">
                <a:sym typeface="思源黑体 CN Light" charset="0"/>
              </a:rPr>
              <a:t>限制性与自我调节性</a:t>
            </a:r>
            <a:r>
              <a:rPr lang="zh-CN" altLang="en-US" sz="2000" dirty="0" smtClean="0">
                <a:sym typeface="思源黑体 CN Light" charset="0"/>
              </a:rPr>
              <a:t>政策，物质性</a:t>
            </a:r>
            <a:r>
              <a:rPr lang="zh-CN" altLang="en-US" sz="2000" dirty="0">
                <a:sym typeface="思源黑体 CN Light" charset="0"/>
              </a:rPr>
              <a:t>和象征性政策等。</a:t>
            </a: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72" y="85725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00" strike="noStrike" noProof="1">
              <a:cs typeface="+mn-ea"/>
              <a:sym typeface="+mn-lt"/>
            </a:endParaRPr>
          </a:p>
        </p:txBody>
      </p:sp>
      <p:sp>
        <p:nvSpPr>
          <p:cNvPr id="3" name="任意多边形: 形状 2"/>
          <p:cNvSpPr/>
          <p:nvPr/>
        </p:nvSpPr>
        <p:spPr>
          <a:xfrm flipH="1">
            <a:off x="0" y="2484835"/>
            <a:ext cx="4308872" cy="3527822"/>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00" strike="noStrike" noProof="1">
              <a:cs typeface="+mn-ea"/>
              <a:sym typeface="+mn-lt"/>
            </a:endParaRPr>
          </a:p>
        </p:txBody>
      </p:sp>
      <p:sp>
        <p:nvSpPr>
          <p:cNvPr id="4" name="菱形 3"/>
          <p:cNvSpPr/>
          <p:nvPr/>
        </p:nvSpPr>
        <p:spPr>
          <a:xfrm flipH="1">
            <a:off x="1710929" y="1384697"/>
            <a:ext cx="2105025" cy="2106216"/>
          </a:xfrm>
          <a:prstGeom prst="diamond">
            <a:avLst/>
          </a:prstGeom>
          <a:solidFill>
            <a:srgbClr val="DCCBB9"/>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r>
              <a:rPr lang="en-US" altLang="zh-CN" sz="4500" b="1" strike="noStrike" noProof="1">
                <a:latin typeface="思源黑体 CN Bold" pitchFamily="34" charset="-122"/>
                <a:ea typeface="思源黑体 CN Bold" pitchFamily="34" charset="-122"/>
                <a:cs typeface="+mn-ea"/>
                <a:sym typeface="+mn-lt"/>
              </a:rPr>
              <a:t>04</a:t>
            </a:r>
            <a:endParaRPr lang="zh-CN" altLang="en-US" sz="4500" b="1" strike="noStrike" noProof="1">
              <a:latin typeface="思源黑体 CN Bold" pitchFamily="34" charset="-122"/>
              <a:ea typeface="思源黑体 CN Bold" pitchFamily="34" charset="-122"/>
              <a:cs typeface="+mn-ea"/>
              <a:sym typeface="+mn-lt"/>
            </a:endParaRPr>
          </a:p>
        </p:txBody>
      </p:sp>
      <p:sp>
        <p:nvSpPr>
          <p:cNvPr id="16388" name="文本框 4"/>
          <p:cNvSpPr txBox="1"/>
          <p:nvPr/>
        </p:nvSpPr>
        <p:spPr>
          <a:xfrm>
            <a:off x="4047649" y="2667000"/>
            <a:ext cx="4373404" cy="783590"/>
          </a:xfrm>
          <a:prstGeom prst="rect">
            <a:avLst/>
          </a:prstGeom>
          <a:noFill/>
          <a:ln w="9525">
            <a:noFill/>
          </a:ln>
        </p:spPr>
        <p:txBody>
          <a:bodyPr wrap="square" anchor="t">
            <a:spAutoFit/>
          </a:bodyPr>
          <a:lstStyle/>
          <a:p>
            <a:r>
              <a:rPr lang="zh-CN" altLang="en-US" sz="4500" dirty="0">
                <a:solidFill>
                  <a:schemeClr val="bg2">
                    <a:lumMod val="50000"/>
                  </a:schemeClr>
                </a:solidFill>
                <a:latin typeface="黑体" panose="02010609060101010101" charset="-122"/>
                <a:ea typeface="黑体" panose="02010609060101010101" charset="-122"/>
                <a:sym typeface="+mn-ea"/>
              </a:rPr>
              <a:t>政策问题的认定</a:t>
            </a:r>
            <a:endParaRPr lang="zh-CN" altLang="en-US" sz="4500" b="1" dirty="0">
              <a:solidFill>
                <a:schemeClr val="bg2">
                  <a:lumMod val="50000"/>
                </a:schemeClr>
              </a:solidFill>
              <a:latin typeface="黑体" panose="02010609060101010101" charset="-122"/>
              <a:ea typeface="黑体" panose="02010609060101010101" charset="-122"/>
              <a:sym typeface="+mn-ea"/>
            </a:endParaRPr>
          </a:p>
        </p:txBody>
      </p:sp>
      <p:sp>
        <p:nvSpPr>
          <p:cNvPr id="16389" name="矩形 5"/>
          <p:cNvSpPr/>
          <p:nvPr/>
        </p:nvSpPr>
        <p:spPr>
          <a:xfrm>
            <a:off x="4308872" y="3592116"/>
            <a:ext cx="4112419" cy="321945"/>
          </a:xfrm>
          <a:prstGeom prst="rect">
            <a:avLst/>
          </a:prstGeom>
          <a:noFill/>
          <a:ln w="9525">
            <a:noFill/>
          </a:ln>
        </p:spPr>
        <p:txBody>
          <a:bodyPr wrap="square" anchor="t">
            <a:spAutoFit/>
          </a:bodyPr>
          <a:lstStyle/>
          <a:p>
            <a:pPr>
              <a:lnSpc>
                <a:spcPts val="1800"/>
              </a:lnSpc>
            </a:pPr>
            <a:endParaRPr lang="en-US" altLang="zh-CN" sz="1200" dirty="0">
              <a:solidFill>
                <a:srgbClr val="6D5337"/>
              </a:solidFill>
              <a:latin typeface="思源黑体 CN Light" charset="0"/>
              <a:ea typeface="+mn-ea"/>
              <a:sym typeface="思源黑体 CN Light" charset="0"/>
            </a:endParaRPr>
          </a:p>
        </p:txBody>
      </p:sp>
    </p:spTree>
    <p:extLst>
      <p:ext uri="{BB962C8B-B14F-4D97-AF65-F5344CB8AC3E}">
        <p14:creationId xmlns:p14="http://schemas.microsoft.com/office/powerpoint/2010/main" val="397290310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572" y="1072054"/>
            <a:ext cx="9144000" cy="49286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00" strike="noStrike" noProof="1">
              <a:cs typeface="+mn-ea"/>
              <a:sym typeface="+mn-lt"/>
            </a:endParaRPr>
          </a:p>
        </p:txBody>
      </p:sp>
      <p:grpSp>
        <p:nvGrpSpPr>
          <p:cNvPr id="19460" name="组合 7"/>
          <p:cNvGrpSpPr/>
          <p:nvPr/>
        </p:nvGrpSpPr>
        <p:grpSpPr>
          <a:xfrm>
            <a:off x="35243" y="2230279"/>
            <a:ext cx="8671560" cy="2421731"/>
            <a:chOff x="-9525" y="1809750"/>
            <a:chExt cx="12201525" cy="3228975"/>
          </a:xfrm>
        </p:grpSpPr>
        <p:sp>
          <p:nvSpPr>
            <p:cNvPr id="2" name="任意多边形: 形状 1"/>
            <p:cNvSpPr/>
            <p:nvPr/>
          </p:nvSpPr>
          <p:spPr>
            <a:xfrm>
              <a:off x="-9525" y="1809750"/>
              <a:ext cx="12201525" cy="3228975"/>
            </a:xfrm>
            <a:custGeom>
              <a:avLst/>
              <a:gdLst>
                <a:gd name="connsiteX0" fmla="*/ 0 w 12201525"/>
                <a:gd name="connsiteY0" fmla="*/ 3228975 h 3228975"/>
                <a:gd name="connsiteX1" fmla="*/ 2238375 w 12201525"/>
                <a:gd name="connsiteY1" fmla="*/ 2476500 h 3228975"/>
                <a:gd name="connsiteX2" fmla="*/ 4791075 w 12201525"/>
                <a:gd name="connsiteY2" fmla="*/ 2152650 h 3228975"/>
                <a:gd name="connsiteX3" fmla="*/ 6629400 w 12201525"/>
                <a:gd name="connsiteY3" fmla="*/ 2381250 h 3228975"/>
                <a:gd name="connsiteX4" fmla="*/ 8134350 w 12201525"/>
                <a:gd name="connsiteY4" fmla="*/ 1581150 h 3228975"/>
                <a:gd name="connsiteX5" fmla="*/ 9467850 w 12201525"/>
                <a:gd name="connsiteY5" fmla="*/ 1333500 h 3228975"/>
                <a:gd name="connsiteX6" fmla="*/ 12201525 w 12201525"/>
                <a:gd name="connsiteY6" fmla="*/ 0 h 3228975"/>
                <a:gd name="connsiteX0-1" fmla="*/ 0 w 12201525"/>
                <a:gd name="connsiteY0-2" fmla="*/ 3228975 h 3228975"/>
                <a:gd name="connsiteX1-3" fmla="*/ 2238375 w 12201525"/>
                <a:gd name="connsiteY1-4" fmla="*/ 2476500 h 3228975"/>
                <a:gd name="connsiteX2-5" fmla="*/ 4791075 w 12201525"/>
                <a:gd name="connsiteY2-6" fmla="*/ 2152650 h 3228975"/>
                <a:gd name="connsiteX3-7" fmla="*/ 6629400 w 12201525"/>
                <a:gd name="connsiteY3-8" fmla="*/ 2381250 h 3228975"/>
                <a:gd name="connsiteX4-9" fmla="*/ 8134350 w 12201525"/>
                <a:gd name="connsiteY4-10" fmla="*/ 1581150 h 3228975"/>
                <a:gd name="connsiteX5-11" fmla="*/ 9467850 w 12201525"/>
                <a:gd name="connsiteY5-12" fmla="*/ 1333500 h 3228975"/>
                <a:gd name="connsiteX6-13" fmla="*/ 12201525 w 12201525"/>
                <a:gd name="connsiteY6-14" fmla="*/ 0 h 3228975"/>
                <a:gd name="connsiteX0-15" fmla="*/ 0 w 12201525"/>
                <a:gd name="connsiteY0-16" fmla="*/ 3228975 h 3228975"/>
                <a:gd name="connsiteX1-17" fmla="*/ 2238375 w 12201525"/>
                <a:gd name="connsiteY1-18" fmla="*/ 2476500 h 3228975"/>
                <a:gd name="connsiteX2-19" fmla="*/ 4791075 w 12201525"/>
                <a:gd name="connsiteY2-20" fmla="*/ 2152650 h 3228975"/>
                <a:gd name="connsiteX3-21" fmla="*/ 6629400 w 12201525"/>
                <a:gd name="connsiteY3-22" fmla="*/ 2381250 h 3228975"/>
                <a:gd name="connsiteX4-23" fmla="*/ 8134350 w 12201525"/>
                <a:gd name="connsiteY4-24" fmla="*/ 1581150 h 3228975"/>
                <a:gd name="connsiteX5-25" fmla="*/ 9467850 w 12201525"/>
                <a:gd name="connsiteY5-26" fmla="*/ 1333500 h 3228975"/>
                <a:gd name="connsiteX6-27" fmla="*/ 12201525 w 12201525"/>
                <a:gd name="connsiteY6-28" fmla="*/ 0 h 3228975"/>
                <a:gd name="connsiteX0-29" fmla="*/ 0 w 12201525"/>
                <a:gd name="connsiteY0-30" fmla="*/ 3228975 h 3228975"/>
                <a:gd name="connsiteX1-31" fmla="*/ 2238375 w 12201525"/>
                <a:gd name="connsiteY1-32" fmla="*/ 2476500 h 3228975"/>
                <a:gd name="connsiteX2-33" fmla="*/ 4791075 w 12201525"/>
                <a:gd name="connsiteY2-34" fmla="*/ 2152650 h 3228975"/>
                <a:gd name="connsiteX3-35" fmla="*/ 6629400 w 12201525"/>
                <a:gd name="connsiteY3-36" fmla="*/ 2381250 h 3228975"/>
                <a:gd name="connsiteX4-37" fmla="*/ 8134350 w 12201525"/>
                <a:gd name="connsiteY4-38" fmla="*/ 1581150 h 3228975"/>
                <a:gd name="connsiteX5-39" fmla="*/ 9467850 w 12201525"/>
                <a:gd name="connsiteY5-40" fmla="*/ 1333500 h 3228975"/>
                <a:gd name="connsiteX6-41" fmla="*/ 12201525 w 12201525"/>
                <a:gd name="connsiteY6-42" fmla="*/ 0 h 3228975"/>
                <a:gd name="connsiteX0-43" fmla="*/ 0 w 12201525"/>
                <a:gd name="connsiteY0-44" fmla="*/ 3228975 h 3228975"/>
                <a:gd name="connsiteX1-45" fmla="*/ 2238375 w 12201525"/>
                <a:gd name="connsiteY1-46" fmla="*/ 2476500 h 3228975"/>
                <a:gd name="connsiteX2-47" fmla="*/ 4791075 w 12201525"/>
                <a:gd name="connsiteY2-48" fmla="*/ 2152650 h 3228975"/>
                <a:gd name="connsiteX3-49" fmla="*/ 6629400 w 12201525"/>
                <a:gd name="connsiteY3-50" fmla="*/ 2381250 h 3228975"/>
                <a:gd name="connsiteX4-51" fmla="*/ 8134350 w 12201525"/>
                <a:gd name="connsiteY4-52" fmla="*/ 1581150 h 3228975"/>
                <a:gd name="connsiteX5-53" fmla="*/ 9467850 w 12201525"/>
                <a:gd name="connsiteY5-54" fmla="*/ 1333500 h 3228975"/>
                <a:gd name="connsiteX6-55" fmla="*/ 12201525 w 12201525"/>
                <a:gd name="connsiteY6-56" fmla="*/ 0 h 3228975"/>
                <a:gd name="connsiteX0-57" fmla="*/ 0 w 12201525"/>
                <a:gd name="connsiteY0-58" fmla="*/ 3228975 h 3228975"/>
                <a:gd name="connsiteX1-59" fmla="*/ 2238375 w 12201525"/>
                <a:gd name="connsiteY1-60" fmla="*/ 2476500 h 3228975"/>
                <a:gd name="connsiteX2-61" fmla="*/ 4791075 w 12201525"/>
                <a:gd name="connsiteY2-62" fmla="*/ 2152650 h 3228975"/>
                <a:gd name="connsiteX3-63" fmla="*/ 6629400 w 12201525"/>
                <a:gd name="connsiteY3-64" fmla="*/ 2381250 h 3228975"/>
                <a:gd name="connsiteX4-65" fmla="*/ 8134350 w 12201525"/>
                <a:gd name="connsiteY4-66" fmla="*/ 1581150 h 3228975"/>
                <a:gd name="connsiteX5-67" fmla="*/ 9467850 w 12201525"/>
                <a:gd name="connsiteY5-68" fmla="*/ 1333500 h 3228975"/>
                <a:gd name="connsiteX6-69" fmla="*/ 12201525 w 12201525"/>
                <a:gd name="connsiteY6-70" fmla="*/ 0 h 3228975"/>
                <a:gd name="connsiteX0-71" fmla="*/ 0 w 12201525"/>
                <a:gd name="connsiteY0-72" fmla="*/ 3228975 h 3228975"/>
                <a:gd name="connsiteX1-73" fmla="*/ 2238375 w 12201525"/>
                <a:gd name="connsiteY1-74" fmla="*/ 2476500 h 3228975"/>
                <a:gd name="connsiteX2-75" fmla="*/ 4791075 w 12201525"/>
                <a:gd name="connsiteY2-76" fmla="*/ 2152650 h 3228975"/>
                <a:gd name="connsiteX3-77" fmla="*/ 6629400 w 12201525"/>
                <a:gd name="connsiteY3-78" fmla="*/ 2381250 h 3228975"/>
                <a:gd name="connsiteX4-79" fmla="*/ 8134350 w 12201525"/>
                <a:gd name="connsiteY4-80" fmla="*/ 1581150 h 3228975"/>
                <a:gd name="connsiteX5-81" fmla="*/ 9467850 w 12201525"/>
                <a:gd name="connsiteY5-82" fmla="*/ 1333500 h 3228975"/>
                <a:gd name="connsiteX6-83" fmla="*/ 12201525 w 12201525"/>
                <a:gd name="connsiteY6-84" fmla="*/ 0 h 3228975"/>
                <a:gd name="connsiteX0-85" fmla="*/ 0 w 12201525"/>
                <a:gd name="connsiteY0-86" fmla="*/ 3228975 h 3228975"/>
                <a:gd name="connsiteX1-87" fmla="*/ 2238375 w 12201525"/>
                <a:gd name="connsiteY1-88" fmla="*/ 2476500 h 3228975"/>
                <a:gd name="connsiteX2-89" fmla="*/ 4791075 w 12201525"/>
                <a:gd name="connsiteY2-90" fmla="*/ 2152650 h 3228975"/>
                <a:gd name="connsiteX3-91" fmla="*/ 6629400 w 12201525"/>
                <a:gd name="connsiteY3-92" fmla="*/ 2381250 h 3228975"/>
                <a:gd name="connsiteX4-93" fmla="*/ 8134350 w 12201525"/>
                <a:gd name="connsiteY4-94" fmla="*/ 1581150 h 3228975"/>
                <a:gd name="connsiteX5-95" fmla="*/ 9467850 w 12201525"/>
                <a:gd name="connsiteY5-96" fmla="*/ 1333500 h 3228975"/>
                <a:gd name="connsiteX6-97" fmla="*/ 12201525 w 12201525"/>
                <a:gd name="connsiteY6-98" fmla="*/ 0 h 3228975"/>
                <a:gd name="connsiteX0-99" fmla="*/ 0 w 12201525"/>
                <a:gd name="connsiteY0-100" fmla="*/ 3228975 h 3228975"/>
                <a:gd name="connsiteX1-101" fmla="*/ 2238375 w 12201525"/>
                <a:gd name="connsiteY1-102" fmla="*/ 2476500 h 3228975"/>
                <a:gd name="connsiteX2-103" fmla="*/ 4791075 w 12201525"/>
                <a:gd name="connsiteY2-104" fmla="*/ 2152650 h 3228975"/>
                <a:gd name="connsiteX3-105" fmla="*/ 6629400 w 12201525"/>
                <a:gd name="connsiteY3-106" fmla="*/ 2381250 h 3228975"/>
                <a:gd name="connsiteX4-107" fmla="*/ 8134350 w 12201525"/>
                <a:gd name="connsiteY4-108" fmla="*/ 1581150 h 3228975"/>
                <a:gd name="connsiteX5-109" fmla="*/ 9467850 w 12201525"/>
                <a:gd name="connsiteY5-110" fmla="*/ 1333500 h 3228975"/>
                <a:gd name="connsiteX6-111" fmla="*/ 12201525 w 12201525"/>
                <a:gd name="connsiteY6-112" fmla="*/ 0 h 3228975"/>
                <a:gd name="connsiteX0-113" fmla="*/ 0 w 12201525"/>
                <a:gd name="connsiteY0-114" fmla="*/ 3228975 h 3228975"/>
                <a:gd name="connsiteX1-115" fmla="*/ 2238375 w 12201525"/>
                <a:gd name="connsiteY1-116" fmla="*/ 2476500 h 3228975"/>
                <a:gd name="connsiteX2-117" fmla="*/ 4791075 w 12201525"/>
                <a:gd name="connsiteY2-118" fmla="*/ 2152650 h 3228975"/>
                <a:gd name="connsiteX3-119" fmla="*/ 6629400 w 12201525"/>
                <a:gd name="connsiteY3-120" fmla="*/ 2381250 h 3228975"/>
                <a:gd name="connsiteX4-121" fmla="*/ 8134350 w 12201525"/>
                <a:gd name="connsiteY4-122" fmla="*/ 1581150 h 3228975"/>
                <a:gd name="connsiteX5-123" fmla="*/ 9467850 w 12201525"/>
                <a:gd name="connsiteY5-124" fmla="*/ 1333500 h 3228975"/>
                <a:gd name="connsiteX6-125" fmla="*/ 12201525 w 12201525"/>
                <a:gd name="connsiteY6-126" fmla="*/ 0 h 3228975"/>
                <a:gd name="connsiteX0-127" fmla="*/ 0 w 12201525"/>
                <a:gd name="connsiteY0-128" fmla="*/ 3228975 h 3228975"/>
                <a:gd name="connsiteX1-129" fmla="*/ 2238375 w 12201525"/>
                <a:gd name="connsiteY1-130" fmla="*/ 2476500 h 3228975"/>
                <a:gd name="connsiteX2-131" fmla="*/ 4791075 w 12201525"/>
                <a:gd name="connsiteY2-132" fmla="*/ 2152650 h 3228975"/>
                <a:gd name="connsiteX3-133" fmla="*/ 6629400 w 12201525"/>
                <a:gd name="connsiteY3-134" fmla="*/ 2381250 h 3228975"/>
                <a:gd name="connsiteX4-135" fmla="*/ 8134350 w 12201525"/>
                <a:gd name="connsiteY4-136" fmla="*/ 1581150 h 3228975"/>
                <a:gd name="connsiteX5-137" fmla="*/ 9467850 w 12201525"/>
                <a:gd name="connsiteY5-138" fmla="*/ 1333500 h 3228975"/>
                <a:gd name="connsiteX6-139" fmla="*/ 12201525 w 12201525"/>
                <a:gd name="connsiteY6-140" fmla="*/ 0 h 3228975"/>
                <a:gd name="connsiteX0-141" fmla="*/ 0 w 12201525"/>
                <a:gd name="connsiteY0-142" fmla="*/ 3228975 h 3228975"/>
                <a:gd name="connsiteX1-143" fmla="*/ 2238375 w 12201525"/>
                <a:gd name="connsiteY1-144" fmla="*/ 2476500 h 3228975"/>
                <a:gd name="connsiteX2-145" fmla="*/ 4791075 w 12201525"/>
                <a:gd name="connsiteY2-146" fmla="*/ 2152650 h 3228975"/>
                <a:gd name="connsiteX3-147" fmla="*/ 6629400 w 12201525"/>
                <a:gd name="connsiteY3-148" fmla="*/ 2381250 h 3228975"/>
                <a:gd name="connsiteX4-149" fmla="*/ 8134350 w 12201525"/>
                <a:gd name="connsiteY4-150" fmla="*/ 1581150 h 3228975"/>
                <a:gd name="connsiteX5-151" fmla="*/ 9467850 w 12201525"/>
                <a:gd name="connsiteY5-152" fmla="*/ 1333500 h 3228975"/>
                <a:gd name="connsiteX6-153" fmla="*/ 12201525 w 12201525"/>
                <a:gd name="connsiteY6-154" fmla="*/ 0 h 3228975"/>
                <a:gd name="connsiteX0-155" fmla="*/ 0 w 12201525"/>
                <a:gd name="connsiteY0-156" fmla="*/ 3228975 h 3228975"/>
                <a:gd name="connsiteX1-157" fmla="*/ 2238375 w 12201525"/>
                <a:gd name="connsiteY1-158" fmla="*/ 2476500 h 3228975"/>
                <a:gd name="connsiteX2-159" fmla="*/ 4791075 w 12201525"/>
                <a:gd name="connsiteY2-160" fmla="*/ 2152650 h 3228975"/>
                <a:gd name="connsiteX3-161" fmla="*/ 6629400 w 12201525"/>
                <a:gd name="connsiteY3-162" fmla="*/ 2381250 h 3228975"/>
                <a:gd name="connsiteX4-163" fmla="*/ 8134350 w 12201525"/>
                <a:gd name="connsiteY4-164" fmla="*/ 1581150 h 3228975"/>
                <a:gd name="connsiteX5-165" fmla="*/ 9467850 w 12201525"/>
                <a:gd name="connsiteY5-166" fmla="*/ 1333500 h 3228975"/>
                <a:gd name="connsiteX6-167" fmla="*/ 12201525 w 12201525"/>
                <a:gd name="connsiteY6-168" fmla="*/ 0 h 3228975"/>
                <a:gd name="connsiteX0-169" fmla="*/ 0 w 12201525"/>
                <a:gd name="connsiteY0-170" fmla="*/ 3228975 h 3228975"/>
                <a:gd name="connsiteX1-171" fmla="*/ 2238375 w 12201525"/>
                <a:gd name="connsiteY1-172" fmla="*/ 2476500 h 3228975"/>
                <a:gd name="connsiteX2-173" fmla="*/ 4791075 w 12201525"/>
                <a:gd name="connsiteY2-174" fmla="*/ 2152650 h 3228975"/>
                <a:gd name="connsiteX3-175" fmla="*/ 6629400 w 12201525"/>
                <a:gd name="connsiteY3-176" fmla="*/ 2381250 h 3228975"/>
                <a:gd name="connsiteX4-177" fmla="*/ 8134350 w 12201525"/>
                <a:gd name="connsiteY4-178" fmla="*/ 1581150 h 3228975"/>
                <a:gd name="connsiteX5-179" fmla="*/ 9467850 w 12201525"/>
                <a:gd name="connsiteY5-180" fmla="*/ 1333500 h 3228975"/>
                <a:gd name="connsiteX6-181" fmla="*/ 12201525 w 12201525"/>
                <a:gd name="connsiteY6-182" fmla="*/ 0 h 3228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01525" h="3228975">
                  <a:moveTo>
                    <a:pt x="0" y="3228975"/>
                  </a:moveTo>
                  <a:cubicBezTo>
                    <a:pt x="746125" y="2978150"/>
                    <a:pt x="1868488" y="2541587"/>
                    <a:pt x="2238375" y="2476500"/>
                  </a:cubicBezTo>
                  <a:cubicBezTo>
                    <a:pt x="2608262" y="2411413"/>
                    <a:pt x="4402138" y="2111375"/>
                    <a:pt x="4791075" y="2152650"/>
                  </a:cubicBezTo>
                  <a:cubicBezTo>
                    <a:pt x="5180012" y="2193925"/>
                    <a:pt x="6072188" y="2476500"/>
                    <a:pt x="6629400" y="2381250"/>
                  </a:cubicBezTo>
                  <a:cubicBezTo>
                    <a:pt x="7186613" y="2286000"/>
                    <a:pt x="7623175" y="1635125"/>
                    <a:pt x="8134350" y="1581150"/>
                  </a:cubicBezTo>
                  <a:cubicBezTo>
                    <a:pt x="8645525" y="1527175"/>
                    <a:pt x="9042400" y="1568450"/>
                    <a:pt x="9467850" y="1333500"/>
                  </a:cubicBezTo>
                  <a:cubicBezTo>
                    <a:pt x="9893300" y="1098550"/>
                    <a:pt x="11290300" y="444500"/>
                    <a:pt x="12201525" y="0"/>
                  </a:cubicBezTo>
                </a:path>
              </a:pathLst>
            </a:custGeom>
            <a:no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00" strike="noStrike" noProof="1">
                <a:cs typeface="+mn-ea"/>
                <a:sym typeface="+mn-lt"/>
              </a:endParaRPr>
            </a:p>
          </p:txBody>
        </p:sp>
        <p:sp>
          <p:nvSpPr>
            <p:cNvPr id="3" name="椭圆 2"/>
            <p:cNvSpPr/>
            <p:nvPr/>
          </p:nvSpPr>
          <p:spPr>
            <a:xfrm>
              <a:off x="1981200" y="4276722"/>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00" strike="noStrike" noProof="1">
                <a:cs typeface="+mn-ea"/>
                <a:sym typeface="+mn-lt"/>
              </a:endParaRPr>
            </a:p>
          </p:txBody>
        </p:sp>
        <p:sp>
          <p:nvSpPr>
            <p:cNvPr id="4" name="椭圆 3"/>
            <p:cNvSpPr/>
            <p:nvPr/>
          </p:nvSpPr>
          <p:spPr>
            <a:xfrm>
              <a:off x="4552950" y="3876674"/>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00" strike="noStrike" noProof="1">
                <a:cs typeface="+mn-ea"/>
                <a:sym typeface="+mn-lt"/>
              </a:endParaRPr>
            </a:p>
          </p:txBody>
        </p:sp>
        <p:sp>
          <p:nvSpPr>
            <p:cNvPr id="5" name="椭圆 4"/>
            <p:cNvSpPr/>
            <p:nvPr/>
          </p:nvSpPr>
          <p:spPr>
            <a:xfrm>
              <a:off x="6410325" y="4138611"/>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00" strike="noStrike" noProof="1">
                <a:cs typeface="+mn-ea"/>
                <a:sym typeface="+mn-lt"/>
              </a:endParaRPr>
            </a:p>
          </p:txBody>
        </p:sp>
        <p:sp>
          <p:nvSpPr>
            <p:cNvPr id="6" name="椭圆 5"/>
            <p:cNvSpPr/>
            <p:nvPr/>
          </p:nvSpPr>
          <p:spPr>
            <a:xfrm>
              <a:off x="7972425" y="33051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00" strike="noStrike" noProof="1">
                <a:cs typeface="+mn-ea"/>
                <a:sym typeface="+mn-lt"/>
              </a:endParaRPr>
            </a:p>
          </p:txBody>
        </p:sp>
      </p:grpSp>
      <p:sp>
        <p:nvSpPr>
          <p:cNvPr id="19467" name="small-sharp-pencil_16463"/>
          <p:cNvSpPr>
            <a:spLocks noChangeAspect="1"/>
          </p:cNvSpPr>
          <p:nvPr/>
        </p:nvSpPr>
        <p:spPr>
          <a:xfrm flipH="1">
            <a:off x="6040041" y="3078956"/>
            <a:ext cx="345281" cy="342900"/>
          </a:xfrm>
          <a:custGeom>
            <a:avLst/>
            <a:gdLst/>
            <a:ahLst/>
            <a:cxnLst>
              <a:cxn ang="0">
                <a:pos x="229792" y="434905"/>
              </a:cxn>
              <a:cxn ang="0">
                <a:pos x="272782" y="435356"/>
              </a:cxn>
              <a:cxn ang="0">
                <a:pos x="314224" y="436259"/>
              </a:cxn>
              <a:cxn ang="0">
                <a:pos x="387833" y="439567"/>
              </a:cxn>
              <a:cxn ang="0">
                <a:pos x="459740" y="445735"/>
              </a:cxn>
              <a:cxn ang="0">
                <a:pos x="387833" y="451902"/>
              </a:cxn>
              <a:cxn ang="0">
                <a:pos x="314224" y="455211"/>
              </a:cxn>
              <a:cxn ang="0">
                <a:pos x="272782" y="456113"/>
              </a:cxn>
              <a:cxn ang="0">
                <a:pos x="229792" y="456565"/>
              </a:cxn>
              <a:cxn ang="0">
                <a:pos x="186957" y="456113"/>
              </a:cxn>
              <a:cxn ang="0">
                <a:pos x="145360" y="455211"/>
              </a:cxn>
              <a:cxn ang="0">
                <a:pos x="71752" y="451902"/>
              </a:cxn>
              <a:cxn ang="0">
                <a:pos x="0" y="445735"/>
              </a:cxn>
              <a:cxn ang="0">
                <a:pos x="71752" y="439567"/>
              </a:cxn>
              <a:cxn ang="0">
                <a:pos x="145360" y="436259"/>
              </a:cxn>
              <a:cxn ang="0">
                <a:pos x="186957" y="435356"/>
              </a:cxn>
              <a:cxn ang="0">
                <a:pos x="229792" y="434905"/>
              </a:cxn>
              <a:cxn ang="0">
                <a:pos x="416756" y="370406"/>
              </a:cxn>
              <a:cxn ang="0">
                <a:pos x="455122" y="441231"/>
              </a:cxn>
              <a:cxn ang="0">
                <a:pos x="382411" y="403859"/>
              </a:cxn>
              <a:cxn ang="0">
                <a:pos x="189427" y="51187"/>
              </a:cxn>
              <a:cxn ang="0">
                <a:pos x="348082" y="205614"/>
              </a:cxn>
              <a:cxn ang="0">
                <a:pos x="407307" y="348742"/>
              </a:cxn>
              <a:cxn ang="0">
                <a:pos x="360144" y="394693"/>
              </a:cxn>
              <a:cxn ang="0">
                <a:pos x="213240" y="336990"/>
              </a:cxn>
              <a:cxn ang="0">
                <a:pos x="54739" y="182412"/>
              </a:cxn>
              <a:cxn ang="0">
                <a:pos x="97849" y="332"/>
              </a:cxn>
              <a:cxn ang="0">
                <a:pos x="173673" y="35679"/>
              </a:cxn>
              <a:cxn ang="0">
                <a:pos x="38806" y="167047"/>
              </a:cxn>
              <a:cxn ang="0">
                <a:pos x="26896" y="24079"/>
              </a:cxn>
              <a:cxn ang="0">
                <a:pos x="97849" y="332"/>
              </a:cxn>
            </a:cxnLst>
            <a:rect l="0" t="0" r="0" b="0"/>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w="9525">
            <a:noFill/>
          </a:ln>
        </p:spPr>
        <p:txBody>
          <a:bodyPr/>
          <a:lstStyle/>
          <a:p>
            <a:endParaRPr lang="zh-CN" altLang="en-US" sz="100"/>
          </a:p>
        </p:txBody>
      </p:sp>
      <p:sp>
        <p:nvSpPr>
          <p:cNvPr id="19469" name="small-sharp-pencil_16463"/>
          <p:cNvSpPr>
            <a:spLocks noChangeAspect="1"/>
          </p:cNvSpPr>
          <p:nvPr/>
        </p:nvSpPr>
        <p:spPr>
          <a:xfrm flipH="1">
            <a:off x="4868466" y="3681413"/>
            <a:ext cx="345281" cy="341710"/>
          </a:xfrm>
          <a:custGeom>
            <a:avLst/>
            <a:gdLst/>
            <a:ahLst/>
            <a:cxnLst>
              <a:cxn ang="0">
                <a:pos x="229792" y="434905"/>
              </a:cxn>
              <a:cxn ang="0">
                <a:pos x="272782" y="435356"/>
              </a:cxn>
              <a:cxn ang="0">
                <a:pos x="314224" y="436259"/>
              </a:cxn>
              <a:cxn ang="0">
                <a:pos x="387833" y="439567"/>
              </a:cxn>
              <a:cxn ang="0">
                <a:pos x="459740" y="445735"/>
              </a:cxn>
              <a:cxn ang="0">
                <a:pos x="387833" y="451902"/>
              </a:cxn>
              <a:cxn ang="0">
                <a:pos x="314224" y="455211"/>
              </a:cxn>
              <a:cxn ang="0">
                <a:pos x="272782" y="456113"/>
              </a:cxn>
              <a:cxn ang="0">
                <a:pos x="229792" y="456565"/>
              </a:cxn>
              <a:cxn ang="0">
                <a:pos x="186957" y="456113"/>
              </a:cxn>
              <a:cxn ang="0">
                <a:pos x="145360" y="455211"/>
              </a:cxn>
              <a:cxn ang="0">
                <a:pos x="71752" y="451902"/>
              </a:cxn>
              <a:cxn ang="0">
                <a:pos x="0" y="445735"/>
              </a:cxn>
              <a:cxn ang="0">
                <a:pos x="71752" y="439567"/>
              </a:cxn>
              <a:cxn ang="0">
                <a:pos x="145360" y="436259"/>
              </a:cxn>
              <a:cxn ang="0">
                <a:pos x="186957" y="435356"/>
              </a:cxn>
              <a:cxn ang="0">
                <a:pos x="229792" y="434905"/>
              </a:cxn>
              <a:cxn ang="0">
                <a:pos x="416756" y="370406"/>
              </a:cxn>
              <a:cxn ang="0">
                <a:pos x="455122" y="441231"/>
              </a:cxn>
              <a:cxn ang="0">
                <a:pos x="382411" y="403859"/>
              </a:cxn>
              <a:cxn ang="0">
                <a:pos x="189427" y="51187"/>
              </a:cxn>
              <a:cxn ang="0">
                <a:pos x="348082" y="205614"/>
              </a:cxn>
              <a:cxn ang="0">
                <a:pos x="407307" y="348742"/>
              </a:cxn>
              <a:cxn ang="0">
                <a:pos x="360144" y="394693"/>
              </a:cxn>
              <a:cxn ang="0">
                <a:pos x="213240" y="336990"/>
              </a:cxn>
              <a:cxn ang="0">
                <a:pos x="54739" y="182412"/>
              </a:cxn>
              <a:cxn ang="0">
                <a:pos x="97849" y="332"/>
              </a:cxn>
              <a:cxn ang="0">
                <a:pos x="173673" y="35679"/>
              </a:cxn>
              <a:cxn ang="0">
                <a:pos x="38806" y="167047"/>
              </a:cxn>
              <a:cxn ang="0">
                <a:pos x="26896" y="24079"/>
              </a:cxn>
              <a:cxn ang="0">
                <a:pos x="97849" y="332"/>
              </a:cxn>
            </a:cxnLst>
            <a:rect l="0" t="0" r="0" b="0"/>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w="9525">
            <a:noFill/>
          </a:ln>
        </p:spPr>
        <p:txBody>
          <a:bodyPr/>
          <a:lstStyle/>
          <a:p>
            <a:endParaRPr lang="zh-CN" altLang="en-US" sz="100"/>
          </a:p>
        </p:txBody>
      </p:sp>
      <p:sp>
        <p:nvSpPr>
          <p:cNvPr id="19470" name="small-sharp-pencil_16463"/>
          <p:cNvSpPr>
            <a:spLocks noChangeAspect="1"/>
          </p:cNvSpPr>
          <p:nvPr/>
        </p:nvSpPr>
        <p:spPr>
          <a:xfrm flipH="1">
            <a:off x="1546622" y="3757613"/>
            <a:ext cx="345281" cy="342900"/>
          </a:xfrm>
          <a:custGeom>
            <a:avLst/>
            <a:gdLst/>
            <a:ahLst/>
            <a:cxnLst>
              <a:cxn ang="0">
                <a:pos x="229792" y="434905"/>
              </a:cxn>
              <a:cxn ang="0">
                <a:pos x="272782" y="435356"/>
              </a:cxn>
              <a:cxn ang="0">
                <a:pos x="314224" y="436259"/>
              </a:cxn>
              <a:cxn ang="0">
                <a:pos x="387833" y="439567"/>
              </a:cxn>
              <a:cxn ang="0">
                <a:pos x="459740" y="445735"/>
              </a:cxn>
              <a:cxn ang="0">
                <a:pos x="387833" y="451902"/>
              </a:cxn>
              <a:cxn ang="0">
                <a:pos x="314224" y="455211"/>
              </a:cxn>
              <a:cxn ang="0">
                <a:pos x="272782" y="456113"/>
              </a:cxn>
              <a:cxn ang="0">
                <a:pos x="229792" y="456565"/>
              </a:cxn>
              <a:cxn ang="0">
                <a:pos x="186957" y="456113"/>
              </a:cxn>
              <a:cxn ang="0">
                <a:pos x="145360" y="455211"/>
              </a:cxn>
              <a:cxn ang="0">
                <a:pos x="71752" y="451902"/>
              </a:cxn>
              <a:cxn ang="0">
                <a:pos x="0" y="445735"/>
              </a:cxn>
              <a:cxn ang="0">
                <a:pos x="71752" y="439567"/>
              </a:cxn>
              <a:cxn ang="0">
                <a:pos x="145360" y="436259"/>
              </a:cxn>
              <a:cxn ang="0">
                <a:pos x="186957" y="435356"/>
              </a:cxn>
              <a:cxn ang="0">
                <a:pos x="229792" y="434905"/>
              </a:cxn>
              <a:cxn ang="0">
                <a:pos x="416756" y="370406"/>
              </a:cxn>
              <a:cxn ang="0">
                <a:pos x="455122" y="441231"/>
              </a:cxn>
              <a:cxn ang="0">
                <a:pos x="382411" y="403859"/>
              </a:cxn>
              <a:cxn ang="0">
                <a:pos x="189427" y="51187"/>
              </a:cxn>
              <a:cxn ang="0">
                <a:pos x="348082" y="205614"/>
              </a:cxn>
              <a:cxn ang="0">
                <a:pos x="407307" y="348742"/>
              </a:cxn>
              <a:cxn ang="0">
                <a:pos x="360144" y="394693"/>
              </a:cxn>
              <a:cxn ang="0">
                <a:pos x="213240" y="336990"/>
              </a:cxn>
              <a:cxn ang="0">
                <a:pos x="54739" y="182412"/>
              </a:cxn>
              <a:cxn ang="0">
                <a:pos x="97849" y="332"/>
              </a:cxn>
              <a:cxn ang="0">
                <a:pos x="173673" y="35679"/>
              </a:cxn>
              <a:cxn ang="0">
                <a:pos x="38806" y="167047"/>
              </a:cxn>
              <a:cxn ang="0">
                <a:pos x="26896" y="24079"/>
              </a:cxn>
              <a:cxn ang="0">
                <a:pos x="97849" y="332"/>
              </a:cxn>
            </a:cxnLst>
            <a:rect l="0" t="0" r="0" b="0"/>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w="9525">
            <a:noFill/>
          </a:ln>
        </p:spPr>
        <p:txBody>
          <a:bodyPr/>
          <a:lstStyle/>
          <a:p>
            <a:endParaRPr lang="zh-CN" altLang="en-US" sz="100"/>
          </a:p>
        </p:txBody>
      </p:sp>
      <p:sp>
        <p:nvSpPr>
          <p:cNvPr id="19471" name="small-sharp-pencil_16463"/>
          <p:cNvSpPr>
            <a:spLocks noChangeAspect="1"/>
          </p:cNvSpPr>
          <p:nvPr/>
        </p:nvSpPr>
        <p:spPr>
          <a:xfrm flipH="1">
            <a:off x="3445669" y="3457575"/>
            <a:ext cx="344091" cy="342900"/>
          </a:xfrm>
          <a:custGeom>
            <a:avLst/>
            <a:gdLst/>
            <a:ahLst/>
            <a:cxnLst>
              <a:cxn ang="0">
                <a:pos x="229792" y="434905"/>
              </a:cxn>
              <a:cxn ang="0">
                <a:pos x="272782" y="435356"/>
              </a:cxn>
              <a:cxn ang="0">
                <a:pos x="314224" y="436259"/>
              </a:cxn>
              <a:cxn ang="0">
                <a:pos x="387833" y="439567"/>
              </a:cxn>
              <a:cxn ang="0">
                <a:pos x="459740" y="445735"/>
              </a:cxn>
              <a:cxn ang="0">
                <a:pos x="387833" y="451902"/>
              </a:cxn>
              <a:cxn ang="0">
                <a:pos x="314224" y="455211"/>
              </a:cxn>
              <a:cxn ang="0">
                <a:pos x="272782" y="456113"/>
              </a:cxn>
              <a:cxn ang="0">
                <a:pos x="229792" y="456565"/>
              </a:cxn>
              <a:cxn ang="0">
                <a:pos x="186957" y="456113"/>
              </a:cxn>
              <a:cxn ang="0">
                <a:pos x="145360" y="455211"/>
              </a:cxn>
              <a:cxn ang="0">
                <a:pos x="71752" y="451902"/>
              </a:cxn>
              <a:cxn ang="0">
                <a:pos x="0" y="445735"/>
              </a:cxn>
              <a:cxn ang="0">
                <a:pos x="71752" y="439567"/>
              </a:cxn>
              <a:cxn ang="0">
                <a:pos x="145360" y="436259"/>
              </a:cxn>
              <a:cxn ang="0">
                <a:pos x="186957" y="435356"/>
              </a:cxn>
              <a:cxn ang="0">
                <a:pos x="229792" y="434905"/>
              </a:cxn>
              <a:cxn ang="0">
                <a:pos x="416756" y="370406"/>
              </a:cxn>
              <a:cxn ang="0">
                <a:pos x="455122" y="441231"/>
              </a:cxn>
              <a:cxn ang="0">
                <a:pos x="382411" y="403859"/>
              </a:cxn>
              <a:cxn ang="0">
                <a:pos x="189427" y="51187"/>
              </a:cxn>
              <a:cxn ang="0">
                <a:pos x="348082" y="205614"/>
              </a:cxn>
              <a:cxn ang="0">
                <a:pos x="407307" y="348742"/>
              </a:cxn>
              <a:cxn ang="0">
                <a:pos x="360144" y="394693"/>
              </a:cxn>
              <a:cxn ang="0">
                <a:pos x="213240" y="336990"/>
              </a:cxn>
              <a:cxn ang="0">
                <a:pos x="54739" y="182412"/>
              </a:cxn>
              <a:cxn ang="0">
                <a:pos x="97849" y="332"/>
              </a:cxn>
              <a:cxn ang="0">
                <a:pos x="173673" y="35679"/>
              </a:cxn>
              <a:cxn ang="0">
                <a:pos x="38806" y="167047"/>
              </a:cxn>
              <a:cxn ang="0">
                <a:pos x="26896" y="24079"/>
              </a:cxn>
              <a:cxn ang="0">
                <a:pos x="97849" y="332"/>
              </a:cxn>
            </a:cxnLst>
            <a:rect l="0" t="0" r="0" b="0"/>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w="9525">
            <a:noFill/>
          </a:ln>
        </p:spPr>
        <p:txBody>
          <a:bodyPr/>
          <a:lstStyle/>
          <a:p>
            <a:endParaRPr lang="zh-CN" altLang="en-US" sz="100"/>
          </a:p>
        </p:txBody>
      </p:sp>
      <p:sp>
        <p:nvSpPr>
          <p:cNvPr id="19472" name="文本框 36"/>
          <p:cNvSpPr txBox="1"/>
          <p:nvPr/>
        </p:nvSpPr>
        <p:spPr>
          <a:xfrm>
            <a:off x="5307806" y="2386013"/>
            <a:ext cx="1252538" cy="368300"/>
          </a:xfrm>
          <a:prstGeom prst="rect">
            <a:avLst/>
          </a:prstGeom>
          <a:noFill/>
          <a:ln w="9525">
            <a:noFill/>
          </a:ln>
        </p:spPr>
        <p:txBody>
          <a:bodyPr wrap="square" anchor="t">
            <a:spAutoFit/>
          </a:bodyPr>
          <a:lstStyle/>
          <a:p>
            <a:pPr>
              <a:buFont typeface="Arial" panose="020B0604020202020204" pitchFamily="34" charset="0"/>
            </a:pPr>
            <a:r>
              <a:rPr lang="zh-CN" altLang="en-US" sz="1800" b="1" dirty="0">
                <a:solidFill>
                  <a:srgbClr val="0D0D0D"/>
                </a:solidFill>
                <a:latin typeface="思源黑体 CN Light" charset="0"/>
                <a:ea typeface="+mn-ea"/>
                <a:cs typeface="思源黑体 CN Light" charset="0"/>
                <a:sym typeface="思源黑体 CN Light" charset="0"/>
              </a:rPr>
              <a:t>第四节</a:t>
            </a:r>
            <a:endParaRPr lang="zh-CN" altLang="en-US" sz="1800" b="1" dirty="0">
              <a:solidFill>
                <a:srgbClr val="0D0D0D"/>
              </a:solidFill>
              <a:latin typeface="思源黑体 CN Light" charset="0"/>
              <a:ea typeface="思源黑体 CN Light" charset="0"/>
              <a:sym typeface="思源黑体 CN Light" charset="0"/>
            </a:endParaRPr>
          </a:p>
        </p:txBody>
      </p:sp>
      <p:sp>
        <p:nvSpPr>
          <p:cNvPr id="19473" name="文本框 37"/>
          <p:cNvSpPr txBox="1"/>
          <p:nvPr/>
        </p:nvSpPr>
        <p:spPr>
          <a:xfrm>
            <a:off x="5213985" y="2731135"/>
            <a:ext cx="2007235" cy="398780"/>
          </a:xfrm>
          <a:prstGeom prst="rect">
            <a:avLst/>
          </a:prstGeom>
          <a:noFill/>
          <a:ln w="9525">
            <a:noFill/>
          </a:ln>
        </p:spPr>
        <p:txBody>
          <a:bodyPr wrap="square" anchor="t">
            <a:spAutoFit/>
          </a:bodyPr>
          <a:lstStyle/>
          <a:p>
            <a:pPr>
              <a:buFont typeface="Arial" panose="020B0604020202020204" pitchFamily="34" charset="0"/>
            </a:pPr>
            <a:r>
              <a:rPr lang="zh-CN" altLang="en-US" sz="2000" dirty="0">
                <a:solidFill>
                  <a:srgbClr val="0D0D0D"/>
                </a:solidFill>
                <a:latin typeface="思源黑体 CN Light" charset="0"/>
                <a:ea typeface="+mn-ea"/>
                <a:cs typeface="思源黑体 CN Light" charset="0"/>
                <a:sym typeface="思源黑体 CN Light" charset="0"/>
              </a:rPr>
              <a:t>政策议程的设置</a:t>
            </a:r>
          </a:p>
        </p:txBody>
      </p:sp>
      <p:sp>
        <p:nvSpPr>
          <p:cNvPr id="19474" name="文本框 36"/>
          <p:cNvSpPr txBox="1"/>
          <p:nvPr/>
        </p:nvSpPr>
        <p:spPr>
          <a:xfrm>
            <a:off x="4572000" y="4256485"/>
            <a:ext cx="1252538" cy="368300"/>
          </a:xfrm>
          <a:prstGeom prst="rect">
            <a:avLst/>
          </a:prstGeom>
          <a:noFill/>
          <a:ln w="9525">
            <a:noFill/>
          </a:ln>
        </p:spPr>
        <p:txBody>
          <a:bodyPr wrap="square" anchor="t">
            <a:spAutoFit/>
          </a:bodyPr>
          <a:lstStyle/>
          <a:p>
            <a:pPr>
              <a:buFont typeface="Arial" panose="020B0604020202020204" pitchFamily="34" charset="0"/>
            </a:pPr>
            <a:r>
              <a:rPr lang="zh-CN" altLang="en-US" sz="1800" b="1" dirty="0">
                <a:solidFill>
                  <a:srgbClr val="0D0D0D"/>
                </a:solidFill>
                <a:latin typeface="思源黑体 CN Light" charset="0"/>
                <a:ea typeface="+mn-ea"/>
                <a:cs typeface="思源黑体 CN Light" charset="0"/>
                <a:sym typeface="思源黑体 CN Light" charset="0"/>
              </a:rPr>
              <a:t>第三节</a:t>
            </a:r>
            <a:endParaRPr lang="zh-CN" altLang="en-US" sz="1800" b="1" dirty="0">
              <a:solidFill>
                <a:srgbClr val="0D0D0D"/>
              </a:solidFill>
              <a:latin typeface="思源黑体 CN Light" charset="0"/>
              <a:ea typeface="思源黑体 CN Light" charset="0"/>
              <a:sym typeface="思源黑体 CN Light" charset="0"/>
            </a:endParaRPr>
          </a:p>
        </p:txBody>
      </p:sp>
      <p:sp>
        <p:nvSpPr>
          <p:cNvPr id="19475" name="文本框 37"/>
          <p:cNvSpPr txBox="1"/>
          <p:nvPr/>
        </p:nvSpPr>
        <p:spPr>
          <a:xfrm>
            <a:off x="4201716" y="4636294"/>
            <a:ext cx="2256234" cy="398780"/>
          </a:xfrm>
          <a:prstGeom prst="rect">
            <a:avLst/>
          </a:prstGeom>
          <a:noFill/>
          <a:ln w="9525">
            <a:noFill/>
          </a:ln>
        </p:spPr>
        <p:txBody>
          <a:bodyPr wrap="square" anchor="t">
            <a:spAutoFit/>
          </a:bodyPr>
          <a:lstStyle/>
          <a:p>
            <a:pPr>
              <a:buFont typeface="Arial" panose="020B0604020202020204" pitchFamily="34" charset="0"/>
            </a:pPr>
            <a:r>
              <a:rPr lang="zh-CN" altLang="en-US" sz="2000" dirty="0">
                <a:solidFill>
                  <a:srgbClr val="0D0D0D"/>
                </a:solidFill>
                <a:latin typeface="思源黑体 CN Light" charset="0"/>
                <a:ea typeface="+mn-ea"/>
                <a:cs typeface="思源黑体 CN Light" charset="0"/>
                <a:sym typeface="思源黑体 CN Light" charset="0"/>
              </a:rPr>
              <a:t>政策问题的构建</a:t>
            </a:r>
          </a:p>
        </p:txBody>
      </p:sp>
      <p:sp>
        <p:nvSpPr>
          <p:cNvPr id="19476" name="文本框 36"/>
          <p:cNvSpPr txBox="1"/>
          <p:nvPr/>
        </p:nvSpPr>
        <p:spPr>
          <a:xfrm>
            <a:off x="2613422" y="2502694"/>
            <a:ext cx="1251347" cy="414020"/>
          </a:xfrm>
          <a:prstGeom prst="rect">
            <a:avLst/>
          </a:prstGeom>
          <a:noFill/>
          <a:ln w="9525">
            <a:noFill/>
          </a:ln>
        </p:spPr>
        <p:txBody>
          <a:bodyPr wrap="square" anchor="t">
            <a:spAutoFit/>
          </a:bodyPr>
          <a:lstStyle/>
          <a:p>
            <a:pPr>
              <a:buFont typeface="Arial" panose="020B0604020202020204" pitchFamily="34" charset="0"/>
            </a:pPr>
            <a:r>
              <a:rPr lang="zh-CN" altLang="en-US" sz="2100" b="1" dirty="0">
                <a:solidFill>
                  <a:srgbClr val="0D0D0D"/>
                </a:solidFill>
                <a:latin typeface="思源黑体 CN Light" charset="0"/>
                <a:ea typeface="+mn-ea"/>
                <a:cs typeface="思源黑体 CN Light" charset="0"/>
                <a:sym typeface="思源黑体 CN Light" charset="0"/>
              </a:rPr>
              <a:t>第二节</a:t>
            </a:r>
            <a:endParaRPr lang="zh-CN" altLang="en-US" sz="2100" b="1" dirty="0">
              <a:solidFill>
                <a:srgbClr val="0D0D0D"/>
              </a:solidFill>
              <a:latin typeface="思源黑体 CN Light" charset="0"/>
              <a:ea typeface="思源黑体 CN Light" charset="0"/>
              <a:sym typeface="思源黑体 CN Light" charset="0"/>
            </a:endParaRPr>
          </a:p>
        </p:txBody>
      </p:sp>
      <p:sp>
        <p:nvSpPr>
          <p:cNvPr id="19477" name="文本框 37"/>
          <p:cNvSpPr txBox="1"/>
          <p:nvPr/>
        </p:nvSpPr>
        <p:spPr>
          <a:xfrm>
            <a:off x="2661761" y="2934653"/>
            <a:ext cx="2109788" cy="398780"/>
          </a:xfrm>
          <a:prstGeom prst="rect">
            <a:avLst/>
          </a:prstGeom>
          <a:noFill/>
          <a:ln w="9525">
            <a:noFill/>
          </a:ln>
        </p:spPr>
        <p:txBody>
          <a:bodyPr wrap="square" anchor="t">
            <a:spAutoFit/>
          </a:bodyPr>
          <a:lstStyle/>
          <a:p>
            <a:pPr>
              <a:buFont typeface="Arial" panose="020B0604020202020204" pitchFamily="34" charset="0"/>
            </a:pPr>
            <a:r>
              <a:rPr lang="zh-CN" altLang="en-US" sz="2000" dirty="0">
                <a:solidFill>
                  <a:srgbClr val="0D0D0D"/>
                </a:solidFill>
                <a:latin typeface="思源黑体 CN Light" charset="0"/>
                <a:ea typeface="+mn-ea"/>
                <a:cs typeface="思源黑体 CN Light" charset="0"/>
                <a:sym typeface="思源黑体 CN Light" charset="0"/>
              </a:rPr>
              <a:t>政策问题的分类</a:t>
            </a:r>
          </a:p>
        </p:txBody>
      </p:sp>
      <p:sp>
        <p:nvSpPr>
          <p:cNvPr id="19480" name="文本框 36"/>
          <p:cNvSpPr txBox="1"/>
          <p:nvPr/>
        </p:nvSpPr>
        <p:spPr>
          <a:xfrm>
            <a:off x="920354" y="4437460"/>
            <a:ext cx="1252538" cy="368300"/>
          </a:xfrm>
          <a:prstGeom prst="rect">
            <a:avLst/>
          </a:prstGeom>
          <a:noFill/>
          <a:ln w="9525">
            <a:noFill/>
          </a:ln>
        </p:spPr>
        <p:txBody>
          <a:bodyPr wrap="square" anchor="t">
            <a:spAutoFit/>
          </a:bodyPr>
          <a:lstStyle/>
          <a:p>
            <a:pPr>
              <a:buFont typeface="Arial" panose="020B0604020202020204" pitchFamily="34" charset="0"/>
            </a:pPr>
            <a:r>
              <a:rPr lang="zh-CN" altLang="en-US" sz="1800" b="1" dirty="0">
                <a:solidFill>
                  <a:srgbClr val="0D0D0D"/>
                </a:solidFill>
                <a:latin typeface="思源黑体 CN Light" charset="0"/>
                <a:ea typeface="+mn-ea"/>
                <a:cs typeface="思源黑体 CN Light" charset="0"/>
                <a:sym typeface="思源黑体 CN Light" charset="0"/>
              </a:rPr>
              <a:t>第一节</a:t>
            </a:r>
            <a:endParaRPr lang="zh-CN" altLang="en-US" sz="1800" b="1" dirty="0">
              <a:solidFill>
                <a:srgbClr val="0D0D0D"/>
              </a:solidFill>
              <a:latin typeface="思源黑体 CN Light" charset="0"/>
              <a:ea typeface="思源黑体 CN Light" charset="0"/>
              <a:sym typeface="思源黑体 CN Light" charset="0"/>
            </a:endParaRPr>
          </a:p>
        </p:txBody>
      </p:sp>
      <p:sp>
        <p:nvSpPr>
          <p:cNvPr id="19481" name="文本框 37"/>
          <p:cNvSpPr txBox="1"/>
          <p:nvPr/>
        </p:nvSpPr>
        <p:spPr>
          <a:xfrm>
            <a:off x="647700" y="4827985"/>
            <a:ext cx="2059781" cy="706755"/>
          </a:xfrm>
          <a:prstGeom prst="rect">
            <a:avLst/>
          </a:prstGeom>
          <a:noFill/>
          <a:ln w="9525">
            <a:noFill/>
          </a:ln>
        </p:spPr>
        <p:txBody>
          <a:bodyPr wrap="square" anchor="t">
            <a:spAutoFit/>
          </a:bodyPr>
          <a:lstStyle/>
          <a:p>
            <a:pPr>
              <a:buFont typeface="Arial" panose="020B0604020202020204" pitchFamily="34" charset="0"/>
            </a:pPr>
            <a:r>
              <a:rPr lang="zh-CN" altLang="en-US" sz="2000" dirty="0">
                <a:solidFill>
                  <a:srgbClr val="0D0D0D"/>
                </a:solidFill>
                <a:latin typeface="思源黑体 CN Light" charset="0"/>
                <a:ea typeface="+mn-ea"/>
                <a:cs typeface="思源黑体 CN Light" charset="0"/>
                <a:sym typeface="思源黑体 CN Light" charset="0"/>
              </a:rPr>
              <a:t>政策问题</a:t>
            </a:r>
            <a:r>
              <a:rPr lang="zh-CN" altLang="en-US" sz="2000" dirty="0" smtClean="0">
                <a:solidFill>
                  <a:srgbClr val="0D0D0D"/>
                </a:solidFill>
                <a:latin typeface="思源黑体 CN Light" charset="0"/>
                <a:ea typeface="+mn-ea"/>
                <a:cs typeface="思源黑体 CN Light" charset="0"/>
                <a:sym typeface="思源黑体 CN Light" charset="0"/>
              </a:rPr>
              <a:t>的形成、内涵</a:t>
            </a:r>
            <a:r>
              <a:rPr lang="zh-CN" altLang="en-US" sz="2000" dirty="0">
                <a:solidFill>
                  <a:srgbClr val="0D0D0D"/>
                </a:solidFill>
                <a:latin typeface="思源黑体 CN Light" charset="0"/>
                <a:ea typeface="+mn-ea"/>
                <a:cs typeface="思源黑体 CN Light" charset="0"/>
                <a:sym typeface="思源黑体 CN Light" charset="0"/>
              </a:rPr>
              <a:t>与特征</a:t>
            </a:r>
          </a:p>
        </p:txBody>
      </p:sp>
    </p:spTree>
    <p:extLst>
      <p:ext uri="{BB962C8B-B14F-4D97-AF65-F5344CB8AC3E}">
        <p14:creationId xmlns:p14="http://schemas.microsoft.com/office/powerpoint/2010/main" val="835587289"/>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01254" y="1751410"/>
            <a:ext cx="8326041" cy="379928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一、政策问题的形成</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（一）个人</a:t>
            </a:r>
            <a:r>
              <a:rPr lang="zh-CN" altLang="en-US" sz="2400" strike="noStrike" noProof="1">
                <a:solidFill>
                  <a:schemeClr val="tx1"/>
                </a:solidFill>
                <a:sym typeface="+mn-ea"/>
              </a:rPr>
              <a:t>问题转化为社会问题  </a:t>
            </a:r>
            <a:r>
              <a:rPr lang="zh-CN" altLang="en-US" sz="2400" strike="noStrike" noProof="1">
                <a:sym typeface="+mn-ea"/>
              </a:rPr>
              <a:t> </a:t>
            </a:r>
            <a:r>
              <a:rPr lang="zh-CN" altLang="en-US" sz="2400" b="1" strike="noStrike" noProof="1">
                <a:sym typeface="+mn-ea"/>
              </a:rPr>
              <a:t> </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问题的</a:t>
            </a:r>
            <a:r>
              <a:rPr lang="zh-CN" altLang="en-US" sz="2400" strike="noStrike" noProof="1" smtClean="0">
                <a:solidFill>
                  <a:schemeClr val="tx1"/>
                </a:solidFill>
                <a:sym typeface="+mn-ea"/>
              </a:rPr>
              <a:t>偏差带有</a:t>
            </a:r>
            <a:r>
              <a:rPr lang="zh-CN" altLang="en-US" sz="2400" strike="noStrike" noProof="1">
                <a:solidFill>
                  <a:schemeClr val="tx1"/>
                </a:solidFill>
                <a:sym typeface="+mn-ea"/>
              </a:rPr>
              <a:t>共性，超出了个人的界限而具有社会性。这部分偏差可以在一定程度上引起社会的共鸣，即产生解决的诉求，那么它就变成了社会问题，需要动用</a:t>
            </a:r>
            <a:r>
              <a:rPr lang="zh-CN" altLang="en-US" sz="2400" strike="noStrike" noProof="1" smtClean="0">
                <a:solidFill>
                  <a:schemeClr val="tx1"/>
                </a:solidFill>
                <a:sym typeface="+mn-ea"/>
              </a:rPr>
              <a:t>社会力量去解决</a:t>
            </a:r>
            <a:r>
              <a:rPr lang="zh-CN" altLang="en-US" sz="2400" strike="noStrike" noProof="1">
                <a:solidFill>
                  <a:schemeClr val="tx1"/>
                </a:solidFill>
                <a:sym typeface="+mn-ea"/>
              </a:rPr>
              <a:t>。</a:t>
            </a:r>
          </a:p>
        </p:txBody>
      </p:sp>
      <p:sp>
        <p:nvSpPr>
          <p:cNvPr id="20483" name="文本框 45"/>
          <p:cNvSpPr txBox="1"/>
          <p:nvPr/>
        </p:nvSpPr>
        <p:spPr>
          <a:xfrm>
            <a:off x="821690" y="993140"/>
            <a:ext cx="8005605" cy="52322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sym typeface="思源黑体 CN Light" charset="0"/>
              </a:rPr>
              <a:t>第一节  政策问题</a:t>
            </a:r>
            <a:r>
              <a:rPr lang="zh-CN" altLang="en-US" sz="2800" b="1" dirty="0" smtClean="0">
                <a:solidFill>
                  <a:srgbClr val="6D5337"/>
                </a:solidFill>
                <a:latin typeface="思源黑体 CN Light" charset="0"/>
                <a:ea typeface="+mn-ea"/>
                <a:sym typeface="思源黑体 CN Light" charset="0"/>
              </a:rPr>
              <a:t>的形成、内涵</a:t>
            </a:r>
            <a:r>
              <a:rPr lang="zh-CN" altLang="en-US" sz="2800" b="1" dirty="0">
                <a:solidFill>
                  <a:srgbClr val="6D5337"/>
                </a:solidFill>
                <a:latin typeface="思源黑体 CN Light" charset="0"/>
                <a:ea typeface="+mn-ea"/>
                <a:sym typeface="思源黑体 CN Light" charset="0"/>
              </a:rPr>
              <a:t>与特征</a:t>
            </a:r>
          </a:p>
        </p:txBody>
      </p:sp>
    </p:spTree>
    <p:extLst>
      <p:ext uri="{BB962C8B-B14F-4D97-AF65-F5344CB8AC3E}">
        <p14:creationId xmlns:p14="http://schemas.microsoft.com/office/powerpoint/2010/main" val="3628921341"/>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01254" y="1751410"/>
            <a:ext cx="8326041" cy="379928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一、政策问题的形成</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（一）个人</a:t>
            </a:r>
            <a:r>
              <a:rPr lang="zh-CN" altLang="en-US" sz="2400" strike="noStrike" noProof="1">
                <a:solidFill>
                  <a:schemeClr val="tx1"/>
                </a:solidFill>
                <a:sym typeface="+mn-ea"/>
              </a:rPr>
              <a:t>问题转化为社会问题  </a:t>
            </a:r>
            <a:r>
              <a:rPr lang="zh-CN" altLang="en-US" sz="2400" strike="noStrike" noProof="1">
                <a:sym typeface="+mn-ea"/>
              </a:rPr>
              <a:t> </a:t>
            </a:r>
            <a:r>
              <a:rPr lang="zh-CN" altLang="en-US" sz="2400" b="1" strike="noStrike" noProof="1">
                <a:sym typeface="+mn-ea"/>
              </a:rPr>
              <a:t> </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问题的</a:t>
            </a:r>
            <a:r>
              <a:rPr lang="zh-CN" altLang="en-US" sz="2400" strike="noStrike" noProof="1" smtClean="0">
                <a:solidFill>
                  <a:schemeClr val="tx1"/>
                </a:solidFill>
                <a:sym typeface="+mn-ea"/>
              </a:rPr>
              <a:t>偏差带有</a:t>
            </a:r>
            <a:r>
              <a:rPr lang="zh-CN" altLang="en-US" sz="2400" strike="noStrike" noProof="1">
                <a:solidFill>
                  <a:schemeClr val="tx1"/>
                </a:solidFill>
                <a:sym typeface="+mn-ea"/>
              </a:rPr>
              <a:t>共性，超出了个人的界限而具有社会性。这部分偏差可以在一定程度上引起社会的共鸣，即产生解决的诉求，那么它就变成了社会问题，需要动用</a:t>
            </a:r>
            <a:r>
              <a:rPr lang="zh-CN" altLang="en-US" sz="2400" strike="noStrike" noProof="1" smtClean="0">
                <a:solidFill>
                  <a:schemeClr val="tx1"/>
                </a:solidFill>
                <a:sym typeface="+mn-ea"/>
              </a:rPr>
              <a:t>社会力量去解决</a:t>
            </a:r>
            <a:r>
              <a:rPr lang="zh-CN" altLang="en-US" sz="2400" strike="noStrike" noProof="1">
                <a:solidFill>
                  <a:schemeClr val="tx1"/>
                </a:solidFill>
                <a:sym typeface="+mn-ea"/>
              </a:rPr>
              <a:t>。</a:t>
            </a:r>
          </a:p>
        </p:txBody>
      </p:sp>
      <p:sp>
        <p:nvSpPr>
          <p:cNvPr id="20483" name="文本框 45"/>
          <p:cNvSpPr txBox="1"/>
          <p:nvPr/>
        </p:nvSpPr>
        <p:spPr>
          <a:xfrm>
            <a:off x="821690" y="993140"/>
            <a:ext cx="8005605" cy="52322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sym typeface="思源黑体 CN Light" charset="0"/>
              </a:rPr>
              <a:t>第一节  政策问题</a:t>
            </a:r>
            <a:r>
              <a:rPr lang="zh-CN" altLang="en-US" sz="2800" b="1" dirty="0" smtClean="0">
                <a:solidFill>
                  <a:srgbClr val="6D5337"/>
                </a:solidFill>
                <a:latin typeface="思源黑体 CN Light" charset="0"/>
                <a:ea typeface="+mn-ea"/>
                <a:sym typeface="思源黑体 CN Light" charset="0"/>
              </a:rPr>
              <a:t>的形成、内涵</a:t>
            </a:r>
            <a:r>
              <a:rPr lang="zh-CN" altLang="en-US" sz="2800" b="1" dirty="0">
                <a:solidFill>
                  <a:srgbClr val="6D5337"/>
                </a:solidFill>
                <a:latin typeface="思源黑体 CN Light" charset="0"/>
                <a:ea typeface="+mn-ea"/>
                <a:sym typeface="思源黑体 CN Light" charset="0"/>
              </a:rPr>
              <a:t>与特征</a:t>
            </a:r>
          </a:p>
        </p:txBody>
      </p:sp>
    </p:spTree>
    <p:extLst>
      <p:ext uri="{BB962C8B-B14F-4D97-AF65-F5344CB8AC3E}">
        <p14:creationId xmlns:p14="http://schemas.microsoft.com/office/powerpoint/2010/main" val="547905546"/>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01254" y="1751410"/>
            <a:ext cx="8326041" cy="379928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一、政策问题的形成</a:t>
            </a:r>
          </a:p>
          <a:p>
            <a:pPr algn="just">
              <a:lnSpc>
                <a:spcPct val="150000"/>
              </a:lnSpc>
              <a:buClr>
                <a:srgbClr val="A50021"/>
              </a:buClr>
              <a:buSzPct val="75000"/>
            </a:pPr>
            <a:r>
              <a:rPr lang="zh-CN" altLang="en-US" sz="2400" strike="noStrike" noProof="1" smtClean="0">
                <a:solidFill>
                  <a:schemeClr val="tx1"/>
                </a:solidFill>
                <a:sym typeface="+mn-ea"/>
              </a:rPr>
              <a:t>（二</a:t>
            </a:r>
            <a:r>
              <a:rPr lang="zh-CN" altLang="en-US" sz="2400" noProof="1" smtClean="0">
                <a:solidFill>
                  <a:schemeClr val="tx1"/>
                </a:solidFill>
                <a:sym typeface="+mn-ea"/>
              </a:rPr>
              <a:t>）</a:t>
            </a:r>
            <a:r>
              <a:rPr lang="zh-CN" altLang="en-US" sz="2400" noProof="1">
                <a:solidFill>
                  <a:schemeClr val="tx1"/>
                </a:solidFill>
                <a:sym typeface="+mn-ea"/>
              </a:rPr>
              <a:t>社会问题转化为公共问题</a:t>
            </a:r>
            <a:endParaRPr lang="zh-CN" altLang="en-US" sz="2400" b="1" strike="noStrike" noProof="1">
              <a:sym typeface="+mn-ea"/>
            </a:endParaRPr>
          </a:p>
          <a:p>
            <a:pPr algn="just">
              <a:lnSpc>
                <a:spcPct val="150000"/>
              </a:lnSpc>
              <a:buClr>
                <a:srgbClr val="A50021"/>
              </a:buClr>
              <a:buSzPct val="75000"/>
            </a:pPr>
            <a:r>
              <a:rPr lang="zh-CN" altLang="en-US" sz="2400" noProof="1" smtClean="0">
                <a:solidFill>
                  <a:schemeClr val="tx1"/>
                </a:solidFill>
                <a:sym typeface="+mn-ea"/>
              </a:rPr>
              <a:t>    当</a:t>
            </a:r>
            <a:r>
              <a:rPr lang="zh-CN" altLang="en-US" sz="2400" noProof="1">
                <a:solidFill>
                  <a:schemeClr val="tx1"/>
                </a:solidFill>
                <a:sym typeface="+mn-ea"/>
              </a:rPr>
              <a:t>某些社会问题的影响已不再局限在某个群体或某些社会生活领域，对人们利益的影响超脱某个群体或某个领域时，引起社会公众的普遍关注，</a:t>
            </a:r>
            <a:r>
              <a:rPr lang="zh-CN" altLang="en-US" sz="2400" noProof="1" smtClean="0">
                <a:solidFill>
                  <a:schemeClr val="tx1"/>
                </a:solidFill>
                <a:sym typeface="+mn-ea"/>
              </a:rPr>
              <a:t>并且公众</a:t>
            </a:r>
            <a:r>
              <a:rPr lang="zh-CN" altLang="en-US" sz="2400" noProof="1">
                <a:solidFill>
                  <a:schemeClr val="tx1"/>
                </a:solidFill>
                <a:sym typeface="+mn-ea"/>
              </a:rPr>
              <a:t>基于价值观念和自身的切身利益的考虑，开始提出以解决该问题为目的的公意诉求时，社会问题就转化为公共问题。</a:t>
            </a:r>
          </a:p>
        </p:txBody>
      </p:sp>
      <p:sp>
        <p:nvSpPr>
          <p:cNvPr id="20483" name="文本框 45"/>
          <p:cNvSpPr txBox="1"/>
          <p:nvPr/>
        </p:nvSpPr>
        <p:spPr>
          <a:xfrm>
            <a:off x="821690" y="993140"/>
            <a:ext cx="8005605" cy="52322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sym typeface="思源黑体 CN Light" charset="0"/>
              </a:rPr>
              <a:t>第一节  政策问题</a:t>
            </a:r>
            <a:r>
              <a:rPr lang="zh-CN" altLang="en-US" sz="2800" b="1" dirty="0" smtClean="0">
                <a:solidFill>
                  <a:srgbClr val="6D5337"/>
                </a:solidFill>
                <a:latin typeface="思源黑体 CN Light" charset="0"/>
                <a:ea typeface="+mn-ea"/>
                <a:sym typeface="思源黑体 CN Light" charset="0"/>
              </a:rPr>
              <a:t>的形成、内涵</a:t>
            </a:r>
            <a:r>
              <a:rPr lang="zh-CN" altLang="en-US" sz="2800" b="1" dirty="0">
                <a:solidFill>
                  <a:srgbClr val="6D5337"/>
                </a:solidFill>
                <a:latin typeface="思源黑体 CN Light" charset="0"/>
                <a:ea typeface="+mn-ea"/>
                <a:sym typeface="思源黑体 CN Light" charset="0"/>
              </a:rPr>
              <a:t>与特征</a:t>
            </a:r>
          </a:p>
        </p:txBody>
      </p:sp>
    </p:spTree>
    <p:extLst>
      <p:ext uri="{BB962C8B-B14F-4D97-AF65-F5344CB8AC3E}">
        <p14:creationId xmlns:p14="http://schemas.microsoft.com/office/powerpoint/2010/main" val="711404018"/>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01254" y="1751410"/>
            <a:ext cx="8326041" cy="379928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一、政策问题的形成</a:t>
            </a:r>
          </a:p>
          <a:p>
            <a:pPr algn="just">
              <a:lnSpc>
                <a:spcPct val="150000"/>
              </a:lnSpc>
              <a:buClr>
                <a:srgbClr val="A50021"/>
              </a:buClr>
              <a:buSzPct val="75000"/>
            </a:pPr>
            <a:r>
              <a:rPr lang="zh-CN" altLang="en-US" sz="2400" strike="noStrike" noProof="1" smtClean="0">
                <a:solidFill>
                  <a:schemeClr val="tx1"/>
                </a:solidFill>
                <a:sym typeface="+mn-ea"/>
              </a:rPr>
              <a:t>（三</a:t>
            </a:r>
            <a:r>
              <a:rPr lang="zh-CN" altLang="en-US" sz="2400" noProof="1">
                <a:solidFill>
                  <a:schemeClr val="tx1"/>
                </a:solidFill>
                <a:sym typeface="+mn-ea"/>
              </a:rPr>
              <a:t>）公共问题成为公共政策</a:t>
            </a:r>
            <a:r>
              <a:rPr lang="zh-CN" altLang="en-US" sz="2400" noProof="1" smtClean="0">
                <a:solidFill>
                  <a:schemeClr val="tx1"/>
                </a:solidFill>
                <a:sym typeface="+mn-ea"/>
              </a:rPr>
              <a:t>问题</a:t>
            </a:r>
            <a:endParaRPr lang="zh-CN" altLang="en-US" sz="2400" b="1" strike="noStrike" noProof="1">
              <a:sym typeface="+mn-ea"/>
            </a:endParaRPr>
          </a:p>
          <a:p>
            <a:pPr algn="just">
              <a:lnSpc>
                <a:spcPct val="150000"/>
              </a:lnSpc>
              <a:buClr>
                <a:srgbClr val="A50021"/>
              </a:buClr>
              <a:buSzPct val="75000"/>
            </a:pPr>
            <a:r>
              <a:rPr lang="zh-CN" altLang="en-US" sz="2400" noProof="1" smtClean="0">
                <a:solidFill>
                  <a:schemeClr val="tx1"/>
                </a:solidFill>
                <a:sym typeface="+mn-ea"/>
              </a:rPr>
              <a:t>    当</a:t>
            </a:r>
            <a:r>
              <a:rPr lang="zh-CN" altLang="en-US" sz="2400" noProof="1">
                <a:solidFill>
                  <a:schemeClr val="tx1"/>
                </a:solidFill>
                <a:sym typeface="+mn-ea"/>
              </a:rPr>
              <a:t>公共权力主体意识到社会公共问题已经妨碍整体社会发展，体会到公众的公意性，并且认同这种公众的政策诉求时，公共问题就变成为公共政策问题。</a:t>
            </a:r>
          </a:p>
        </p:txBody>
      </p:sp>
      <p:sp>
        <p:nvSpPr>
          <p:cNvPr id="20483" name="文本框 45"/>
          <p:cNvSpPr txBox="1"/>
          <p:nvPr/>
        </p:nvSpPr>
        <p:spPr>
          <a:xfrm>
            <a:off x="821690" y="993140"/>
            <a:ext cx="8005605" cy="52322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sym typeface="思源黑体 CN Light" charset="0"/>
              </a:rPr>
              <a:t>第一节  政策问题</a:t>
            </a:r>
            <a:r>
              <a:rPr lang="zh-CN" altLang="en-US" sz="2800" b="1" dirty="0" smtClean="0">
                <a:solidFill>
                  <a:srgbClr val="6D5337"/>
                </a:solidFill>
                <a:latin typeface="思源黑体 CN Light" charset="0"/>
                <a:ea typeface="+mn-ea"/>
                <a:sym typeface="思源黑体 CN Light" charset="0"/>
              </a:rPr>
              <a:t>的形成、内涵</a:t>
            </a:r>
            <a:r>
              <a:rPr lang="zh-CN" altLang="en-US" sz="2800" b="1" dirty="0">
                <a:solidFill>
                  <a:srgbClr val="6D5337"/>
                </a:solidFill>
                <a:latin typeface="思源黑体 CN Light" charset="0"/>
                <a:ea typeface="+mn-ea"/>
                <a:sym typeface="思源黑体 CN Light" charset="0"/>
              </a:rPr>
              <a:t>与特征</a:t>
            </a:r>
          </a:p>
        </p:txBody>
      </p:sp>
    </p:spTree>
    <p:extLst>
      <p:ext uri="{BB962C8B-B14F-4D97-AF65-F5344CB8AC3E}">
        <p14:creationId xmlns:p14="http://schemas.microsoft.com/office/powerpoint/2010/main" val="220977174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01254" y="1751410"/>
            <a:ext cx="8326041" cy="43971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二、政策问题的内涵</a:t>
            </a:r>
          </a:p>
          <a:p>
            <a:pPr algn="just">
              <a:lnSpc>
                <a:spcPct val="150000"/>
              </a:lnSpc>
              <a:buClr>
                <a:srgbClr val="A50021"/>
              </a:buClr>
              <a:buSzPct val="75000"/>
            </a:pPr>
            <a:r>
              <a:rPr lang="zh-CN" altLang="en-US" sz="2400" noProof="1" smtClean="0">
                <a:solidFill>
                  <a:schemeClr val="tx1"/>
                </a:solidFill>
                <a:sym typeface="+mn-ea"/>
              </a:rPr>
              <a:t>（</a:t>
            </a:r>
            <a:r>
              <a:rPr lang="zh-CN" altLang="en-US" sz="2400" noProof="1">
                <a:solidFill>
                  <a:schemeClr val="tx1"/>
                </a:solidFill>
                <a:sym typeface="+mn-ea"/>
              </a:rPr>
              <a:t>一）政策问题的概念　 </a:t>
            </a:r>
          </a:p>
          <a:p>
            <a:pPr algn="just">
              <a:lnSpc>
                <a:spcPct val="150000"/>
              </a:lnSpc>
              <a:buClr>
                <a:srgbClr val="A50021"/>
              </a:buClr>
              <a:buSzPct val="75000"/>
            </a:pPr>
            <a:r>
              <a:rPr lang="zh-CN" altLang="en-US" sz="2400" noProof="1">
                <a:solidFill>
                  <a:schemeClr val="tx1"/>
                </a:solidFill>
                <a:sym typeface="+mn-ea"/>
              </a:rPr>
              <a:t>     </a:t>
            </a:r>
            <a:r>
              <a:rPr lang="zh-CN" altLang="en-US" sz="2400" noProof="1" smtClean="0">
                <a:solidFill>
                  <a:schemeClr val="tx1"/>
                </a:solidFill>
                <a:sym typeface="+mn-ea"/>
              </a:rPr>
              <a:t>政策</a:t>
            </a:r>
            <a:r>
              <a:rPr lang="zh-CN" altLang="en-US" sz="2400" noProof="1">
                <a:solidFill>
                  <a:schemeClr val="tx1"/>
                </a:solidFill>
                <a:sym typeface="+mn-ea"/>
              </a:rPr>
              <a:t>问题是指社会组织中的统治集团或者相当数量的成员感知的，现实中出现的某种客观存在的状况与他们的期望、利益、价值观念或者他们所遵循的社会规范有严重的冲突或矛盾，进而通过团体或者组织活动要求有关权威当局采取行动加以解决</a:t>
            </a:r>
            <a:r>
              <a:rPr lang="zh-CN" altLang="en-US" sz="2400" noProof="1" smtClean="0">
                <a:solidFill>
                  <a:schemeClr val="tx1"/>
                </a:solidFill>
                <a:sym typeface="+mn-ea"/>
              </a:rPr>
              <a:t>，权威</a:t>
            </a:r>
            <a:r>
              <a:rPr lang="zh-CN" altLang="en-US" sz="2400" noProof="1">
                <a:solidFill>
                  <a:schemeClr val="tx1"/>
                </a:solidFill>
                <a:sym typeface="+mn-ea"/>
              </a:rPr>
              <a:t>当局认可并认为所</a:t>
            </a:r>
            <a:r>
              <a:rPr lang="zh-CN" altLang="en-US" sz="2400" noProof="1" smtClean="0">
                <a:solidFill>
                  <a:schemeClr val="tx1"/>
                </a:solidFill>
                <a:sym typeface="+mn-ea"/>
              </a:rPr>
              <a:t>提问题</a:t>
            </a:r>
            <a:r>
              <a:rPr lang="zh-CN" altLang="en-US" sz="2400" noProof="1">
                <a:solidFill>
                  <a:schemeClr val="tx1"/>
                </a:solidFill>
                <a:sym typeface="+mn-ea"/>
              </a:rPr>
              <a:t>属于其权限范围</a:t>
            </a:r>
            <a:r>
              <a:rPr lang="zh-CN" altLang="en-US" sz="2400" noProof="1" smtClean="0">
                <a:solidFill>
                  <a:schemeClr val="tx1"/>
                </a:solidFill>
                <a:sym typeface="+mn-ea"/>
              </a:rPr>
              <a:t>内且</a:t>
            </a:r>
            <a:r>
              <a:rPr lang="zh-CN" altLang="en-US" sz="2400" noProof="1">
                <a:solidFill>
                  <a:schemeClr val="tx1"/>
                </a:solidFill>
                <a:sym typeface="+mn-ea"/>
              </a:rPr>
              <a:t>有必要采取行动加以解决的既存的</a:t>
            </a:r>
            <a:r>
              <a:rPr lang="zh-CN" altLang="en-US" sz="2400" noProof="1" smtClean="0">
                <a:solidFill>
                  <a:schemeClr val="tx1"/>
                </a:solidFill>
                <a:sym typeface="+mn-ea"/>
              </a:rPr>
              <a:t>或潜在</a:t>
            </a:r>
            <a:r>
              <a:rPr lang="zh-CN" altLang="en-US" sz="2400" noProof="1">
                <a:solidFill>
                  <a:schemeClr val="tx1"/>
                </a:solidFill>
                <a:sym typeface="+mn-ea"/>
              </a:rPr>
              <a:t>公共问题。</a:t>
            </a:r>
          </a:p>
        </p:txBody>
      </p:sp>
      <p:sp>
        <p:nvSpPr>
          <p:cNvPr id="20483" name="文本框 45"/>
          <p:cNvSpPr txBox="1"/>
          <p:nvPr/>
        </p:nvSpPr>
        <p:spPr>
          <a:xfrm>
            <a:off x="821690" y="993140"/>
            <a:ext cx="8005605" cy="52322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sym typeface="思源黑体 CN Light" charset="0"/>
              </a:rPr>
              <a:t>第一节  政策问题</a:t>
            </a:r>
            <a:r>
              <a:rPr lang="zh-CN" altLang="en-US" sz="2800" b="1" dirty="0" smtClean="0">
                <a:solidFill>
                  <a:srgbClr val="6D5337"/>
                </a:solidFill>
                <a:latin typeface="思源黑体 CN Light" charset="0"/>
                <a:ea typeface="+mn-ea"/>
                <a:sym typeface="思源黑体 CN Light" charset="0"/>
              </a:rPr>
              <a:t>的形成、内涵</a:t>
            </a:r>
            <a:r>
              <a:rPr lang="zh-CN" altLang="en-US" sz="2800" b="1" dirty="0">
                <a:solidFill>
                  <a:srgbClr val="6D5337"/>
                </a:solidFill>
                <a:latin typeface="思源黑体 CN Light" charset="0"/>
                <a:ea typeface="+mn-ea"/>
                <a:sym typeface="思源黑体 CN Light" charset="0"/>
              </a:rPr>
              <a:t>与特征</a:t>
            </a:r>
          </a:p>
        </p:txBody>
      </p:sp>
    </p:spTree>
    <p:extLst>
      <p:ext uri="{BB962C8B-B14F-4D97-AF65-F5344CB8AC3E}">
        <p14:creationId xmlns:p14="http://schemas.microsoft.com/office/powerpoint/2010/main" val="3952763778"/>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01254" y="1751410"/>
            <a:ext cx="8326041" cy="43761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二、政策问题的内涵</a:t>
            </a:r>
          </a:p>
          <a:p>
            <a:pPr algn="just">
              <a:lnSpc>
                <a:spcPct val="150000"/>
              </a:lnSpc>
              <a:buClr>
                <a:srgbClr val="A50021"/>
              </a:buClr>
              <a:buSzPct val="75000"/>
            </a:pPr>
            <a:r>
              <a:rPr lang="zh-CN" altLang="en-US" sz="2400" noProof="1" smtClean="0">
                <a:solidFill>
                  <a:schemeClr val="tx1"/>
                </a:solidFill>
                <a:sym typeface="+mn-ea"/>
              </a:rPr>
              <a:t>（二）</a:t>
            </a:r>
            <a:r>
              <a:rPr lang="zh-CN" altLang="en-US" sz="2400" noProof="1">
                <a:solidFill>
                  <a:schemeClr val="tx1"/>
                </a:solidFill>
                <a:sym typeface="+mn-ea"/>
              </a:rPr>
              <a:t>政策问题</a:t>
            </a:r>
            <a:r>
              <a:rPr lang="zh-CN" altLang="en-US" sz="2400" noProof="1" smtClean="0">
                <a:solidFill>
                  <a:schemeClr val="tx1"/>
                </a:solidFill>
                <a:sym typeface="+mn-ea"/>
              </a:rPr>
              <a:t>的含义</a:t>
            </a:r>
            <a:r>
              <a:rPr lang="zh-CN" altLang="en-US" sz="2400" noProof="1">
                <a:solidFill>
                  <a:schemeClr val="tx1"/>
                </a:solidFill>
                <a:sym typeface="+mn-ea"/>
              </a:rPr>
              <a:t>　 </a:t>
            </a:r>
          </a:p>
          <a:p>
            <a:pPr algn="just">
              <a:lnSpc>
                <a:spcPct val="150000"/>
              </a:lnSpc>
              <a:buClr>
                <a:srgbClr val="A50021"/>
              </a:buClr>
              <a:buSzPct val="75000"/>
            </a:pPr>
            <a:r>
              <a:rPr lang="en-US" altLang="zh-CN" sz="2400" noProof="1" smtClean="0">
                <a:solidFill>
                  <a:schemeClr val="tx1"/>
                </a:solidFill>
                <a:sym typeface="+mn-ea"/>
              </a:rPr>
              <a:t>1</a:t>
            </a:r>
            <a:r>
              <a:rPr lang="en-US" altLang="zh-CN" sz="2400" noProof="1">
                <a:solidFill>
                  <a:schemeClr val="tx1"/>
                </a:solidFill>
                <a:sym typeface="+mn-ea"/>
              </a:rPr>
              <a:t>. </a:t>
            </a:r>
            <a:r>
              <a:rPr lang="zh-CN" altLang="en-US" sz="2400" noProof="1">
                <a:solidFill>
                  <a:schemeClr val="tx1"/>
                </a:solidFill>
                <a:sym typeface="+mn-ea"/>
              </a:rPr>
              <a:t>政策问题为多数人感知到的客观存在的情势</a:t>
            </a:r>
          </a:p>
          <a:p>
            <a:pPr algn="just">
              <a:lnSpc>
                <a:spcPct val="150000"/>
              </a:lnSpc>
              <a:buClr>
                <a:srgbClr val="A50021"/>
              </a:buClr>
              <a:buSzPct val="75000"/>
            </a:pPr>
            <a:r>
              <a:rPr lang="en-US" altLang="zh-CN" sz="2400" noProof="1" smtClean="0">
                <a:solidFill>
                  <a:schemeClr val="tx1"/>
                </a:solidFill>
                <a:sym typeface="+mn-ea"/>
              </a:rPr>
              <a:t>2</a:t>
            </a:r>
            <a:r>
              <a:rPr lang="en-US" altLang="zh-CN" sz="2400" noProof="1">
                <a:solidFill>
                  <a:schemeClr val="tx1"/>
                </a:solidFill>
                <a:sym typeface="+mn-ea"/>
              </a:rPr>
              <a:t>. </a:t>
            </a:r>
            <a:r>
              <a:rPr lang="zh-CN" altLang="en-US" sz="2400" noProof="1">
                <a:solidFill>
                  <a:schemeClr val="tx1"/>
                </a:solidFill>
                <a:sym typeface="+mn-ea"/>
              </a:rPr>
              <a:t>政策问题表现出现实与利益期望等的冲突性</a:t>
            </a:r>
          </a:p>
          <a:p>
            <a:pPr algn="just">
              <a:lnSpc>
                <a:spcPct val="150000"/>
              </a:lnSpc>
              <a:buClr>
                <a:srgbClr val="A50021"/>
              </a:buClr>
              <a:buSzPct val="75000"/>
            </a:pPr>
            <a:r>
              <a:rPr lang="en-US" altLang="zh-CN" sz="2400" noProof="1" smtClean="0">
                <a:solidFill>
                  <a:schemeClr val="tx1"/>
                </a:solidFill>
                <a:sym typeface="+mn-ea"/>
              </a:rPr>
              <a:t>3</a:t>
            </a:r>
            <a:r>
              <a:rPr lang="en-US" altLang="zh-CN" sz="2400" noProof="1">
                <a:solidFill>
                  <a:schemeClr val="tx1"/>
                </a:solidFill>
                <a:sym typeface="+mn-ea"/>
              </a:rPr>
              <a:t>. </a:t>
            </a:r>
            <a:r>
              <a:rPr lang="zh-CN" altLang="en-US" sz="2400" noProof="1">
                <a:solidFill>
                  <a:schemeClr val="tx1"/>
                </a:solidFill>
                <a:sym typeface="+mn-ea"/>
              </a:rPr>
              <a:t>政策问题表现为团体与组织活动</a:t>
            </a:r>
          </a:p>
          <a:p>
            <a:pPr algn="just">
              <a:lnSpc>
                <a:spcPct val="150000"/>
              </a:lnSpc>
              <a:buClr>
                <a:srgbClr val="A50021"/>
              </a:buClr>
              <a:buSzPct val="75000"/>
            </a:pPr>
            <a:r>
              <a:rPr lang="en-US" altLang="zh-CN" sz="2400" noProof="1" smtClean="0">
                <a:solidFill>
                  <a:schemeClr val="tx1"/>
                </a:solidFill>
                <a:sym typeface="+mn-ea"/>
              </a:rPr>
              <a:t>4</a:t>
            </a:r>
            <a:r>
              <a:rPr lang="en-US" altLang="zh-CN" sz="2400" noProof="1">
                <a:solidFill>
                  <a:schemeClr val="tx1"/>
                </a:solidFill>
                <a:sym typeface="+mn-ea"/>
              </a:rPr>
              <a:t>. </a:t>
            </a:r>
            <a:r>
              <a:rPr lang="zh-CN" altLang="en-US" sz="2400" noProof="1">
                <a:solidFill>
                  <a:schemeClr val="tx1"/>
                </a:solidFill>
                <a:sym typeface="+mn-ea"/>
              </a:rPr>
              <a:t>政策问题要求政府和社会公共组织的必要政策行动</a:t>
            </a:r>
          </a:p>
        </p:txBody>
      </p:sp>
      <p:sp>
        <p:nvSpPr>
          <p:cNvPr id="20483" name="文本框 45"/>
          <p:cNvSpPr txBox="1"/>
          <p:nvPr/>
        </p:nvSpPr>
        <p:spPr>
          <a:xfrm>
            <a:off x="821690" y="993140"/>
            <a:ext cx="8005605" cy="52322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sym typeface="思源黑体 CN Light" charset="0"/>
              </a:rPr>
              <a:t>第一节  政策问题</a:t>
            </a:r>
            <a:r>
              <a:rPr lang="zh-CN" altLang="en-US" sz="2800" b="1" dirty="0" smtClean="0">
                <a:solidFill>
                  <a:srgbClr val="6D5337"/>
                </a:solidFill>
                <a:latin typeface="思源黑体 CN Light" charset="0"/>
                <a:ea typeface="+mn-ea"/>
                <a:sym typeface="思源黑体 CN Light" charset="0"/>
              </a:rPr>
              <a:t>的形成、内涵</a:t>
            </a:r>
            <a:r>
              <a:rPr lang="zh-CN" altLang="en-US" sz="2800" b="1" dirty="0">
                <a:solidFill>
                  <a:srgbClr val="6D5337"/>
                </a:solidFill>
                <a:latin typeface="思源黑体 CN Light" charset="0"/>
                <a:ea typeface="+mn-ea"/>
                <a:sym typeface="思源黑体 CN Light" charset="0"/>
              </a:rPr>
              <a:t>与特征</a:t>
            </a:r>
          </a:p>
        </p:txBody>
      </p:sp>
    </p:spTree>
    <p:extLst>
      <p:ext uri="{BB962C8B-B14F-4D97-AF65-F5344CB8AC3E}">
        <p14:creationId xmlns:p14="http://schemas.microsoft.com/office/powerpoint/2010/main" val="92866843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01254" y="1751410"/>
            <a:ext cx="8326041" cy="48280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三、政策问题的特征</a:t>
            </a:r>
          </a:p>
          <a:p>
            <a:pPr algn="just">
              <a:lnSpc>
                <a:spcPct val="150000"/>
              </a:lnSpc>
              <a:buClr>
                <a:srgbClr val="A50021"/>
              </a:buClr>
              <a:buSzPct val="75000"/>
            </a:pPr>
            <a:r>
              <a:rPr lang="zh-CN" altLang="en-US" sz="2400" noProof="1" smtClean="0">
                <a:solidFill>
                  <a:schemeClr val="tx1"/>
                </a:solidFill>
                <a:sym typeface="+mn-ea"/>
              </a:rPr>
              <a:t>（</a:t>
            </a:r>
            <a:r>
              <a:rPr lang="zh-CN" altLang="en-US" sz="2400" noProof="1">
                <a:solidFill>
                  <a:schemeClr val="tx1"/>
                </a:solidFill>
                <a:sym typeface="+mn-ea"/>
              </a:rPr>
              <a:t>一）公共性与关联性</a:t>
            </a:r>
          </a:p>
          <a:p>
            <a:pPr algn="just">
              <a:lnSpc>
                <a:spcPct val="150000"/>
              </a:lnSpc>
              <a:buClr>
                <a:srgbClr val="A50021"/>
              </a:buClr>
              <a:buSzPct val="75000"/>
            </a:pPr>
            <a:r>
              <a:rPr lang="zh-CN" altLang="en-US" sz="2400" noProof="1">
                <a:solidFill>
                  <a:schemeClr val="tx1"/>
                </a:solidFill>
                <a:sym typeface="+mn-ea"/>
              </a:rPr>
              <a:t>    政策问题的公共性表现为政策问题发生于社会公共领域，与公众的生活息息相关，并</a:t>
            </a:r>
            <a:r>
              <a:rPr lang="zh-CN" altLang="en-US" sz="2400" noProof="1" smtClean="0">
                <a:solidFill>
                  <a:schemeClr val="tx1"/>
                </a:solidFill>
                <a:sym typeface="+mn-ea"/>
              </a:rPr>
              <a:t>影响某</a:t>
            </a:r>
            <a:r>
              <a:rPr lang="zh-CN" altLang="en-US" sz="2400" noProof="1">
                <a:solidFill>
                  <a:schemeClr val="tx1"/>
                </a:solidFill>
                <a:sym typeface="+mn-ea"/>
              </a:rPr>
              <a:t>一地区的公众利益及社会秩序</a:t>
            </a:r>
            <a:r>
              <a:rPr lang="zh-CN" altLang="en-US" sz="2400" noProof="1" smtClean="0">
                <a:solidFill>
                  <a:schemeClr val="tx1"/>
                </a:solidFill>
                <a:sym typeface="+mn-ea"/>
              </a:rPr>
              <a:t>，必须</a:t>
            </a:r>
            <a:r>
              <a:rPr lang="zh-CN" altLang="en-US" sz="2400" noProof="1">
                <a:solidFill>
                  <a:schemeClr val="tx1"/>
                </a:solidFill>
                <a:sym typeface="+mn-ea"/>
              </a:rPr>
              <a:t>通过公共权力机构来加以解决。</a:t>
            </a:r>
          </a:p>
          <a:p>
            <a:pPr algn="just">
              <a:lnSpc>
                <a:spcPct val="150000"/>
              </a:lnSpc>
              <a:buClr>
                <a:srgbClr val="A50021"/>
              </a:buClr>
              <a:buSzPct val="75000"/>
            </a:pPr>
            <a:r>
              <a:rPr lang="zh-CN" altLang="en-US" sz="2400" noProof="1">
                <a:solidFill>
                  <a:schemeClr val="tx1"/>
                </a:solidFill>
                <a:sym typeface="+mn-ea"/>
              </a:rPr>
              <a:t>    政策问题的关联性表现为任何一个公共政策问题都不是孤立的，而是整个公共政策问题体系的一个组成部分，与其他领域、地区或部门的政策问题有不同程度的相关性，且相互作用、相互影响。</a:t>
            </a:r>
          </a:p>
        </p:txBody>
      </p:sp>
      <p:sp>
        <p:nvSpPr>
          <p:cNvPr id="20483" name="文本框 45"/>
          <p:cNvSpPr txBox="1"/>
          <p:nvPr/>
        </p:nvSpPr>
        <p:spPr>
          <a:xfrm>
            <a:off x="821690" y="993140"/>
            <a:ext cx="8005605" cy="52322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sym typeface="思源黑体 CN Light" charset="0"/>
              </a:rPr>
              <a:t>第一节  政策问题</a:t>
            </a:r>
            <a:r>
              <a:rPr lang="zh-CN" altLang="en-US" sz="2800" b="1" dirty="0" smtClean="0">
                <a:solidFill>
                  <a:srgbClr val="6D5337"/>
                </a:solidFill>
                <a:latin typeface="思源黑体 CN Light" charset="0"/>
                <a:ea typeface="+mn-ea"/>
                <a:sym typeface="思源黑体 CN Light" charset="0"/>
              </a:rPr>
              <a:t>的形成、内涵</a:t>
            </a:r>
            <a:r>
              <a:rPr lang="zh-CN" altLang="en-US" sz="2800" b="1" dirty="0">
                <a:solidFill>
                  <a:srgbClr val="6D5337"/>
                </a:solidFill>
                <a:latin typeface="思源黑体 CN Light" charset="0"/>
                <a:ea typeface="+mn-ea"/>
                <a:sym typeface="思源黑体 CN Light" charset="0"/>
              </a:rPr>
              <a:t>与特征</a:t>
            </a:r>
          </a:p>
        </p:txBody>
      </p:sp>
    </p:spTree>
    <p:extLst>
      <p:ext uri="{BB962C8B-B14F-4D97-AF65-F5344CB8AC3E}">
        <p14:creationId xmlns:p14="http://schemas.microsoft.com/office/powerpoint/2010/main" val="235070347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01254" y="1751410"/>
            <a:ext cx="8326041" cy="48280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三、政策问题的特征</a:t>
            </a:r>
          </a:p>
          <a:p>
            <a:pPr algn="just">
              <a:lnSpc>
                <a:spcPct val="150000"/>
              </a:lnSpc>
              <a:buClr>
                <a:srgbClr val="A50021"/>
              </a:buClr>
              <a:buSzPct val="75000"/>
            </a:pPr>
            <a:r>
              <a:rPr lang="zh-CN" altLang="en-US" sz="2400" noProof="1">
                <a:solidFill>
                  <a:schemeClr val="tx1"/>
                </a:solidFill>
                <a:sym typeface="+mn-ea"/>
              </a:rPr>
              <a:t>（二）主观性和人为性</a:t>
            </a:r>
          </a:p>
          <a:p>
            <a:pPr algn="just">
              <a:lnSpc>
                <a:spcPct val="150000"/>
              </a:lnSpc>
              <a:buClr>
                <a:srgbClr val="A50021"/>
              </a:buClr>
              <a:buSzPct val="75000"/>
            </a:pPr>
            <a:r>
              <a:rPr lang="zh-CN" altLang="en-US" sz="2400" noProof="1">
                <a:solidFill>
                  <a:schemeClr val="tx1"/>
                </a:solidFill>
                <a:sym typeface="+mn-ea"/>
              </a:rPr>
              <a:t>    任何公共政策问题都基于</a:t>
            </a:r>
            <a:r>
              <a:rPr lang="zh-CN" altLang="en-US" sz="2400" noProof="1" smtClean="0">
                <a:solidFill>
                  <a:schemeClr val="tx1"/>
                </a:solidFill>
                <a:sym typeface="+mn-ea"/>
              </a:rPr>
              <a:t>一定的客观社会</a:t>
            </a:r>
            <a:r>
              <a:rPr lang="zh-CN" altLang="en-US" sz="2400" noProof="1">
                <a:solidFill>
                  <a:schemeClr val="tx1"/>
                </a:solidFill>
                <a:sym typeface="+mn-ea"/>
              </a:rPr>
              <a:t>现实而得以成立。</a:t>
            </a:r>
          </a:p>
          <a:p>
            <a:pPr algn="just">
              <a:lnSpc>
                <a:spcPct val="150000"/>
              </a:lnSpc>
              <a:buClr>
                <a:srgbClr val="A50021"/>
              </a:buClr>
              <a:buSzPct val="75000"/>
            </a:pPr>
            <a:r>
              <a:rPr lang="zh-CN" altLang="en-US" sz="2400" noProof="1">
                <a:solidFill>
                  <a:schemeClr val="tx1"/>
                </a:solidFill>
                <a:sym typeface="+mn-ea"/>
              </a:rPr>
              <a:t>    同一社会客观现实，不同的人群从不同的标准、价值、利益和规范等</a:t>
            </a:r>
            <a:r>
              <a:rPr lang="zh-CN" altLang="en-US" sz="2400" noProof="1" smtClean="0">
                <a:solidFill>
                  <a:schemeClr val="tx1"/>
                </a:solidFill>
                <a:sym typeface="+mn-ea"/>
              </a:rPr>
              <a:t>出发会产生不同</a:t>
            </a:r>
            <a:r>
              <a:rPr lang="zh-CN" altLang="en-US" sz="2400" noProof="1">
                <a:solidFill>
                  <a:schemeClr val="tx1"/>
                </a:solidFill>
                <a:sym typeface="+mn-ea"/>
              </a:rPr>
              <a:t>的认知，部分公众可能认为需制定相应政策予以解决，另一部分公众则可能并不如此认为。</a:t>
            </a:r>
          </a:p>
        </p:txBody>
      </p:sp>
      <p:sp>
        <p:nvSpPr>
          <p:cNvPr id="20483" name="文本框 45"/>
          <p:cNvSpPr txBox="1"/>
          <p:nvPr/>
        </p:nvSpPr>
        <p:spPr>
          <a:xfrm>
            <a:off x="821690" y="993140"/>
            <a:ext cx="8005605" cy="52322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sym typeface="思源黑体 CN Light" charset="0"/>
              </a:rPr>
              <a:t>第一节  政策问题</a:t>
            </a:r>
            <a:r>
              <a:rPr lang="zh-CN" altLang="en-US" sz="2800" b="1" dirty="0" smtClean="0">
                <a:solidFill>
                  <a:srgbClr val="6D5337"/>
                </a:solidFill>
                <a:latin typeface="思源黑体 CN Light" charset="0"/>
                <a:ea typeface="+mn-ea"/>
                <a:sym typeface="思源黑体 CN Light" charset="0"/>
              </a:rPr>
              <a:t>的形成、内涵</a:t>
            </a:r>
            <a:r>
              <a:rPr lang="zh-CN" altLang="en-US" sz="2800" b="1" dirty="0">
                <a:solidFill>
                  <a:srgbClr val="6D5337"/>
                </a:solidFill>
                <a:latin typeface="思源黑体 CN Light" charset="0"/>
                <a:ea typeface="+mn-ea"/>
                <a:sym typeface="思源黑体 CN Light" charset="0"/>
              </a:rPr>
              <a:t>与特征</a:t>
            </a:r>
          </a:p>
        </p:txBody>
      </p:sp>
    </p:spTree>
    <p:extLst>
      <p:ext uri="{BB962C8B-B14F-4D97-AF65-F5344CB8AC3E}">
        <p14:creationId xmlns:p14="http://schemas.microsoft.com/office/powerpoint/2010/main" val="833864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smtClean="0">
                <a:sym typeface="思源黑体 CN Light" charset="0"/>
              </a:rPr>
              <a:t>（一）按照政治体制划分</a:t>
            </a:r>
          </a:p>
          <a:p>
            <a:pPr marL="0" indent="0">
              <a:buNone/>
            </a:pPr>
            <a:r>
              <a:rPr lang="en-US" altLang="zh-CN" dirty="0" smtClean="0">
                <a:sym typeface="思源黑体 CN Light" charset="0"/>
              </a:rPr>
              <a:t>1. </a:t>
            </a:r>
            <a:r>
              <a:rPr lang="zh-CN" altLang="en-US" dirty="0" smtClean="0">
                <a:sym typeface="思源黑体 CN Light" charset="0"/>
              </a:rPr>
              <a:t>西方国家三权分立体制下的公共政策</a:t>
            </a:r>
          </a:p>
          <a:p>
            <a:pPr marL="0" indent="0">
              <a:buNone/>
            </a:pPr>
            <a:r>
              <a:rPr lang="zh-CN" altLang="en-US" dirty="0" smtClean="0">
                <a:sym typeface="思源黑体 CN Light" charset="0"/>
              </a:rPr>
              <a:t>　  （</a:t>
            </a:r>
            <a:r>
              <a:rPr lang="en-US" altLang="zh-CN" dirty="0" smtClean="0">
                <a:sym typeface="思源黑体 CN Light" charset="0"/>
              </a:rPr>
              <a:t>1</a:t>
            </a:r>
            <a:r>
              <a:rPr lang="zh-CN" altLang="en-US" dirty="0" smtClean="0">
                <a:sym typeface="思源黑体 CN Light" charset="0"/>
              </a:rPr>
              <a:t>）国会立法</a:t>
            </a:r>
          </a:p>
          <a:p>
            <a:pPr marL="0" indent="0">
              <a:buNone/>
            </a:pPr>
            <a:r>
              <a:rPr lang="zh-CN" altLang="en-US" dirty="0" smtClean="0">
                <a:sym typeface="思源黑体 CN Light" charset="0"/>
              </a:rPr>
              <a:t>    国会立法是公共政策最基本的形式，除了授予行政部门的决策及法院制定的专门政策，所有政策必须通过立法者立法规定。</a:t>
            </a:r>
          </a:p>
          <a:p>
            <a:pPr marL="0" indent="0">
              <a:buNone/>
            </a:pPr>
            <a:r>
              <a:rPr lang="zh-CN" altLang="en-US" dirty="0" smtClean="0">
                <a:sym typeface="思源黑体 CN Light" charset="0"/>
              </a:rPr>
              <a:t>    美国国会的权力分为立法权和非立法权两种。立法权属于直接制定公共政策的权力，是国会的首要权力，包括财政权、战争权、商业管理权等。非立法权属于间接制定公共政策的权力，主要是指国会对行政部门和司法部门的监督权。</a:t>
            </a:r>
            <a:endParaRPr lang="zh-CN" altLang="en-US" dirty="0">
              <a:sym typeface="思源黑体 CN Light"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01254" y="1751410"/>
            <a:ext cx="8326041" cy="45547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三、政策问题的特征</a:t>
            </a:r>
          </a:p>
          <a:p>
            <a:pPr algn="just">
              <a:lnSpc>
                <a:spcPct val="150000"/>
              </a:lnSpc>
              <a:buClr>
                <a:srgbClr val="A50021"/>
              </a:buClr>
              <a:buSzPct val="75000"/>
            </a:pPr>
            <a:r>
              <a:rPr lang="zh-CN" altLang="en-US" sz="2400" noProof="1">
                <a:solidFill>
                  <a:schemeClr val="tx1"/>
                </a:solidFill>
                <a:sym typeface="+mn-ea"/>
              </a:rPr>
              <a:t>（三）历史性与动态性</a:t>
            </a:r>
          </a:p>
          <a:p>
            <a:pPr algn="just">
              <a:lnSpc>
                <a:spcPct val="150000"/>
              </a:lnSpc>
              <a:buClr>
                <a:srgbClr val="A50021"/>
              </a:buClr>
              <a:buSzPct val="75000"/>
            </a:pPr>
            <a:r>
              <a:rPr lang="zh-CN" altLang="en-US" sz="2400" noProof="1">
                <a:solidFill>
                  <a:schemeClr val="tx1"/>
                </a:solidFill>
                <a:sym typeface="+mn-ea"/>
              </a:rPr>
              <a:t>    所谓政策问题的历史性，是指公共政策问题都</a:t>
            </a:r>
            <a:r>
              <a:rPr lang="zh-CN" altLang="en-US" sz="2400" noProof="1" smtClean="0">
                <a:solidFill>
                  <a:schemeClr val="tx1"/>
                </a:solidFill>
                <a:sym typeface="+mn-ea"/>
              </a:rPr>
              <a:t>不会突发，</a:t>
            </a:r>
            <a:r>
              <a:rPr lang="zh-CN" altLang="en-US" sz="2400" noProof="1">
                <a:solidFill>
                  <a:schemeClr val="tx1"/>
                </a:solidFill>
                <a:sym typeface="+mn-ea"/>
              </a:rPr>
              <a:t>而是要经过一个逐步发展的过程达到普遍化和严重化的程度，尤其新的公共政策问题很可能是旧有政策</a:t>
            </a:r>
            <a:r>
              <a:rPr lang="zh-CN" altLang="en-US" sz="2400" noProof="1" smtClean="0">
                <a:solidFill>
                  <a:schemeClr val="tx1"/>
                </a:solidFill>
                <a:sym typeface="+mn-ea"/>
              </a:rPr>
              <a:t>问题遗留或</a:t>
            </a:r>
            <a:r>
              <a:rPr lang="zh-CN" altLang="en-US" sz="2400" noProof="1">
                <a:solidFill>
                  <a:schemeClr val="tx1"/>
                </a:solidFill>
                <a:sym typeface="+mn-ea"/>
              </a:rPr>
              <a:t>发展衍生</a:t>
            </a:r>
            <a:r>
              <a:rPr lang="zh-CN" altLang="en-US" sz="2400" noProof="1" smtClean="0">
                <a:solidFill>
                  <a:schemeClr val="tx1"/>
                </a:solidFill>
                <a:sym typeface="+mn-ea"/>
              </a:rPr>
              <a:t>而来的，</a:t>
            </a:r>
            <a:r>
              <a:rPr lang="zh-CN" altLang="en-US" sz="2400" noProof="1">
                <a:solidFill>
                  <a:schemeClr val="tx1"/>
                </a:solidFill>
                <a:sym typeface="+mn-ea"/>
              </a:rPr>
              <a:t>所以公共政策问题常常具有历史性。</a:t>
            </a:r>
          </a:p>
          <a:p>
            <a:pPr algn="just">
              <a:lnSpc>
                <a:spcPct val="150000"/>
              </a:lnSpc>
              <a:buClr>
                <a:srgbClr val="A50021"/>
              </a:buClr>
              <a:buSzPct val="75000"/>
            </a:pPr>
            <a:r>
              <a:rPr lang="zh-CN" altLang="en-US" sz="2400" noProof="1">
                <a:solidFill>
                  <a:schemeClr val="tx1"/>
                </a:solidFill>
                <a:sym typeface="+mn-ea"/>
              </a:rPr>
              <a:t>    </a:t>
            </a:r>
            <a:r>
              <a:rPr lang="zh-CN" altLang="en-US" sz="2400" noProof="1" smtClean="0">
                <a:solidFill>
                  <a:schemeClr val="tx1"/>
                </a:solidFill>
                <a:sym typeface="+mn-ea"/>
              </a:rPr>
              <a:t>政策</a:t>
            </a:r>
            <a:r>
              <a:rPr lang="zh-CN" altLang="en-US" sz="2400" noProof="1">
                <a:solidFill>
                  <a:schemeClr val="tx1"/>
                </a:solidFill>
                <a:sym typeface="+mn-ea"/>
              </a:rPr>
              <a:t>问题的动态性，是指一定的政策问题的性质、严重程度、解决办法等总是随着时间、环境的不断推移而变化。</a:t>
            </a:r>
          </a:p>
        </p:txBody>
      </p:sp>
      <p:sp>
        <p:nvSpPr>
          <p:cNvPr id="20483" name="文本框 45"/>
          <p:cNvSpPr txBox="1"/>
          <p:nvPr/>
        </p:nvSpPr>
        <p:spPr>
          <a:xfrm>
            <a:off x="821690" y="993140"/>
            <a:ext cx="8005605" cy="52322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sym typeface="思源黑体 CN Light" charset="0"/>
              </a:rPr>
              <a:t>第一节  政策问题</a:t>
            </a:r>
            <a:r>
              <a:rPr lang="zh-CN" altLang="en-US" sz="2800" b="1" dirty="0" smtClean="0">
                <a:solidFill>
                  <a:srgbClr val="6D5337"/>
                </a:solidFill>
                <a:latin typeface="思源黑体 CN Light" charset="0"/>
                <a:ea typeface="+mn-ea"/>
                <a:sym typeface="思源黑体 CN Light" charset="0"/>
              </a:rPr>
              <a:t>的形成、内涵</a:t>
            </a:r>
            <a:r>
              <a:rPr lang="zh-CN" altLang="en-US" sz="2800" b="1" dirty="0">
                <a:solidFill>
                  <a:srgbClr val="6D5337"/>
                </a:solidFill>
                <a:latin typeface="思源黑体 CN Light" charset="0"/>
                <a:ea typeface="+mn-ea"/>
                <a:sym typeface="思源黑体 CN Light" charset="0"/>
              </a:rPr>
              <a:t>与特征</a:t>
            </a:r>
          </a:p>
        </p:txBody>
      </p:sp>
    </p:spTree>
    <p:extLst>
      <p:ext uri="{BB962C8B-B14F-4D97-AF65-F5344CB8AC3E}">
        <p14:creationId xmlns:p14="http://schemas.microsoft.com/office/powerpoint/2010/main" val="1599178996"/>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731" y="1591866"/>
            <a:ext cx="8326041" cy="42421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一、问题</a:t>
            </a:r>
            <a:r>
              <a:rPr lang="zh-CN" altLang="en-US" sz="2400" strike="noStrike" noProof="1" smtClean="0">
                <a:solidFill>
                  <a:schemeClr val="tx1"/>
                </a:solidFill>
                <a:sym typeface="+mn-ea"/>
              </a:rPr>
              <a:t>结构分类</a:t>
            </a:r>
            <a:endParaRPr lang="zh-CN" altLang="en-US" sz="24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政策问题的结构是指与政策</a:t>
            </a:r>
            <a:r>
              <a:rPr lang="zh-CN" altLang="en-US" sz="2400" strike="noStrike" noProof="1" smtClean="0">
                <a:solidFill>
                  <a:schemeClr val="tx1"/>
                </a:solidFill>
                <a:sym typeface="+mn-ea"/>
              </a:rPr>
              <a:t>相关的各种</a:t>
            </a:r>
            <a:r>
              <a:rPr lang="zh-CN" altLang="en-US" sz="2400" strike="noStrike" noProof="1">
                <a:solidFill>
                  <a:schemeClr val="tx1"/>
                </a:solidFill>
                <a:sym typeface="+mn-ea"/>
              </a:rPr>
              <a:t>要素构成的状态，根据其所达到的不同标准确定问题结构的不同质量。</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a:t>
            </a:r>
            <a:r>
              <a:rPr lang="zh-CN" altLang="en-US" sz="2400" strike="noStrike" noProof="1" smtClean="0">
                <a:solidFill>
                  <a:schemeClr val="tx1"/>
                </a:solidFill>
                <a:sym typeface="+mn-ea"/>
              </a:rPr>
              <a:t>  根据</a:t>
            </a:r>
            <a:r>
              <a:rPr lang="zh-CN" altLang="en-US" sz="2400" strike="noStrike" noProof="1">
                <a:solidFill>
                  <a:schemeClr val="tx1"/>
                </a:solidFill>
                <a:sym typeface="+mn-ea"/>
              </a:rPr>
              <a:t>政策问题的相对复杂程度和结构</a:t>
            </a:r>
            <a:r>
              <a:rPr lang="zh-CN" altLang="en-US" sz="2400" strike="noStrike" noProof="1" smtClean="0">
                <a:solidFill>
                  <a:schemeClr val="tx1"/>
                </a:solidFill>
                <a:sym typeface="+mn-ea"/>
              </a:rPr>
              <a:t>质量，把</a:t>
            </a:r>
            <a:r>
              <a:rPr lang="zh-CN" altLang="en-US" sz="2400" strike="noStrike" noProof="1">
                <a:solidFill>
                  <a:schemeClr val="tx1"/>
                </a:solidFill>
                <a:sym typeface="+mn-ea"/>
              </a:rPr>
              <a:t>政策问题划分为结构优良、结构适度和结构不良三种类型。</a:t>
            </a:r>
          </a:p>
          <a:p>
            <a:pPr algn="just" eaLnBrk="1" fontAlgn="base" hangingPunct="1">
              <a:lnSpc>
                <a:spcPct val="150000"/>
              </a:lnSpc>
              <a:buClr>
                <a:srgbClr val="A50021"/>
              </a:buClr>
              <a:buSzPct val="75000"/>
              <a:buFont typeface="Wingdings" panose="05000000000000000000" pitchFamily="2" charset="2"/>
              <a:buNone/>
            </a:pPr>
            <a:endParaRPr lang="zh-CN" altLang="en-US" sz="2400" strike="noStrike" noProof="1">
              <a:solidFill>
                <a:schemeClr val="tx1"/>
              </a:solidFill>
              <a:sym typeface="+mn-ea"/>
            </a:endParaRPr>
          </a:p>
        </p:txBody>
      </p:sp>
      <p:sp>
        <p:nvSpPr>
          <p:cNvPr id="28675"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cs typeface="思源黑体 CN Light" charset="0"/>
              </a:rPr>
              <a:t>第二节  政策问题的分类</a:t>
            </a:r>
          </a:p>
        </p:txBody>
      </p:sp>
    </p:spTree>
    <p:extLst>
      <p:ext uri="{BB962C8B-B14F-4D97-AF65-F5344CB8AC3E}">
        <p14:creationId xmlns:p14="http://schemas.microsoft.com/office/powerpoint/2010/main" val="3282121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extLst>
              <p:ext uri="{D42A27DB-BD31-4B8C-83A1-F6EECF244321}">
                <p14:modId xmlns:p14="http://schemas.microsoft.com/office/powerpoint/2010/main" val="3970091426"/>
              </p:ext>
            </p:extLst>
          </p:nvPr>
        </p:nvGraphicFramePr>
        <p:xfrm>
          <a:off x="588876" y="2281304"/>
          <a:ext cx="8242300" cy="4166235"/>
        </p:xfrm>
        <a:graphic>
          <a:graphicData uri="http://schemas.openxmlformats.org/drawingml/2006/table">
            <a:tbl>
              <a:tblPr/>
              <a:tblGrid>
                <a:gridCol w="2059940">
                  <a:extLst>
                    <a:ext uri="{9D8B030D-6E8A-4147-A177-3AD203B41FA5}">
                      <a16:colId xmlns:a16="http://schemas.microsoft.com/office/drawing/2014/main" val="20000"/>
                    </a:ext>
                  </a:extLst>
                </a:gridCol>
                <a:gridCol w="2059940">
                  <a:extLst>
                    <a:ext uri="{9D8B030D-6E8A-4147-A177-3AD203B41FA5}">
                      <a16:colId xmlns:a16="http://schemas.microsoft.com/office/drawing/2014/main" val="20001"/>
                    </a:ext>
                  </a:extLst>
                </a:gridCol>
                <a:gridCol w="2060575">
                  <a:extLst>
                    <a:ext uri="{9D8B030D-6E8A-4147-A177-3AD203B41FA5}">
                      <a16:colId xmlns:a16="http://schemas.microsoft.com/office/drawing/2014/main" val="20002"/>
                    </a:ext>
                  </a:extLst>
                </a:gridCol>
                <a:gridCol w="2061845">
                  <a:extLst>
                    <a:ext uri="{9D8B030D-6E8A-4147-A177-3AD203B41FA5}">
                      <a16:colId xmlns:a16="http://schemas.microsoft.com/office/drawing/2014/main" val="20003"/>
                    </a:ext>
                  </a:extLst>
                </a:gridCol>
              </a:tblGrid>
              <a:tr h="462915">
                <a:tc rowSpan="2">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l" defTabSz="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1500" b="1" i="0" u="none" strike="noStrike" cap="none" normalizeH="0" baseline="0" dirty="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endParaRPr>
                    </a:p>
                  </a:txBody>
                  <a:tcPr marL="68580" marR="68580" marT="34290" marB="34290" anchor="ctr" horzOverflow="overflow">
                    <a:lnL>
                      <a:noFill/>
                    </a:lnL>
                    <a:lnR>
                      <a:noFill/>
                    </a:lnR>
                    <a:lnT>
                      <a:noFill/>
                    </a:lnT>
                    <a:lnB>
                      <a:noFill/>
                    </a:lnB>
                    <a:lnTlToBr>
                      <a:noFill/>
                    </a:lnTlToBr>
                    <a:lnBlToTr>
                      <a:noFill/>
                    </a:lnBlToTr>
                    <a:solidFill>
                      <a:srgbClr val="848587"/>
                    </a:solidFill>
                  </a:tcPr>
                </a:tc>
                <a:tc gridSpan="3">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a:ln>
                            <a:noFill/>
                          </a:ln>
                          <a:solidFill>
                            <a:srgbClr val="FFFFFF"/>
                          </a:solidFill>
                          <a:effectLst/>
                          <a:latin typeface="Calibri" panose="020F0502020204030204" pitchFamily="34" charset="0"/>
                          <a:ea typeface="宋体" panose="02010600030101010101" pitchFamily="2" charset="-122"/>
                          <a:sym typeface="Calibri" panose="020F0502020204030204" pitchFamily="34" charset="0"/>
                        </a:rPr>
                        <a:t>政策问题结构</a:t>
                      </a:r>
                    </a:p>
                  </a:txBody>
                  <a:tcPr marL="68580" marR="68580" marT="34290" marB="34290" anchor="ctr" horzOverflow="overflow">
                    <a:lnL>
                      <a:noFill/>
                    </a:lnL>
                    <a:lnR>
                      <a:noFill/>
                    </a:lnR>
                    <a:lnT>
                      <a:noFill/>
                    </a:lnT>
                    <a:lnB>
                      <a:noFill/>
                    </a:lnB>
                    <a:lnTlToBr>
                      <a:noFill/>
                    </a:lnTlToBr>
                    <a:lnBlToTr>
                      <a:noFill/>
                    </a:lnBlToTr>
                    <a:solidFill>
                      <a:srgbClr val="738499"/>
                    </a:solidFill>
                  </a:tcPr>
                </a:tc>
                <a:tc hMerge="1">
                  <a:txBody>
                    <a:bodyPr/>
                    <a:lstStyle/>
                    <a:p>
                      <a:endParaRPr lang="zh-CN"/>
                    </a:p>
                  </a:txBody>
                  <a:tcPr>
                    <a:lnT>
                      <a:noFill/>
                    </a:lnT>
                    <a:lnB>
                      <a:noFill/>
                    </a:lnB>
                  </a:tcPr>
                </a:tc>
                <a:tc hMerge="1">
                  <a:txBody>
                    <a:bodyPr/>
                    <a:lstStyle/>
                    <a:p>
                      <a:endParaRPr lang="zh-CN"/>
                    </a:p>
                  </a:txBody>
                  <a:tcPr>
                    <a:lnR>
                      <a:noFill/>
                    </a:lnR>
                    <a:lnT>
                      <a:noFill/>
                    </a:lnT>
                    <a:lnB>
                      <a:noFill/>
                    </a:lnB>
                  </a:tcPr>
                </a:tc>
                <a:extLst>
                  <a:ext uri="{0D108BD9-81ED-4DB2-BD59-A6C34878D82A}">
                    <a16:rowId xmlns:a16="http://schemas.microsoft.com/office/drawing/2014/main" val="10000"/>
                  </a:ext>
                </a:extLst>
              </a:tr>
              <a:tr h="462915">
                <a:tc vMerge="1">
                  <a:txBody>
                    <a:bodyPr/>
                    <a:lstStyle/>
                    <a:p>
                      <a:endParaRPr lang="zh-CN"/>
                    </a:p>
                  </a:txBody>
                  <a:tcPr>
                    <a:lnL>
                      <a:noFill/>
                    </a:lnL>
                    <a:lnR>
                      <a:noFill/>
                    </a:lnR>
                    <a:lnB>
                      <a:noFill/>
                    </a:lnB>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738499"/>
                          </a:solidFill>
                          <a:effectLst/>
                          <a:latin typeface="Calibri" panose="020F0502020204030204" pitchFamily="34" charset="0"/>
                          <a:ea typeface="宋体" panose="02010600030101010101" pitchFamily="2" charset="-122"/>
                          <a:sym typeface="Calibri" panose="020F0502020204030204" pitchFamily="34" charset="0"/>
                        </a:rPr>
                        <a:t>结构良好</a:t>
                      </a:r>
                    </a:p>
                  </a:txBody>
                  <a:tcPr marL="68580" marR="68580" marT="34290" marB="34290" anchor="ctr" horzOverflow="overflow">
                    <a:lnL>
                      <a:noFill/>
                    </a:lnL>
                    <a:lnR w="6350">
                      <a:solidFill>
                        <a:srgbClr val="FFFFFF"/>
                      </a:solidFill>
                      <a:prstDash val="solid"/>
                    </a:lnR>
                    <a:lnT>
                      <a:noFill/>
                    </a:lnT>
                    <a:lnB>
                      <a:noFill/>
                    </a:lnB>
                    <a:lnTlToBr>
                      <a:noFill/>
                    </a:lnTlToBr>
                    <a:lnBlToTr>
                      <a:noFill/>
                    </a:lnBlToTr>
                    <a:solidFill>
                      <a:srgbClr val="E2E6EA"/>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738499"/>
                          </a:solidFill>
                          <a:effectLst/>
                          <a:latin typeface="Calibri" panose="020F0502020204030204" pitchFamily="34" charset="0"/>
                          <a:ea typeface="宋体" panose="02010600030101010101" pitchFamily="2" charset="-122"/>
                          <a:sym typeface="Calibri" panose="020F0502020204030204" pitchFamily="34" charset="0"/>
                        </a:rPr>
                        <a:t>结构适中</a:t>
                      </a:r>
                    </a:p>
                  </a:txBody>
                  <a:tcPr marL="68580" marR="68580" marT="34290" marB="34290" anchor="ctr" horzOverflow="overflow">
                    <a:lnL w="6350">
                      <a:solidFill>
                        <a:srgbClr val="FFFFFF"/>
                      </a:solidFill>
                      <a:prstDash val="solid"/>
                    </a:lnL>
                    <a:lnR w="6350">
                      <a:solidFill>
                        <a:srgbClr val="FFFFFF"/>
                      </a:solidFill>
                      <a:prstDash val="solid"/>
                    </a:lnR>
                    <a:lnT>
                      <a:noFill/>
                    </a:lnT>
                    <a:lnB>
                      <a:noFill/>
                    </a:lnB>
                    <a:lnTlToBr>
                      <a:noFill/>
                    </a:lnTlToBr>
                    <a:lnBlToTr>
                      <a:noFill/>
                    </a:lnBlToTr>
                    <a:solidFill>
                      <a:srgbClr val="E2E6EA"/>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738499"/>
                          </a:solidFill>
                          <a:effectLst/>
                          <a:latin typeface="Calibri" panose="020F0502020204030204" pitchFamily="34" charset="0"/>
                          <a:ea typeface="宋体" panose="02010600030101010101" pitchFamily="2" charset="-122"/>
                          <a:sym typeface="Calibri" panose="020F0502020204030204" pitchFamily="34" charset="0"/>
                        </a:rPr>
                        <a:t>结构不良</a:t>
                      </a:r>
                    </a:p>
                  </a:txBody>
                  <a:tcPr marL="68580" marR="68580" marT="34290" marB="34290" anchor="ctr" horzOverflow="overflow">
                    <a:lnL w="6350">
                      <a:solidFill>
                        <a:srgbClr val="FFFFFF"/>
                      </a:solidFill>
                      <a:prstDash val="solid"/>
                    </a:lnL>
                    <a:lnR>
                      <a:noFill/>
                    </a:lnR>
                    <a:lnT>
                      <a:noFill/>
                    </a:lnT>
                    <a:lnB>
                      <a:noFill/>
                    </a:lnB>
                    <a:lnTlToBr>
                      <a:noFill/>
                    </a:lnTlToBr>
                    <a:lnBlToTr>
                      <a:noFill/>
                    </a:lnBlToTr>
                    <a:solidFill>
                      <a:srgbClr val="E2E6EA"/>
                    </a:solidFill>
                  </a:tcPr>
                </a:tc>
                <a:extLst>
                  <a:ext uri="{0D108BD9-81ED-4DB2-BD59-A6C34878D82A}">
                    <a16:rowId xmlns:a16="http://schemas.microsoft.com/office/drawing/2014/main" val="10001"/>
                  </a:ext>
                </a:extLst>
              </a:tr>
              <a:tr h="462915">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dirty="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问题性质</a:t>
                      </a:r>
                    </a:p>
                  </a:txBody>
                  <a:tcPr marL="68580" marR="68580" marT="34290" marB="34290" anchor="ctr" horzOverflow="overflow">
                    <a:lnL>
                      <a:noFill/>
                    </a:lnL>
                    <a:lnR w="12700">
                      <a:solidFill>
                        <a:srgbClr val="D9D9D9"/>
                      </a:solidFill>
                      <a:prstDash val="solid"/>
                    </a:lnR>
                    <a:lnT>
                      <a:noFill/>
                    </a:lnT>
                    <a:lnB>
                      <a:noFill/>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清晰可辨</a:t>
                      </a:r>
                    </a:p>
                  </a:txBody>
                  <a:tcPr marL="68580" marR="68580" marT="34290" marB="34290" anchor="ctr" horzOverflow="overflow">
                    <a:lnL w="1270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清晰可辨</a:t>
                      </a:r>
                    </a:p>
                  </a:txBody>
                  <a:tcPr marL="68580" marR="68580" marT="34290" marB="34290" anchor="ctr" horzOverflow="overflow">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模糊有争议</a:t>
                      </a:r>
                    </a:p>
                  </a:txBody>
                  <a:tcPr marL="68580" marR="68580" marT="34290" marB="34290" anchor="ctr" horzOverflow="overflow">
                    <a:lnL w="6350">
                      <a:solidFill>
                        <a:srgbClr val="D9D9D9"/>
                      </a:solidFill>
                      <a:prstDash val="solid"/>
                    </a:lnL>
                    <a:lnR>
                      <a:noFill/>
                    </a:lnR>
                    <a:lnT>
                      <a:noFill/>
                    </a:lnT>
                    <a:lnB>
                      <a:noFill/>
                    </a:lnB>
                    <a:lnTlToBr>
                      <a:noFill/>
                    </a:lnTlToBr>
                    <a:lnBlToTr>
                      <a:noFill/>
                    </a:lnBlToTr>
                    <a:solidFill>
                      <a:srgbClr val="FFFFFF"/>
                    </a:solidFill>
                  </a:tcPr>
                </a:tc>
                <a:extLst>
                  <a:ext uri="{0D108BD9-81ED-4DB2-BD59-A6C34878D82A}">
                    <a16:rowId xmlns:a16="http://schemas.microsoft.com/office/drawing/2014/main" val="10002"/>
                  </a:ext>
                </a:extLst>
              </a:tr>
              <a:tr h="462915">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决策者</a:t>
                      </a:r>
                    </a:p>
                  </a:txBody>
                  <a:tcPr marL="68580" marR="68580" marT="34290" marB="34290" anchor="ctr" horzOverflow="overflow">
                    <a:lnL>
                      <a:noFill/>
                    </a:lnL>
                    <a:lnR w="12700">
                      <a:solidFill>
                        <a:srgbClr val="D9D9D9"/>
                      </a:solidFill>
                      <a:prstDash val="solid"/>
                    </a:lnR>
                    <a:lnT>
                      <a:noFill/>
                    </a:lnT>
                    <a:lnB>
                      <a:noFill/>
                    </a:lnB>
                    <a:lnTlToBr>
                      <a:noFill/>
                    </a:lnTlToBr>
                    <a:lnBlToTr>
                      <a:noFill/>
                    </a:lnBlToTr>
                    <a:solidFill>
                      <a:srgbClr val="F2F2F2"/>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一人或数人</a:t>
                      </a:r>
                    </a:p>
                  </a:txBody>
                  <a:tcPr marL="68580" marR="68580" marT="34290" marB="34290" anchor="ctr" horzOverflow="overflow">
                    <a:lnL w="1270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一人或数人</a:t>
                      </a:r>
                    </a:p>
                  </a:txBody>
                  <a:tcPr marL="68580" marR="68580" marT="34290" marB="34290" anchor="ctr" horzOverflow="overflow">
                    <a:lnL w="635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许多</a:t>
                      </a:r>
                    </a:p>
                  </a:txBody>
                  <a:tcPr marL="68580" marR="68580" marT="34290" marB="34290" anchor="ctr" horzOverflow="overflow">
                    <a:lnL w="6350">
                      <a:solidFill>
                        <a:srgbClr val="D9D9D9"/>
                      </a:solidFill>
                      <a:prstDash val="solid"/>
                    </a:lnL>
                    <a:lnR>
                      <a:noFill/>
                    </a:lnR>
                    <a:lnT>
                      <a:noFill/>
                    </a:lnT>
                    <a:lnB>
                      <a:noFill/>
                    </a:lnB>
                    <a:lnTlToBr>
                      <a:noFill/>
                    </a:lnTlToBr>
                    <a:lnBlToTr>
                      <a:noFill/>
                    </a:lnBlToTr>
                    <a:solidFill>
                      <a:srgbClr val="F2F2F2"/>
                    </a:solidFill>
                  </a:tcPr>
                </a:tc>
                <a:extLst>
                  <a:ext uri="{0D108BD9-81ED-4DB2-BD59-A6C34878D82A}">
                    <a16:rowId xmlns:a16="http://schemas.microsoft.com/office/drawing/2014/main" val="10003"/>
                  </a:ext>
                </a:extLst>
              </a:tr>
              <a:tr h="462915">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资源投入</a:t>
                      </a:r>
                    </a:p>
                  </a:txBody>
                  <a:tcPr marL="68580" marR="68580" marT="34290" marB="34290" anchor="ctr" horzOverflow="overflow">
                    <a:lnL>
                      <a:noFill/>
                    </a:lnL>
                    <a:lnR w="12700">
                      <a:solidFill>
                        <a:srgbClr val="D9D9D9"/>
                      </a:solidFill>
                      <a:prstDash val="solid"/>
                    </a:lnR>
                    <a:lnT>
                      <a:noFill/>
                    </a:lnT>
                    <a:lnB>
                      <a:noFill/>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少量可计算</a:t>
                      </a:r>
                    </a:p>
                  </a:txBody>
                  <a:tcPr marL="68580" marR="68580" marT="34290" marB="34290" anchor="ctr" horzOverflow="overflow">
                    <a:lnL w="1270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大量可计算</a:t>
                      </a:r>
                    </a:p>
                  </a:txBody>
                  <a:tcPr marL="68580" marR="68580" marT="34290" marB="34290" anchor="ctr" horzOverflow="overflow">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不可计算</a:t>
                      </a:r>
                    </a:p>
                  </a:txBody>
                  <a:tcPr marL="68580" marR="68580" marT="34290" marB="34290" anchor="ctr" horzOverflow="overflow">
                    <a:lnL w="6350">
                      <a:solidFill>
                        <a:srgbClr val="D9D9D9"/>
                      </a:solidFill>
                      <a:prstDash val="solid"/>
                    </a:lnL>
                    <a:lnR>
                      <a:noFill/>
                    </a:lnR>
                    <a:lnT>
                      <a:noFill/>
                    </a:lnT>
                    <a:lnB>
                      <a:noFill/>
                    </a:lnB>
                    <a:lnTlToBr>
                      <a:noFill/>
                    </a:lnTlToBr>
                    <a:lnBlToTr>
                      <a:noFill/>
                    </a:lnBlToTr>
                    <a:solidFill>
                      <a:srgbClr val="FFFFFF"/>
                    </a:solidFill>
                  </a:tcPr>
                </a:tc>
                <a:extLst>
                  <a:ext uri="{0D108BD9-81ED-4DB2-BD59-A6C34878D82A}">
                    <a16:rowId xmlns:a16="http://schemas.microsoft.com/office/drawing/2014/main" val="10004"/>
                  </a:ext>
                </a:extLst>
              </a:tr>
              <a:tr h="462915">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备选方案</a:t>
                      </a:r>
                    </a:p>
                  </a:txBody>
                  <a:tcPr marL="68580" marR="68580" marT="34290" marB="34290" anchor="ctr" horzOverflow="overflow">
                    <a:lnL>
                      <a:noFill/>
                    </a:lnL>
                    <a:lnR w="12700">
                      <a:solidFill>
                        <a:srgbClr val="D9D9D9"/>
                      </a:solidFill>
                      <a:prstDash val="solid"/>
                    </a:lnR>
                    <a:lnT>
                      <a:noFill/>
                    </a:lnT>
                    <a:lnB>
                      <a:noFill/>
                    </a:lnB>
                    <a:lnTlToBr>
                      <a:noFill/>
                    </a:lnTlToBr>
                    <a:lnBlToTr>
                      <a:noFill/>
                    </a:lnBlToTr>
                    <a:solidFill>
                      <a:srgbClr val="F2F2F2"/>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有限</a:t>
                      </a:r>
                    </a:p>
                  </a:txBody>
                  <a:tcPr marL="68580" marR="68580" marT="34290" marB="34290" anchor="ctr" horzOverflow="overflow">
                    <a:lnL w="1270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有限</a:t>
                      </a:r>
                    </a:p>
                  </a:txBody>
                  <a:tcPr marL="68580" marR="68580" marT="34290" marB="34290" anchor="ctr" horzOverflow="overflow">
                    <a:lnL w="635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无限</a:t>
                      </a:r>
                    </a:p>
                  </a:txBody>
                  <a:tcPr marL="68580" marR="68580" marT="34290" marB="34290" anchor="ctr" horzOverflow="overflow">
                    <a:lnL w="6350">
                      <a:solidFill>
                        <a:srgbClr val="D9D9D9"/>
                      </a:solidFill>
                      <a:prstDash val="solid"/>
                    </a:lnL>
                    <a:lnR>
                      <a:noFill/>
                    </a:lnR>
                    <a:lnT>
                      <a:noFill/>
                    </a:lnT>
                    <a:lnB>
                      <a:noFill/>
                    </a:lnB>
                    <a:lnTlToBr>
                      <a:noFill/>
                    </a:lnTlToBr>
                    <a:lnBlToTr>
                      <a:noFill/>
                    </a:lnBlToTr>
                    <a:solidFill>
                      <a:srgbClr val="F2F2F2"/>
                    </a:solidFill>
                  </a:tcPr>
                </a:tc>
                <a:extLst>
                  <a:ext uri="{0D108BD9-81ED-4DB2-BD59-A6C34878D82A}">
                    <a16:rowId xmlns:a16="http://schemas.microsoft.com/office/drawing/2014/main" val="10005"/>
                  </a:ext>
                </a:extLst>
              </a:tr>
              <a:tr h="462915">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效用（价值）</a:t>
                      </a:r>
                    </a:p>
                  </a:txBody>
                  <a:tcPr marL="68580" marR="68580" marT="34290" marB="34290" anchor="ctr" horzOverflow="overflow">
                    <a:lnL>
                      <a:noFill/>
                    </a:lnL>
                    <a:lnR w="12700">
                      <a:solidFill>
                        <a:srgbClr val="D9D9D9"/>
                      </a:solidFill>
                      <a:prstDash val="solid"/>
                    </a:lnR>
                    <a:lnT>
                      <a:noFill/>
                    </a:lnT>
                    <a:lnB>
                      <a:noFill/>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一致</a:t>
                      </a:r>
                    </a:p>
                  </a:txBody>
                  <a:tcPr marL="68580" marR="68580" marT="34290" marB="34290" anchor="ctr" horzOverflow="overflow">
                    <a:lnL w="1270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一致</a:t>
                      </a:r>
                    </a:p>
                  </a:txBody>
                  <a:tcPr marL="68580" marR="68580" marT="34290" marB="34290" anchor="ctr" horzOverflow="overflow">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冲突</a:t>
                      </a:r>
                    </a:p>
                  </a:txBody>
                  <a:tcPr marL="68580" marR="68580" marT="34290" marB="34290" anchor="ctr" horzOverflow="overflow">
                    <a:lnL w="6350">
                      <a:solidFill>
                        <a:srgbClr val="D9D9D9"/>
                      </a:solidFill>
                      <a:prstDash val="solid"/>
                    </a:lnL>
                    <a:lnR>
                      <a:noFill/>
                    </a:lnR>
                    <a:lnT>
                      <a:noFill/>
                    </a:lnT>
                    <a:lnB>
                      <a:noFill/>
                    </a:lnB>
                    <a:lnTlToBr>
                      <a:noFill/>
                    </a:lnTlToBr>
                    <a:lnBlToTr>
                      <a:noFill/>
                    </a:lnBlToTr>
                    <a:solidFill>
                      <a:srgbClr val="FFFFFF"/>
                    </a:solidFill>
                  </a:tcPr>
                </a:tc>
                <a:extLst>
                  <a:ext uri="{0D108BD9-81ED-4DB2-BD59-A6C34878D82A}">
                    <a16:rowId xmlns:a16="http://schemas.microsoft.com/office/drawing/2014/main" val="10006"/>
                  </a:ext>
                </a:extLst>
              </a:tr>
              <a:tr h="462915">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结果</a:t>
                      </a:r>
                    </a:p>
                  </a:txBody>
                  <a:tcPr marL="68580" marR="68580" marT="34290" marB="34290" anchor="ctr" horzOverflow="overflow">
                    <a:lnL>
                      <a:noFill/>
                    </a:lnL>
                    <a:lnR w="12700">
                      <a:solidFill>
                        <a:srgbClr val="D9D9D9"/>
                      </a:solidFill>
                      <a:prstDash val="solid"/>
                    </a:lnR>
                    <a:lnT>
                      <a:noFill/>
                    </a:lnT>
                    <a:lnB>
                      <a:noFill/>
                    </a:lnB>
                    <a:lnTlToBr>
                      <a:noFill/>
                    </a:lnTlToBr>
                    <a:lnBlToTr>
                      <a:noFill/>
                    </a:lnBlToTr>
                    <a:solidFill>
                      <a:srgbClr val="F2F2F2"/>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确定性或者风险</a:t>
                      </a:r>
                    </a:p>
                  </a:txBody>
                  <a:tcPr marL="68580" marR="68580" marT="34290" marB="34290" anchor="ctr" horzOverflow="overflow">
                    <a:lnL w="1270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不确定</a:t>
                      </a:r>
                    </a:p>
                  </a:txBody>
                  <a:tcPr marL="68580" marR="68580" marT="34290" marB="34290" anchor="ctr" horzOverflow="overflow">
                    <a:lnL w="635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未知</a:t>
                      </a:r>
                    </a:p>
                  </a:txBody>
                  <a:tcPr marL="68580" marR="68580" marT="34290" marB="34290" anchor="ctr" horzOverflow="overflow">
                    <a:lnL w="6350">
                      <a:solidFill>
                        <a:srgbClr val="D9D9D9"/>
                      </a:solidFill>
                      <a:prstDash val="solid"/>
                    </a:lnL>
                    <a:lnR>
                      <a:noFill/>
                    </a:lnR>
                    <a:lnT>
                      <a:noFill/>
                    </a:lnT>
                    <a:lnB>
                      <a:noFill/>
                    </a:lnB>
                    <a:lnTlToBr>
                      <a:noFill/>
                    </a:lnTlToBr>
                    <a:lnBlToTr>
                      <a:noFill/>
                    </a:lnBlToTr>
                    <a:solidFill>
                      <a:srgbClr val="F2F2F2"/>
                    </a:solidFill>
                  </a:tcPr>
                </a:tc>
                <a:extLst>
                  <a:ext uri="{0D108BD9-81ED-4DB2-BD59-A6C34878D82A}">
                    <a16:rowId xmlns:a16="http://schemas.microsoft.com/office/drawing/2014/main" val="10007"/>
                  </a:ext>
                </a:extLst>
              </a:tr>
              <a:tr h="462915">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1"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概率</a:t>
                      </a:r>
                    </a:p>
                  </a:txBody>
                  <a:tcPr marL="68580" marR="68580" marT="34290" marB="34290" anchor="ctr" horzOverflow="overflow">
                    <a:lnL>
                      <a:noFill/>
                    </a:lnL>
                    <a:lnR w="12700">
                      <a:solidFill>
                        <a:srgbClr val="D9D9D9"/>
                      </a:solidFill>
                      <a:prstDash val="solid"/>
                    </a:lnR>
                    <a:lnT>
                      <a:noFill/>
                    </a:lnT>
                    <a:lnB w="19050">
                      <a:solidFill>
                        <a:srgbClr val="595959"/>
                      </a:solidFill>
                      <a:prstDash val="solid"/>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可计算</a:t>
                      </a:r>
                    </a:p>
                  </a:txBody>
                  <a:tcPr marL="68580" marR="68580" marT="34290" marB="34290" anchor="ctr" horzOverflow="overflow">
                    <a:lnL w="12700">
                      <a:solidFill>
                        <a:srgbClr val="D9D9D9"/>
                      </a:solidFill>
                      <a:prstDash val="solid"/>
                    </a:lnL>
                    <a:lnR w="6350">
                      <a:solidFill>
                        <a:srgbClr val="D9D9D9"/>
                      </a:solidFill>
                      <a:prstDash val="solid"/>
                    </a:lnR>
                    <a:lnT>
                      <a:noFill/>
                    </a:lnT>
                    <a:lnB w="19050">
                      <a:solidFill>
                        <a:srgbClr val="595959"/>
                      </a:solidFill>
                      <a:prstDash val="solid"/>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不可计算</a:t>
                      </a:r>
                    </a:p>
                  </a:txBody>
                  <a:tcPr marL="68580" marR="68580" marT="34290" marB="34290" anchor="ctr" horzOverflow="overflow">
                    <a:lnL w="6350">
                      <a:solidFill>
                        <a:srgbClr val="D9D9D9"/>
                      </a:solidFill>
                      <a:prstDash val="solid"/>
                    </a:lnL>
                    <a:lnR w="6350">
                      <a:solidFill>
                        <a:srgbClr val="D9D9D9"/>
                      </a:solidFill>
                      <a:prstDash val="solid"/>
                    </a:lnR>
                    <a:lnT>
                      <a:noFill/>
                    </a:lnT>
                    <a:lnB w="19050">
                      <a:solidFill>
                        <a:srgbClr val="595959"/>
                      </a:solidFill>
                      <a:prstDash val="solid"/>
                    </a:lnB>
                    <a:lnTlToBr>
                      <a:noFill/>
                    </a:lnTlToBr>
                    <a:lnBlToTr>
                      <a:noFill/>
                    </a:lnBlToTr>
                    <a:solidFill>
                      <a:srgbClr val="FFFFFF"/>
                    </a:solidFill>
                  </a:tcPr>
                </a:tc>
                <a:tc>
                  <a:txBody>
                    <a:bodyPr/>
                    <a:lstStyle>
                      <a:lvl1pPr defTabSz="0">
                        <a:spcBef>
                          <a:spcPct val="20000"/>
                        </a:spcBef>
                        <a:defRPr sz="2000">
                          <a:solidFill>
                            <a:srgbClr val="FF9900"/>
                          </a:solidFill>
                          <a:latin typeface="Calibri" panose="020F0502020204030204" pitchFamily="34" charset="0"/>
                          <a:ea typeface="微软雅黑" panose="020B0503020204020204" charset="-122"/>
                          <a:sym typeface="Calibri" panose="020F0502020204030204" pitchFamily="34" charset="0"/>
                        </a:defRPr>
                      </a:lvl1pPr>
                      <a:lvl2pPr defTabSz="0">
                        <a:spcBef>
                          <a:spcPct val="20000"/>
                        </a:spcBef>
                        <a:defRPr>
                          <a:solidFill>
                            <a:srgbClr val="FF9900"/>
                          </a:solidFill>
                          <a:latin typeface="Calibri" panose="020F0502020204030204" pitchFamily="34" charset="0"/>
                          <a:ea typeface="微软雅黑" panose="020B0503020204020204" charset="-122"/>
                          <a:sym typeface="Calibri" panose="020F0502020204030204" pitchFamily="34" charset="0"/>
                        </a:defRPr>
                      </a:lvl2pPr>
                      <a:lvl3pPr defTabSz="0">
                        <a:spcBef>
                          <a:spcPct val="20000"/>
                        </a:spcBef>
                        <a:defRPr sz="1600">
                          <a:solidFill>
                            <a:srgbClr val="FF9900"/>
                          </a:solidFill>
                          <a:latin typeface="Calibri" panose="020F0502020204030204" pitchFamily="34" charset="0"/>
                          <a:ea typeface="微软雅黑" panose="020B0503020204020204" charset="-122"/>
                          <a:sym typeface="Calibri" panose="020F0502020204030204" pitchFamily="34" charset="0"/>
                        </a:defRPr>
                      </a:lvl3pPr>
                      <a:lvl4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4pPr>
                      <a:lvl5pPr defTabSz="0">
                        <a:spcBef>
                          <a:spcPct val="20000"/>
                        </a:spcBef>
                        <a:defRPr sz="1400">
                          <a:solidFill>
                            <a:srgbClr val="FF9900"/>
                          </a:solidFill>
                          <a:latin typeface="Calibri" panose="020F0502020204030204" pitchFamily="34" charset="0"/>
                          <a:ea typeface="微软雅黑" panose="020B0503020204020204" charset="-122"/>
                          <a:sym typeface="Calibri" panose="020F0502020204030204" pitchFamily="34" charset="0"/>
                        </a:defRPr>
                      </a:lvl5pPr>
                      <a:lvl6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6pPr>
                      <a:lvl7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7pPr>
                      <a:lvl8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8pPr>
                      <a:lvl9pPr defTabSz="0" fontAlgn="base">
                        <a:spcBef>
                          <a:spcPct val="20000"/>
                        </a:spcBef>
                        <a:spcAft>
                          <a:spcPct val="0"/>
                        </a:spcAft>
                        <a:buFont typeface="Arial" panose="020B0604020202020204" pitchFamily="34" charset="0"/>
                        <a:defRPr sz="1400">
                          <a:solidFill>
                            <a:srgbClr val="FF9900"/>
                          </a:solidFill>
                          <a:latin typeface="Calibri" panose="020F0502020204030204" pitchFamily="34" charset="0"/>
                          <a:ea typeface="微软雅黑" panose="020B0503020204020204" charset="-122"/>
                          <a:sym typeface="Calibri" panose="020F0502020204030204" pitchFamily="34" charset="0"/>
                        </a:defRPr>
                      </a:lvl9pPr>
                    </a:lstStyle>
                    <a:p>
                      <a:pPr marL="0" marR="0" lvl="0" indent="0" algn="ctr" defTabSz="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1800" b="0" i="0" u="none" strike="noStrike" cap="none" normalizeH="0" baseline="0" dirty="0">
                          <a:ln>
                            <a:noFill/>
                          </a:ln>
                          <a:solidFill>
                            <a:srgbClr val="404040"/>
                          </a:solidFill>
                          <a:effectLst/>
                          <a:latin typeface="Calibri" panose="020F0502020204030204" pitchFamily="34" charset="0"/>
                          <a:ea typeface="宋体" panose="02010600030101010101" pitchFamily="2" charset="-122"/>
                          <a:sym typeface="Calibri" panose="020F0502020204030204" pitchFamily="34" charset="0"/>
                        </a:rPr>
                        <a:t>不可计算</a:t>
                      </a:r>
                    </a:p>
                  </a:txBody>
                  <a:tcPr marL="68580" marR="68580" marT="34290" marB="34290" anchor="ctr" horzOverflow="overflow">
                    <a:lnL w="6350">
                      <a:solidFill>
                        <a:srgbClr val="D9D9D9"/>
                      </a:solidFill>
                      <a:prstDash val="solid"/>
                    </a:lnL>
                    <a:lnR>
                      <a:noFill/>
                    </a:lnR>
                    <a:lnT>
                      <a:noFill/>
                    </a:lnT>
                    <a:lnB w="19050">
                      <a:solidFill>
                        <a:srgbClr val="595959"/>
                      </a:solidFill>
                      <a:prstDash val="solid"/>
                    </a:lnB>
                    <a:lnTlToBr>
                      <a:noFill/>
                    </a:lnTlToBr>
                    <a:lnBlToTr>
                      <a:noFill/>
                    </a:lnBlToTr>
                    <a:solidFill>
                      <a:srgbClr val="FFFFFF"/>
                    </a:solidFill>
                  </a:tcPr>
                </a:tc>
                <a:extLst>
                  <a:ext uri="{0D108BD9-81ED-4DB2-BD59-A6C34878D82A}">
                    <a16:rowId xmlns:a16="http://schemas.microsoft.com/office/drawing/2014/main" val="10008"/>
                  </a:ext>
                </a:extLst>
              </a:tr>
            </a:tbl>
          </a:graphicData>
        </a:graphic>
      </p:graphicFrame>
      <p:sp>
        <p:nvSpPr>
          <p:cNvPr id="3"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cs typeface="思源黑体 CN Light" charset="0"/>
              </a:rPr>
              <a:t>第二节  政策问题的分类</a:t>
            </a:r>
          </a:p>
        </p:txBody>
      </p:sp>
      <p:sp>
        <p:nvSpPr>
          <p:cNvPr id="4" name="矩形 3"/>
          <p:cNvSpPr/>
          <p:nvPr/>
        </p:nvSpPr>
        <p:spPr>
          <a:xfrm>
            <a:off x="670798" y="1574962"/>
            <a:ext cx="2646878" cy="646331"/>
          </a:xfrm>
          <a:prstGeom prst="rect">
            <a:avLst/>
          </a:prstGeom>
        </p:spPr>
        <p:txBody>
          <a:bodyPr wrap="none">
            <a:spAutoFit/>
          </a:bodyPr>
          <a:lstStyle/>
          <a:p>
            <a:pPr algn="just">
              <a:lnSpc>
                <a:spcPct val="150000"/>
              </a:lnSpc>
              <a:buClr>
                <a:srgbClr val="A50021"/>
              </a:buClr>
              <a:buSzPct val="75000"/>
            </a:pPr>
            <a:r>
              <a:rPr lang="zh-CN" altLang="en-US" sz="2400" noProof="1">
                <a:latin typeface="+mn-lt"/>
                <a:ea typeface="+mn-ea"/>
                <a:cs typeface="+mn-cs"/>
                <a:sym typeface="+mn-ea"/>
              </a:rPr>
              <a:t>一、问题结构分类</a:t>
            </a:r>
          </a:p>
        </p:txBody>
      </p:sp>
    </p:spTree>
    <p:extLst>
      <p:ext uri="{BB962C8B-B14F-4D97-AF65-F5344CB8AC3E}">
        <p14:creationId xmlns:p14="http://schemas.microsoft.com/office/powerpoint/2010/main" val="1642786831"/>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731" y="1591866"/>
            <a:ext cx="8326041" cy="221287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二、问题</a:t>
            </a:r>
            <a:r>
              <a:rPr lang="zh-CN" altLang="en-US" sz="2400" strike="noStrike" noProof="1" smtClean="0">
                <a:solidFill>
                  <a:schemeClr val="tx1"/>
                </a:solidFill>
                <a:sym typeface="+mn-ea"/>
              </a:rPr>
              <a:t>领域分类</a:t>
            </a:r>
            <a:endParaRPr lang="zh-CN" altLang="en-US" sz="24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根据政策问题发生领域的不同，可将政策问题划分为政治问题、经济问题、文化问题、外交问题、民族问题等。</a:t>
            </a:r>
          </a:p>
        </p:txBody>
      </p:sp>
      <p:sp>
        <p:nvSpPr>
          <p:cNvPr id="29699"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cs typeface="思源黑体 CN Light" charset="0"/>
                <a:sym typeface="思源黑体 CN Light" charset="0"/>
              </a:rPr>
              <a:t>第二节  政策问题的分类</a:t>
            </a:r>
          </a:p>
        </p:txBody>
      </p:sp>
    </p:spTree>
    <p:extLst>
      <p:ext uri="{BB962C8B-B14F-4D97-AF65-F5344CB8AC3E}">
        <p14:creationId xmlns:p14="http://schemas.microsoft.com/office/powerpoint/2010/main" val="1490435837"/>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359410" y="1135118"/>
            <a:ext cx="8483600" cy="56230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sz="2400" strike="noStrike" noProof="1">
                <a:solidFill>
                  <a:schemeClr val="tx1"/>
                </a:solidFill>
                <a:sym typeface="+mn-ea"/>
              </a:rPr>
              <a:t>三、</a:t>
            </a:r>
            <a:r>
              <a:rPr sz="2400" strike="noStrike" noProof="1" smtClean="0">
                <a:solidFill>
                  <a:schemeClr val="tx1"/>
                </a:solidFill>
                <a:sym typeface="+mn-ea"/>
              </a:rPr>
              <a:t>问题功能</a:t>
            </a:r>
            <a:r>
              <a:rPr lang="zh-CN" altLang="en-US" sz="2400" strike="noStrike" noProof="1" smtClean="0">
                <a:solidFill>
                  <a:schemeClr val="tx1"/>
                </a:solidFill>
                <a:sym typeface="+mn-ea"/>
              </a:rPr>
              <a:t>分类</a:t>
            </a:r>
            <a:endParaRPr sz="24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sz="2400" strike="noStrike" noProof="1">
                <a:solidFill>
                  <a:schemeClr val="tx1"/>
                </a:solidFill>
                <a:sym typeface="+mn-ea"/>
              </a:rPr>
              <a:t>    </a:t>
            </a:r>
            <a:r>
              <a:rPr sz="2400" strike="noStrike" noProof="1" smtClean="0">
                <a:solidFill>
                  <a:schemeClr val="tx1"/>
                </a:solidFill>
                <a:sym typeface="+mn-ea"/>
              </a:rPr>
              <a:t>分配型问题</a:t>
            </a:r>
            <a:r>
              <a:rPr lang="zh-CN" altLang="en-US" sz="2400" strike="noStrike" noProof="1" smtClean="0">
                <a:solidFill>
                  <a:schemeClr val="tx1"/>
                </a:solidFill>
                <a:sym typeface="+mn-ea"/>
              </a:rPr>
              <a:t>，</a:t>
            </a:r>
            <a:r>
              <a:rPr sz="2400" strike="noStrike" noProof="1" smtClean="0">
                <a:solidFill>
                  <a:schemeClr val="tx1"/>
                </a:solidFill>
                <a:sym typeface="+mn-ea"/>
              </a:rPr>
              <a:t>将产品与服务</a:t>
            </a:r>
            <a:r>
              <a:rPr sz="2400" strike="noStrike" noProof="1">
                <a:solidFill>
                  <a:schemeClr val="tx1"/>
                </a:solidFill>
                <a:sym typeface="+mn-ea"/>
              </a:rPr>
              <a:t>、成本与义务分配给社会中特定群体而引发的政策问题，</a:t>
            </a:r>
            <a:r>
              <a:rPr sz="2400" strike="noStrike" noProof="1" smtClean="0">
                <a:solidFill>
                  <a:schemeClr val="tx1"/>
                </a:solidFill>
                <a:sym typeface="+mn-ea"/>
              </a:rPr>
              <a:t>涉及资源配置或利益分配等方面的问题</a:t>
            </a:r>
            <a:r>
              <a:rPr lang="zh-CN" altLang="en-US" sz="2400" strike="noStrike" noProof="1" smtClean="0">
                <a:solidFill>
                  <a:schemeClr val="tx1"/>
                </a:solidFill>
                <a:sym typeface="+mn-ea"/>
              </a:rPr>
              <a:t>，如</a:t>
            </a:r>
            <a:r>
              <a:rPr sz="2400" strike="noStrike" noProof="1" smtClean="0">
                <a:solidFill>
                  <a:schemeClr val="tx1"/>
                </a:solidFill>
                <a:sym typeface="+mn-ea"/>
              </a:rPr>
              <a:t>社会福利项目</a:t>
            </a:r>
            <a:r>
              <a:rPr lang="zh-CN" altLang="en-US" sz="2400" strike="noStrike" noProof="1" smtClean="0">
                <a:solidFill>
                  <a:schemeClr val="tx1"/>
                </a:solidFill>
                <a:sym typeface="+mn-ea"/>
              </a:rPr>
              <a:t>。</a:t>
            </a:r>
            <a:endParaRPr lang="en-US" altLang="zh-CN" sz="2400" strike="noStrike" noProof="1" smtClean="0">
              <a:solidFill>
                <a:schemeClr val="tx1"/>
              </a:solidFill>
              <a:sym typeface="+mn-ea"/>
            </a:endParaRPr>
          </a:p>
          <a:p>
            <a:pPr algn="just">
              <a:lnSpc>
                <a:spcPct val="150000"/>
              </a:lnSpc>
              <a:buClr>
                <a:srgbClr val="A50021"/>
              </a:buClr>
              <a:buSzPct val="75000"/>
            </a:pPr>
            <a:r>
              <a:rPr lang="zh-CN" altLang="en-US" sz="2400" noProof="1" smtClean="0">
                <a:solidFill>
                  <a:schemeClr val="tx1"/>
                </a:solidFill>
                <a:sym typeface="+mn-ea"/>
              </a:rPr>
              <a:t>    规制</a:t>
            </a:r>
            <a:r>
              <a:rPr lang="zh-CN" altLang="en-US" sz="2400" noProof="1">
                <a:solidFill>
                  <a:schemeClr val="tx1"/>
                </a:solidFill>
                <a:sym typeface="+mn-ea"/>
              </a:rPr>
              <a:t>型</a:t>
            </a:r>
            <a:r>
              <a:rPr lang="zh-CN" altLang="en-US" sz="2400" noProof="1" smtClean="0">
                <a:solidFill>
                  <a:schemeClr val="tx1"/>
                </a:solidFill>
                <a:sym typeface="+mn-ea"/>
              </a:rPr>
              <a:t>问题，政府</a:t>
            </a:r>
            <a:r>
              <a:rPr lang="zh-CN" altLang="en-US" sz="2400" noProof="1">
                <a:solidFill>
                  <a:schemeClr val="tx1"/>
                </a:solidFill>
                <a:sym typeface="+mn-ea"/>
              </a:rPr>
              <a:t>或相关组织规制者通过设定明确的规制标准与规则，对目标个人或团体的某种</a:t>
            </a:r>
            <a:r>
              <a:rPr lang="zh-CN" altLang="en-US" sz="2400" noProof="1" smtClean="0">
                <a:solidFill>
                  <a:schemeClr val="tx1"/>
                </a:solidFill>
                <a:sym typeface="+mn-ea"/>
              </a:rPr>
              <a:t>行为加以</a:t>
            </a:r>
            <a:r>
              <a:rPr lang="zh-CN" altLang="en-US" sz="2400" noProof="1">
                <a:solidFill>
                  <a:schemeClr val="tx1"/>
                </a:solidFill>
                <a:sym typeface="+mn-ea"/>
              </a:rPr>
              <a:t>限制所引发的问题</a:t>
            </a:r>
            <a:r>
              <a:rPr lang="zh-CN" altLang="en-US" sz="2400" noProof="1" smtClean="0">
                <a:solidFill>
                  <a:schemeClr val="tx1"/>
                </a:solidFill>
                <a:sym typeface="+mn-ea"/>
              </a:rPr>
              <a:t>，如环境</a:t>
            </a:r>
            <a:r>
              <a:rPr lang="zh-CN" altLang="en-US" sz="2400" noProof="1">
                <a:solidFill>
                  <a:schemeClr val="tx1"/>
                </a:solidFill>
                <a:sym typeface="+mn-ea"/>
              </a:rPr>
              <a:t>规制、价格规制、交通</a:t>
            </a:r>
            <a:r>
              <a:rPr lang="zh-CN" altLang="en-US" sz="2400" noProof="1" smtClean="0">
                <a:solidFill>
                  <a:schemeClr val="tx1"/>
                </a:solidFill>
                <a:sym typeface="+mn-ea"/>
              </a:rPr>
              <a:t>规制。</a:t>
            </a:r>
            <a:endParaRPr lang="zh-CN" altLang="en-US" sz="2400" noProof="1">
              <a:solidFill>
                <a:schemeClr val="tx1"/>
              </a:solidFill>
              <a:sym typeface="+mn-ea"/>
            </a:endParaRPr>
          </a:p>
          <a:p>
            <a:pPr algn="just">
              <a:lnSpc>
                <a:spcPct val="150000"/>
              </a:lnSpc>
              <a:buClr>
                <a:srgbClr val="A50021"/>
              </a:buClr>
              <a:buSzPct val="75000"/>
            </a:pPr>
            <a:r>
              <a:rPr lang="zh-CN" altLang="en-US" sz="2400" noProof="1">
                <a:solidFill>
                  <a:schemeClr val="tx1"/>
                </a:solidFill>
                <a:sym typeface="+mn-ea"/>
              </a:rPr>
              <a:t>    再分配型</a:t>
            </a:r>
            <a:r>
              <a:rPr lang="zh-CN" altLang="en-US" sz="2400" noProof="1" smtClean="0">
                <a:solidFill>
                  <a:schemeClr val="tx1"/>
                </a:solidFill>
                <a:sym typeface="+mn-ea"/>
              </a:rPr>
              <a:t>问题，政府</a:t>
            </a:r>
            <a:r>
              <a:rPr lang="zh-CN" altLang="en-US" sz="2400" noProof="1">
                <a:solidFill>
                  <a:schemeClr val="tx1"/>
                </a:solidFill>
                <a:sym typeface="+mn-ea"/>
              </a:rPr>
              <a:t>或相关组织将某一目标个人或团体的利益或义务转移给另一目标个人或团体享有或承担所引发的</a:t>
            </a:r>
            <a:r>
              <a:rPr lang="zh-CN" altLang="en-US" sz="2400" noProof="1" smtClean="0">
                <a:solidFill>
                  <a:schemeClr val="tx1"/>
                </a:solidFill>
                <a:sym typeface="+mn-ea"/>
              </a:rPr>
              <a:t>问题，如个人所得</a:t>
            </a:r>
            <a:r>
              <a:rPr lang="zh-CN" altLang="en-US" sz="2400" noProof="1">
                <a:solidFill>
                  <a:schemeClr val="tx1"/>
                </a:solidFill>
                <a:sym typeface="+mn-ea"/>
              </a:rPr>
              <a:t>税制度、遗产税</a:t>
            </a:r>
            <a:r>
              <a:rPr lang="zh-CN" altLang="en-US" sz="2400" noProof="1" smtClean="0">
                <a:solidFill>
                  <a:schemeClr val="tx1"/>
                </a:solidFill>
                <a:sym typeface="+mn-ea"/>
              </a:rPr>
              <a:t>政策。</a:t>
            </a:r>
            <a:endParaRPr sz="2400" strike="noStrike" noProof="1">
              <a:solidFill>
                <a:schemeClr val="tx1"/>
              </a:solidFill>
              <a:sym typeface="+mn-ea"/>
            </a:endParaRPr>
          </a:p>
        </p:txBody>
      </p:sp>
      <p:sp>
        <p:nvSpPr>
          <p:cNvPr id="30723" name="文本框 45"/>
          <p:cNvSpPr txBox="1"/>
          <p:nvPr/>
        </p:nvSpPr>
        <p:spPr>
          <a:xfrm>
            <a:off x="829786" y="33512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第二节  政策问题的分类</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2474703151"/>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731" y="1591867"/>
            <a:ext cx="8326041" cy="42939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sz="2400" strike="noStrike" noProof="1">
                <a:solidFill>
                  <a:schemeClr val="tx1"/>
                </a:solidFill>
                <a:sym typeface="+mn-ea"/>
              </a:rPr>
              <a:t>四、</a:t>
            </a:r>
            <a:r>
              <a:rPr sz="2400" strike="noStrike" noProof="1" smtClean="0">
                <a:solidFill>
                  <a:schemeClr val="tx1"/>
                </a:solidFill>
                <a:sym typeface="+mn-ea"/>
              </a:rPr>
              <a:t>问题层次</a:t>
            </a:r>
            <a:r>
              <a:rPr lang="zh-CN" altLang="en-US" sz="2400" strike="noStrike" noProof="1" smtClean="0">
                <a:solidFill>
                  <a:schemeClr val="tx1"/>
                </a:solidFill>
                <a:sym typeface="+mn-ea"/>
              </a:rPr>
              <a:t>分类</a:t>
            </a:r>
            <a:endParaRPr sz="24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sz="2400" strike="noStrike" noProof="1">
                <a:solidFill>
                  <a:schemeClr val="tx1"/>
                </a:solidFill>
                <a:sym typeface="+mn-ea"/>
              </a:rPr>
              <a:t>    </a:t>
            </a:r>
            <a:endParaRPr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sz="1800" strike="noStrike" noProof="1">
              <a:solidFill>
                <a:schemeClr val="tx1"/>
              </a:solidFill>
              <a:sym typeface="+mn-ea"/>
            </a:endParaRPr>
          </a:p>
        </p:txBody>
      </p:sp>
      <p:sp>
        <p:nvSpPr>
          <p:cNvPr id="31747"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cs typeface="思源黑体 CN Light" charset="0"/>
                <a:sym typeface="思源黑体 CN Light" charset="0"/>
              </a:rPr>
              <a:t>第二节  </a:t>
            </a:r>
            <a:r>
              <a:rPr lang="zh-CN" altLang="en-US" sz="2800" b="1" dirty="0">
                <a:solidFill>
                  <a:srgbClr val="6D5337"/>
                </a:solidFill>
                <a:ea typeface="+mn-ea"/>
                <a:cs typeface="思源黑体 CN Light" charset="0"/>
                <a:sym typeface="思源黑体 CN Light" charset="0"/>
              </a:rPr>
              <a:t>政策问题的分类</a:t>
            </a:r>
            <a:endParaRPr lang="zh-CN" altLang="en-US" sz="2800" b="1" dirty="0">
              <a:solidFill>
                <a:srgbClr val="6D5337"/>
              </a:solidFill>
              <a:latin typeface="思源黑体 CN Light" charset="0"/>
              <a:ea typeface="+mn-ea"/>
              <a:cs typeface="思源黑体 CN Light" charset="0"/>
              <a:sym typeface="思源黑体 CN Light" charset="0"/>
            </a:endParaRPr>
          </a:p>
        </p:txBody>
      </p:sp>
      <p:pic>
        <p:nvPicPr>
          <p:cNvPr id="3" name="图片 2"/>
          <p:cNvPicPr>
            <a:picLocks noChangeAspect="1"/>
          </p:cNvPicPr>
          <p:nvPr/>
        </p:nvPicPr>
        <p:blipFill>
          <a:blip r:embed="rId2"/>
          <a:stretch>
            <a:fillRect/>
          </a:stretch>
        </p:blipFill>
        <p:spPr>
          <a:xfrm>
            <a:off x="2214149" y="2632184"/>
            <a:ext cx="4249755" cy="3253610"/>
          </a:xfrm>
          <a:prstGeom prst="rect">
            <a:avLst/>
          </a:prstGeom>
        </p:spPr>
      </p:pic>
    </p:spTree>
    <p:extLst>
      <p:ext uri="{BB962C8B-B14F-4D97-AF65-F5344CB8AC3E}">
        <p14:creationId xmlns:p14="http://schemas.microsoft.com/office/powerpoint/2010/main" val="3584923212"/>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48101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一、政策问题构建的程序</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a:t>
            </a: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p:txBody>
      </p:sp>
      <p:sp>
        <p:nvSpPr>
          <p:cNvPr id="32771"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cs typeface="思源黑体 CN Light" charset="0"/>
                <a:sym typeface="思源黑体 CN Light" charset="0"/>
              </a:rPr>
              <a:t>第三节 政策问题的构建</a:t>
            </a:r>
          </a:p>
        </p:txBody>
      </p:sp>
      <p:pic>
        <p:nvPicPr>
          <p:cNvPr id="5" name="图片 4"/>
          <p:cNvPicPr>
            <a:picLocks noChangeAspect="1"/>
          </p:cNvPicPr>
          <p:nvPr/>
        </p:nvPicPr>
        <p:blipFill>
          <a:blip r:embed="rId2"/>
          <a:stretch>
            <a:fillRect/>
          </a:stretch>
        </p:blipFill>
        <p:spPr>
          <a:xfrm>
            <a:off x="1288846" y="2772970"/>
            <a:ext cx="6512379" cy="2881595"/>
          </a:xfrm>
          <a:prstGeom prst="rect">
            <a:avLst/>
          </a:prstGeom>
        </p:spPr>
      </p:pic>
    </p:spTree>
    <p:extLst>
      <p:ext uri="{BB962C8B-B14F-4D97-AF65-F5344CB8AC3E}">
        <p14:creationId xmlns:p14="http://schemas.microsoft.com/office/powerpoint/2010/main" val="3004198024"/>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49034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二、政策问题构建的方法</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（一）边界</a:t>
            </a:r>
            <a:r>
              <a:rPr lang="zh-CN" altLang="en-US" sz="2400" strike="noStrike" noProof="1">
                <a:solidFill>
                  <a:schemeClr val="tx1"/>
                </a:solidFill>
                <a:sym typeface="+mn-ea"/>
              </a:rPr>
              <a:t>分析法</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边界</a:t>
            </a:r>
            <a:r>
              <a:rPr lang="zh-CN" altLang="en-US" sz="2400" strike="noStrike" noProof="1" smtClean="0">
                <a:solidFill>
                  <a:schemeClr val="tx1"/>
                </a:solidFill>
                <a:sym typeface="+mn-ea"/>
              </a:rPr>
              <a:t>分析是</a:t>
            </a:r>
            <a:r>
              <a:rPr lang="zh-CN" altLang="en-US" sz="2400" strike="noStrike" noProof="1">
                <a:solidFill>
                  <a:schemeClr val="tx1"/>
                </a:solidFill>
                <a:sym typeface="+mn-ea"/>
              </a:rPr>
              <a:t>要划定研究对象的边界，找出与其他事物严格区别的本质及其属性，使之与外界相对隔离，在边界内组成一个统一整体。</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饱和抽样（这种方式可以接触到与政策问题相关的绝大多数被调查者）；诱导性地提出问题（为政策问题的边界</a:t>
            </a:r>
            <a:r>
              <a:rPr lang="zh-CN" altLang="en-US" sz="2400" strike="noStrike" noProof="1" smtClean="0">
                <a:solidFill>
                  <a:schemeClr val="tx1"/>
                </a:solidFill>
                <a:sym typeface="+mn-ea"/>
              </a:rPr>
              <a:t>分析提供</a:t>
            </a:r>
            <a:r>
              <a:rPr lang="zh-CN" altLang="en-US" sz="2400" strike="noStrike" noProof="1">
                <a:solidFill>
                  <a:schemeClr val="tx1"/>
                </a:solidFill>
                <a:sym typeface="+mn-ea"/>
              </a:rPr>
              <a:t>更有意义、更具有实质性的数据资料）；边界估计（通过</a:t>
            </a:r>
            <a:r>
              <a:rPr lang="zh-CN" altLang="en-US" sz="2400" strike="noStrike" noProof="1" smtClean="0">
                <a:solidFill>
                  <a:schemeClr val="tx1"/>
                </a:solidFill>
                <a:sym typeface="+mn-ea"/>
              </a:rPr>
              <a:t>制定一</a:t>
            </a:r>
            <a:r>
              <a:rPr lang="zh-CN" altLang="en-US" sz="2400" strike="noStrike" noProof="1">
                <a:solidFill>
                  <a:schemeClr val="tx1"/>
                </a:solidFill>
                <a:sym typeface="+mn-ea"/>
              </a:rPr>
              <a:t>个积累频率分布图进行分析）。　</a:t>
            </a:r>
          </a:p>
        </p:txBody>
      </p:sp>
      <p:sp>
        <p:nvSpPr>
          <p:cNvPr id="34819"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cs typeface="思源黑体 CN Light" charset="0"/>
                <a:sym typeface="思源黑体 CN Light" charset="0"/>
              </a:rPr>
              <a:t>第三节  </a:t>
            </a:r>
            <a:r>
              <a:rPr lang="zh-CN" altLang="en-US" sz="2800" b="1" dirty="0">
                <a:solidFill>
                  <a:srgbClr val="6D5337"/>
                </a:solidFill>
                <a:ea typeface="+mn-ea"/>
                <a:cs typeface="思源黑体 CN Light" charset="0"/>
                <a:sym typeface="思源黑体 CN Light" charset="0"/>
              </a:rPr>
              <a:t>政策问题的构建</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3711836609"/>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731" y="1591866"/>
            <a:ext cx="8326041" cy="42421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smtClean="0">
                <a:solidFill>
                  <a:schemeClr val="tx1"/>
                </a:solidFill>
                <a:sym typeface="+mn-ea"/>
              </a:rPr>
              <a:t>二、政策问题构建的方法</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（二）</a:t>
            </a:r>
            <a:r>
              <a:rPr sz="2400" strike="noStrike" noProof="1" smtClean="0">
                <a:solidFill>
                  <a:schemeClr val="tx1"/>
                </a:solidFill>
                <a:sym typeface="+mn-ea"/>
              </a:rPr>
              <a:t>头脑风暴</a:t>
            </a:r>
            <a:r>
              <a:rPr lang="zh-CN" altLang="en-US" sz="2400" strike="noStrike" noProof="1" smtClean="0">
                <a:solidFill>
                  <a:schemeClr val="tx1"/>
                </a:solidFill>
                <a:sym typeface="+mn-ea"/>
              </a:rPr>
              <a:t>法    </a:t>
            </a:r>
            <a:endParaRPr lang="zh-CN" altLang="en-US" sz="24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头脑风暴</a:t>
            </a:r>
            <a:r>
              <a:rPr lang="zh-CN" altLang="en-US" sz="2400" strike="noStrike" noProof="1" smtClean="0">
                <a:solidFill>
                  <a:schemeClr val="tx1"/>
                </a:solidFill>
                <a:sym typeface="+mn-ea"/>
              </a:rPr>
              <a:t>法又</a:t>
            </a:r>
            <a:r>
              <a:rPr lang="zh-CN" altLang="en-US" sz="2400" strike="noStrike" noProof="1">
                <a:solidFill>
                  <a:schemeClr val="tx1"/>
                </a:solidFill>
                <a:sym typeface="+mn-ea"/>
              </a:rPr>
              <a:t>称脑力激荡术、激智术、脑力激发术</a:t>
            </a:r>
            <a:r>
              <a:rPr lang="zh-CN" altLang="en-US" sz="2400" strike="noStrike" noProof="1" smtClean="0">
                <a:solidFill>
                  <a:schemeClr val="tx1"/>
                </a:solidFill>
                <a:sym typeface="+mn-ea"/>
              </a:rPr>
              <a:t>等</a:t>
            </a:r>
            <a:r>
              <a:rPr lang="zh-CN" altLang="en-US" sz="2400" noProof="1">
                <a:solidFill>
                  <a:schemeClr val="tx1"/>
                </a:solidFill>
                <a:sym typeface="+mn-ea"/>
              </a:rPr>
              <a:t>，</a:t>
            </a:r>
            <a:r>
              <a:rPr lang="zh-CN" altLang="en-US" sz="2400" strike="noStrike" noProof="1" smtClean="0">
                <a:solidFill>
                  <a:schemeClr val="tx1"/>
                </a:solidFill>
                <a:sym typeface="+mn-ea"/>
              </a:rPr>
              <a:t>是</a:t>
            </a:r>
            <a:r>
              <a:rPr lang="zh-CN" altLang="en-US" sz="2400" strike="noStrike" noProof="1">
                <a:solidFill>
                  <a:schemeClr val="tx1"/>
                </a:solidFill>
                <a:sym typeface="+mn-ea"/>
              </a:rPr>
              <a:t>指基于一定数目的人员，尤其是相关的专家学者或利益当事者，从不同角度讨论相关的政策问题，在短时间内激发大量新构想的方法。</a:t>
            </a:r>
          </a:p>
        </p:txBody>
      </p:sp>
      <p:sp>
        <p:nvSpPr>
          <p:cNvPr id="35843"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cs typeface="思源黑体 CN Light" charset="0"/>
                <a:sym typeface="思源黑体 CN Light" charset="0"/>
              </a:rPr>
              <a:t>第三节  </a:t>
            </a:r>
            <a:r>
              <a:rPr lang="zh-CN" altLang="en-US" sz="2800" b="1" dirty="0">
                <a:solidFill>
                  <a:srgbClr val="6D5337"/>
                </a:solidFill>
                <a:ea typeface="+mn-ea"/>
                <a:cs typeface="思源黑体 CN Light" charset="0"/>
                <a:sym typeface="思源黑体 CN Light" charset="0"/>
              </a:rPr>
              <a:t>政策问题的构建</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169231625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49047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二、政策问题构建的方法</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a:t>
            </a:r>
            <a:r>
              <a:rPr lang="zh-CN" altLang="en-US" sz="2400" noProof="1">
                <a:solidFill>
                  <a:schemeClr val="tx1"/>
                </a:solidFill>
                <a:sym typeface="+mn-ea"/>
              </a:rPr>
              <a:t>三</a:t>
            </a:r>
            <a:r>
              <a:rPr lang="zh-CN" altLang="en-US" sz="2400" strike="noStrike" noProof="1" smtClean="0">
                <a:solidFill>
                  <a:schemeClr val="tx1"/>
                </a:solidFill>
                <a:sym typeface="+mn-ea"/>
              </a:rPr>
              <a:t>）</a:t>
            </a:r>
            <a:r>
              <a:rPr sz="2400" strike="noStrike" noProof="1" smtClean="0">
                <a:solidFill>
                  <a:schemeClr val="tx1"/>
                </a:solidFill>
                <a:sym typeface="+mn-ea"/>
              </a:rPr>
              <a:t>维度分析</a:t>
            </a:r>
            <a:r>
              <a:rPr lang="zh-CN" altLang="en-US" sz="2400" strike="noStrike" noProof="1" smtClean="0">
                <a:solidFill>
                  <a:schemeClr val="tx1"/>
                </a:solidFill>
                <a:sym typeface="+mn-ea"/>
              </a:rPr>
              <a:t>法</a:t>
            </a:r>
            <a:endParaRPr sz="24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sz="2400" strike="noStrike" noProof="1">
                <a:solidFill>
                  <a:schemeClr val="tx1"/>
                </a:solidFill>
                <a:sym typeface="+mn-ea"/>
              </a:rPr>
              <a:t> </a:t>
            </a:r>
            <a:r>
              <a:rPr sz="2400" strike="noStrike" noProof="1" smtClean="0">
                <a:solidFill>
                  <a:schemeClr val="tx1"/>
                </a:solidFill>
                <a:sym typeface="+mn-ea"/>
              </a:rPr>
              <a:t>实质维度</a:t>
            </a:r>
            <a:r>
              <a:rPr sz="2400" strike="noStrike" noProof="1">
                <a:solidFill>
                  <a:schemeClr val="tx1"/>
                </a:solidFill>
                <a:sym typeface="+mn-ea"/>
              </a:rPr>
              <a:t>（Substantive）——问题是什么（what？） </a:t>
            </a:r>
          </a:p>
          <a:p>
            <a:pPr algn="just" eaLnBrk="1" fontAlgn="base" hangingPunct="1">
              <a:lnSpc>
                <a:spcPct val="150000"/>
              </a:lnSpc>
              <a:buClr>
                <a:srgbClr val="A50021"/>
              </a:buClr>
              <a:buSzPct val="75000"/>
              <a:buFont typeface="Wingdings" panose="05000000000000000000" pitchFamily="2" charset="2"/>
              <a:buNone/>
            </a:pPr>
            <a:r>
              <a:rPr sz="2400" strike="noStrike" noProof="1">
                <a:solidFill>
                  <a:schemeClr val="tx1"/>
                </a:solidFill>
                <a:sym typeface="+mn-ea"/>
              </a:rPr>
              <a:t> </a:t>
            </a:r>
            <a:r>
              <a:rPr sz="2400" strike="noStrike" noProof="1" smtClean="0">
                <a:solidFill>
                  <a:schemeClr val="tx1"/>
                </a:solidFill>
                <a:sym typeface="+mn-ea"/>
              </a:rPr>
              <a:t>空间维度</a:t>
            </a:r>
            <a:r>
              <a:rPr sz="2400" strike="noStrike" noProof="1">
                <a:solidFill>
                  <a:schemeClr val="tx1"/>
                </a:solidFill>
                <a:sym typeface="+mn-ea"/>
              </a:rPr>
              <a:t>（Spatial）——问题来自何处（Where？）</a:t>
            </a:r>
          </a:p>
          <a:p>
            <a:pPr algn="just" eaLnBrk="1" fontAlgn="base" hangingPunct="1">
              <a:lnSpc>
                <a:spcPct val="150000"/>
              </a:lnSpc>
              <a:buClr>
                <a:srgbClr val="A50021"/>
              </a:buClr>
              <a:buSzPct val="75000"/>
              <a:buFont typeface="Wingdings" panose="05000000000000000000" pitchFamily="2" charset="2"/>
              <a:buNone/>
            </a:pPr>
            <a:r>
              <a:rPr sz="2400" strike="noStrike" noProof="1">
                <a:solidFill>
                  <a:schemeClr val="tx1"/>
                </a:solidFill>
                <a:sym typeface="+mn-ea"/>
              </a:rPr>
              <a:t> </a:t>
            </a:r>
            <a:r>
              <a:rPr sz="2400" strike="noStrike" noProof="1" smtClean="0">
                <a:solidFill>
                  <a:schemeClr val="tx1"/>
                </a:solidFill>
                <a:sym typeface="+mn-ea"/>
              </a:rPr>
              <a:t>时间维度</a:t>
            </a:r>
            <a:r>
              <a:rPr sz="2400" strike="noStrike" noProof="1">
                <a:solidFill>
                  <a:schemeClr val="tx1"/>
                </a:solidFill>
                <a:sym typeface="+mn-ea"/>
              </a:rPr>
              <a:t>（Temporal）——问题何时发生（When？）</a:t>
            </a:r>
          </a:p>
          <a:p>
            <a:pPr algn="just" eaLnBrk="1" fontAlgn="base" hangingPunct="1">
              <a:lnSpc>
                <a:spcPct val="150000"/>
              </a:lnSpc>
              <a:buClr>
                <a:srgbClr val="A50021"/>
              </a:buClr>
              <a:buSzPct val="75000"/>
              <a:buFont typeface="Wingdings" panose="05000000000000000000" pitchFamily="2" charset="2"/>
              <a:buNone/>
            </a:pPr>
            <a:r>
              <a:rPr sz="2400" strike="noStrike" noProof="1">
                <a:solidFill>
                  <a:schemeClr val="tx1"/>
                </a:solidFill>
                <a:sym typeface="+mn-ea"/>
              </a:rPr>
              <a:t> </a:t>
            </a:r>
            <a:r>
              <a:rPr sz="2400" strike="noStrike" noProof="1" smtClean="0">
                <a:solidFill>
                  <a:schemeClr val="tx1"/>
                </a:solidFill>
                <a:sym typeface="+mn-ea"/>
              </a:rPr>
              <a:t>数量维度</a:t>
            </a:r>
            <a:r>
              <a:rPr sz="2400" strike="noStrike" noProof="1">
                <a:solidFill>
                  <a:schemeClr val="tx1"/>
                </a:solidFill>
                <a:sym typeface="+mn-ea"/>
              </a:rPr>
              <a:t>（Quantitative</a:t>
            </a:r>
            <a:r>
              <a:rPr sz="2400" strike="noStrike" noProof="1" smtClean="0">
                <a:solidFill>
                  <a:schemeClr val="tx1"/>
                </a:solidFill>
                <a:sym typeface="+mn-ea"/>
              </a:rPr>
              <a:t>）——问题有多少</a:t>
            </a:r>
            <a:r>
              <a:rPr sz="2400" strike="noStrike" noProof="1">
                <a:solidFill>
                  <a:schemeClr val="tx1"/>
                </a:solidFill>
                <a:sym typeface="+mn-ea"/>
              </a:rPr>
              <a:t>（How much？）</a:t>
            </a:r>
          </a:p>
          <a:p>
            <a:pPr algn="just" eaLnBrk="1" fontAlgn="base" hangingPunct="1">
              <a:lnSpc>
                <a:spcPct val="150000"/>
              </a:lnSpc>
              <a:buClr>
                <a:srgbClr val="A50021"/>
              </a:buClr>
              <a:buSzPct val="75000"/>
              <a:buFont typeface="Wingdings" panose="05000000000000000000" pitchFamily="2" charset="2"/>
              <a:buNone/>
            </a:pPr>
            <a:r>
              <a:rPr sz="2400" strike="noStrike" noProof="1">
                <a:solidFill>
                  <a:schemeClr val="tx1"/>
                </a:solidFill>
                <a:sym typeface="+mn-ea"/>
              </a:rPr>
              <a:t> </a:t>
            </a:r>
            <a:r>
              <a:rPr sz="2400" strike="noStrike" noProof="1" smtClean="0">
                <a:solidFill>
                  <a:schemeClr val="tx1"/>
                </a:solidFill>
                <a:sym typeface="+mn-ea"/>
              </a:rPr>
              <a:t>性质维度</a:t>
            </a:r>
            <a:r>
              <a:rPr sz="2400" strike="noStrike" noProof="1">
                <a:solidFill>
                  <a:schemeClr val="tx1"/>
                </a:solidFill>
                <a:sym typeface="+mn-ea"/>
              </a:rPr>
              <a:t>（Qualitative）——问题有多严重（How serious？）</a:t>
            </a:r>
          </a:p>
        </p:txBody>
      </p:sp>
      <p:sp>
        <p:nvSpPr>
          <p:cNvPr id="37891" name="文本框 45"/>
          <p:cNvSpPr txBox="1"/>
          <p:nvPr/>
        </p:nvSpPr>
        <p:spPr>
          <a:xfrm>
            <a:off x="812641" y="969486"/>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第三节  政策问题的构建</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1709491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smtClean="0">
                <a:sym typeface="思源黑体 CN Light" charset="0"/>
              </a:rPr>
              <a:t>    （</a:t>
            </a:r>
            <a:r>
              <a:rPr lang="en-US" altLang="zh-CN" dirty="0" smtClean="0">
                <a:sym typeface="思源黑体 CN Light" charset="0"/>
              </a:rPr>
              <a:t>2</a:t>
            </a:r>
            <a:r>
              <a:rPr lang="zh-CN" altLang="en-US" dirty="0" smtClean="0">
                <a:sym typeface="思源黑体 CN Light" charset="0"/>
              </a:rPr>
              <a:t>）总统决策</a:t>
            </a:r>
          </a:p>
          <a:p>
            <a:pPr marL="0" indent="0">
              <a:buNone/>
            </a:pPr>
            <a:r>
              <a:rPr lang="zh-CN" altLang="en-US" dirty="0" smtClean="0">
                <a:sym typeface="思源黑体 CN Light" charset="0"/>
              </a:rPr>
              <a:t>　　总统决策的两个途径：一是在内阁决策中具有独断权；二是政府各部门提出的政策倡议汇集至总统直辖机构即行政系统末端。</a:t>
            </a:r>
          </a:p>
          <a:p>
            <a:pPr marL="0" indent="0">
              <a:buNone/>
            </a:pPr>
            <a:r>
              <a:rPr lang="zh-CN" altLang="en-US" dirty="0" smtClean="0">
                <a:sym typeface="思源黑体 CN Light" charset="0"/>
              </a:rPr>
              <a:t>    总统决策包括立法倡议（如向国会提出国情咨文）、立法否决（有权否决国会通过的立法）、委托立法（国会依法将部分立法权委托给总统）、外交决策、防务政策等类型。</a:t>
            </a:r>
          </a:p>
          <a:p>
            <a:pPr marL="0" indent="0">
              <a:buNone/>
            </a:pPr>
            <a:r>
              <a:rPr lang="zh-CN" altLang="en-US" dirty="0" smtClean="0">
                <a:sym typeface="思源黑体 CN Light" charset="0"/>
              </a:rPr>
              <a:t>    </a:t>
            </a:r>
            <a:endParaRPr lang="zh-CN" altLang="en-US" dirty="0">
              <a:sym typeface="思源黑体 CN Light" charset="0"/>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50482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二、政策问题构建的方法</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（四）利害关系</a:t>
            </a:r>
            <a:r>
              <a:rPr lang="zh-CN" altLang="en-US" sz="2400" strike="noStrike" noProof="1">
                <a:solidFill>
                  <a:schemeClr val="tx1"/>
                </a:solidFill>
                <a:sym typeface="+mn-ea"/>
              </a:rPr>
              <a:t>人</a:t>
            </a:r>
            <a:r>
              <a:rPr lang="zh-CN" altLang="en-US" sz="2400" strike="noStrike" noProof="1" smtClean="0">
                <a:solidFill>
                  <a:schemeClr val="tx1"/>
                </a:solidFill>
                <a:sym typeface="+mn-ea"/>
              </a:rPr>
              <a:t>分析法</a:t>
            </a:r>
            <a:endParaRPr lang="zh-CN" altLang="en-US" sz="24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利害关系人是指方案中带有利益诉求的个人、群体或机构，而其中能够对方案产生重要影响甚至关涉方案成败的个人或群体又被称为关键利害关系人</a:t>
            </a:r>
            <a:r>
              <a:rPr lang="zh-CN" altLang="en-US" sz="2400" strike="noStrike" noProof="1" smtClean="0">
                <a:solidFill>
                  <a:schemeClr val="tx1"/>
                </a:solidFill>
                <a:sym typeface="+mn-ea"/>
              </a:rPr>
              <a:t>。</a:t>
            </a:r>
            <a:endParaRPr lang="en-US" altLang="zh-CN" sz="2400" strike="noStrike" noProof="1" smtClean="0">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lang="en-US" altLang="zh-CN" sz="2400" noProof="1">
                <a:solidFill>
                  <a:schemeClr val="tx1"/>
                </a:solidFill>
                <a:sym typeface="+mn-ea"/>
              </a:rPr>
              <a:t> </a:t>
            </a:r>
            <a:r>
              <a:rPr lang="en-US" altLang="zh-CN" sz="2400" noProof="1" smtClean="0">
                <a:solidFill>
                  <a:schemeClr val="tx1"/>
                </a:solidFill>
                <a:sym typeface="+mn-ea"/>
              </a:rPr>
              <a:t>   </a:t>
            </a:r>
            <a:r>
              <a:rPr lang="zh-CN" altLang="en-US" sz="2400" strike="noStrike" noProof="1" smtClean="0">
                <a:solidFill>
                  <a:schemeClr val="tx1"/>
                </a:solidFill>
                <a:sym typeface="+mn-ea"/>
              </a:rPr>
              <a:t>利害关系</a:t>
            </a:r>
            <a:r>
              <a:rPr lang="zh-CN" altLang="en-US" sz="2400" strike="noStrike" noProof="1">
                <a:solidFill>
                  <a:schemeClr val="tx1"/>
                </a:solidFill>
                <a:sym typeface="+mn-ea"/>
              </a:rPr>
              <a:t>人分析是指通过对方案中关键利害关系人的辨认，进而对其利益进行估价，以判断方案实施带来的风险。</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a:t>
            </a:r>
          </a:p>
        </p:txBody>
      </p:sp>
      <p:sp>
        <p:nvSpPr>
          <p:cNvPr id="38915"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第三节  政策问题的构建</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1473639123"/>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731" y="1591866"/>
            <a:ext cx="8326041" cy="42421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一、政策议程的含义</a:t>
            </a:r>
          </a:p>
          <a:p>
            <a:pPr algn="just">
              <a:lnSpc>
                <a:spcPct val="150000"/>
              </a:lnSpc>
              <a:buClr>
                <a:srgbClr val="A50021"/>
              </a:buClr>
              <a:buSzPct val="75000"/>
            </a:pPr>
            <a:r>
              <a:rPr lang="zh-CN" altLang="en-US" sz="2400" noProof="1">
                <a:solidFill>
                  <a:schemeClr val="tx1"/>
                </a:solidFill>
                <a:sym typeface="+mn-ea"/>
              </a:rPr>
              <a:t>　　政策</a:t>
            </a:r>
            <a:r>
              <a:rPr lang="zh-CN" altLang="en-US" sz="2400" noProof="1" smtClean="0">
                <a:solidFill>
                  <a:schemeClr val="tx1"/>
                </a:solidFill>
                <a:sym typeface="+mn-ea"/>
              </a:rPr>
              <a:t>议程通常</a:t>
            </a:r>
            <a:r>
              <a:rPr lang="zh-CN" altLang="en-US" sz="2400" noProof="1">
                <a:solidFill>
                  <a:schemeClr val="tx1"/>
                </a:solidFill>
                <a:sym typeface="+mn-ea"/>
              </a:rPr>
              <a:t>是指有关公共问题受到政府及公共组织的高度重视并被正式纳入其政策讨论和被确定为应予以解决的政策问题的过程。</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   </a:t>
            </a:r>
            <a:endParaRPr lang="zh-CN" altLang="en-US" sz="2400" strike="noStrike" noProof="1">
              <a:solidFill>
                <a:schemeClr val="tx1"/>
              </a:solidFill>
              <a:sym typeface="+mn-ea"/>
            </a:endParaRPr>
          </a:p>
        </p:txBody>
      </p:sp>
      <p:sp>
        <p:nvSpPr>
          <p:cNvPr id="40963"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latin typeface="思源黑体 CN Light" charset="0"/>
                <a:ea typeface="+mn-ea"/>
                <a:cs typeface="思源黑体 CN Light" charset="0"/>
                <a:sym typeface="思源黑体 CN Light" charset="0"/>
              </a:rPr>
              <a:t>第四节  </a:t>
            </a:r>
            <a:r>
              <a:rPr lang="zh-CN" altLang="en-US" sz="2800" b="1" dirty="0" smtClean="0">
                <a:solidFill>
                  <a:srgbClr val="6D5337"/>
                </a:solidFill>
                <a:latin typeface="思源黑体 CN Light" charset="0"/>
                <a:ea typeface="+mn-ea"/>
                <a:cs typeface="思源黑体 CN Light" charset="0"/>
                <a:sym typeface="思源黑体 CN Light" charset="0"/>
              </a:rPr>
              <a:t>政策</a:t>
            </a:r>
            <a:r>
              <a:rPr lang="zh-CN" altLang="en-US" sz="2800" b="1" dirty="0">
                <a:solidFill>
                  <a:srgbClr val="6D5337"/>
                </a:solidFill>
                <a:latin typeface="思源黑体 CN Light" charset="0"/>
                <a:ea typeface="+mn-ea"/>
                <a:cs typeface="思源黑体 CN Light" charset="0"/>
                <a:sym typeface="思源黑体 CN Light" charset="0"/>
              </a:rPr>
              <a:t>议程的设置</a:t>
            </a:r>
          </a:p>
        </p:txBody>
      </p:sp>
    </p:spTree>
    <p:extLst>
      <p:ext uri="{BB962C8B-B14F-4D97-AF65-F5344CB8AC3E}">
        <p14:creationId xmlns:p14="http://schemas.microsoft.com/office/powerpoint/2010/main" val="1959335378"/>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5099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二、政策议程的类型</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（一）公众议程和政府议程　</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a:t>
            </a:r>
            <a:r>
              <a:rPr lang="zh-CN" altLang="en-US" sz="2400" strike="noStrike" noProof="1" smtClean="0">
                <a:solidFill>
                  <a:schemeClr val="tx1"/>
                </a:solidFill>
                <a:sym typeface="+mn-ea"/>
              </a:rPr>
              <a:t>公众议程又称系统议程，是</a:t>
            </a:r>
            <a:r>
              <a:rPr lang="zh-CN" altLang="en-US" sz="2400" strike="noStrike" noProof="1">
                <a:solidFill>
                  <a:schemeClr val="tx1"/>
                </a:solidFill>
                <a:sym typeface="+mn-ea"/>
              </a:rPr>
              <a:t>指某个社会问题已引起社会公众和社会团体的普遍关注，他们向政府部门提出政策诉求，要求采取</a:t>
            </a:r>
            <a:r>
              <a:rPr lang="zh-CN" altLang="en-US" sz="2400" strike="noStrike" noProof="1" smtClean="0">
                <a:solidFill>
                  <a:schemeClr val="tx1"/>
                </a:solidFill>
                <a:sym typeface="+mn-ea"/>
              </a:rPr>
              <a:t>措施来解决的一</a:t>
            </a:r>
            <a:r>
              <a:rPr lang="zh-CN" altLang="en-US" sz="2400" strike="noStrike" noProof="1">
                <a:solidFill>
                  <a:schemeClr val="tx1"/>
                </a:solidFill>
                <a:sym typeface="+mn-ea"/>
              </a:rPr>
              <a:t>种政策议程</a:t>
            </a:r>
            <a:r>
              <a:rPr lang="zh-CN" altLang="en-US" sz="2400" strike="noStrike" noProof="1" smtClean="0">
                <a:solidFill>
                  <a:schemeClr val="tx1"/>
                </a:solidFill>
                <a:sym typeface="+mn-ea"/>
              </a:rPr>
              <a:t>。</a:t>
            </a:r>
            <a:endParaRPr lang="en-US" altLang="zh-CN" sz="2400" strike="noStrike" noProof="1" smtClean="0">
              <a:solidFill>
                <a:schemeClr val="tx1"/>
              </a:solidFill>
              <a:sym typeface="+mn-ea"/>
            </a:endParaRPr>
          </a:p>
          <a:p>
            <a:pPr algn="just">
              <a:lnSpc>
                <a:spcPct val="150000"/>
              </a:lnSpc>
              <a:buClr>
                <a:srgbClr val="A50021"/>
              </a:buClr>
              <a:buSzPct val="75000"/>
            </a:pPr>
            <a:r>
              <a:rPr lang="en-US" altLang="zh-CN" sz="2400" noProof="1">
                <a:solidFill>
                  <a:schemeClr val="tx1"/>
                </a:solidFill>
                <a:sym typeface="+mn-ea"/>
              </a:rPr>
              <a:t> </a:t>
            </a:r>
            <a:r>
              <a:rPr lang="en-US" altLang="zh-CN" sz="2400" noProof="1" smtClean="0">
                <a:solidFill>
                  <a:schemeClr val="tx1"/>
                </a:solidFill>
                <a:sym typeface="+mn-ea"/>
              </a:rPr>
              <a:t>   </a:t>
            </a:r>
            <a:r>
              <a:rPr lang="zh-CN" altLang="en-US" sz="2400" noProof="1" smtClean="0">
                <a:solidFill>
                  <a:schemeClr val="tx1"/>
                </a:solidFill>
                <a:sym typeface="+mn-ea"/>
              </a:rPr>
              <a:t>政府议程又</a:t>
            </a:r>
            <a:r>
              <a:rPr lang="zh-CN" altLang="en-US" sz="2400" noProof="1">
                <a:solidFill>
                  <a:schemeClr val="tx1"/>
                </a:solidFill>
                <a:sym typeface="+mn-ea"/>
              </a:rPr>
              <a:t>称之为正式</a:t>
            </a:r>
            <a:r>
              <a:rPr lang="zh-CN" altLang="en-US" sz="2400" noProof="1" smtClean="0">
                <a:solidFill>
                  <a:schemeClr val="tx1"/>
                </a:solidFill>
                <a:sym typeface="+mn-ea"/>
              </a:rPr>
              <a:t>议程，是</a:t>
            </a:r>
            <a:r>
              <a:rPr lang="zh-CN" altLang="en-US" sz="2400" noProof="1">
                <a:solidFill>
                  <a:schemeClr val="tx1"/>
                </a:solidFill>
                <a:sym typeface="+mn-ea"/>
              </a:rPr>
              <a:t>指某些社会问题已引起决策者的深切关注，他们感到有必要对之采取一定的行动，并把这些社会问题列入政策</a:t>
            </a:r>
            <a:r>
              <a:rPr lang="zh-CN" altLang="en-US" sz="2400" noProof="1" smtClean="0">
                <a:solidFill>
                  <a:schemeClr val="tx1"/>
                </a:solidFill>
                <a:sym typeface="+mn-ea"/>
              </a:rPr>
              <a:t>范围的一</a:t>
            </a:r>
            <a:r>
              <a:rPr lang="zh-CN" altLang="en-US" sz="2400" noProof="1">
                <a:solidFill>
                  <a:schemeClr val="tx1"/>
                </a:solidFill>
                <a:sym typeface="+mn-ea"/>
              </a:rPr>
              <a:t>种政策议程</a:t>
            </a:r>
            <a:r>
              <a:rPr lang="zh-CN" altLang="en-US" sz="2400" noProof="1" smtClean="0">
                <a:solidFill>
                  <a:schemeClr val="tx1"/>
                </a:solidFill>
                <a:sym typeface="+mn-ea"/>
              </a:rPr>
              <a:t>。</a:t>
            </a: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p:txBody>
      </p:sp>
      <p:sp>
        <p:nvSpPr>
          <p:cNvPr id="41987" name="文本框 45"/>
          <p:cNvSpPr txBox="1"/>
          <p:nvPr/>
        </p:nvSpPr>
        <p:spPr>
          <a:xfrm>
            <a:off x="906621" y="763746"/>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2918355435"/>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499681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二、政策议程的类型</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a:t>
            </a:r>
            <a:r>
              <a:rPr lang="zh-CN" altLang="en-US" sz="2400" strike="noStrike" noProof="1">
                <a:solidFill>
                  <a:schemeClr val="tx1"/>
                </a:solidFill>
                <a:sym typeface="+mn-ea"/>
              </a:rPr>
              <a:t>二）实质性议程和象征性议程</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a:t>
            </a:r>
            <a:r>
              <a:rPr lang="zh-CN" altLang="en-US" sz="2400" strike="noStrike" noProof="1" smtClean="0">
                <a:solidFill>
                  <a:schemeClr val="tx1"/>
                </a:solidFill>
                <a:sym typeface="+mn-ea"/>
              </a:rPr>
              <a:t>  实质性</a:t>
            </a:r>
            <a:r>
              <a:rPr lang="zh-CN" altLang="en-US" sz="2400" strike="noStrike" noProof="1">
                <a:solidFill>
                  <a:schemeClr val="tx1"/>
                </a:solidFill>
                <a:sym typeface="+mn-ea"/>
              </a:rPr>
              <a:t>议程一般</a:t>
            </a:r>
            <a:r>
              <a:rPr lang="zh-CN" altLang="en-US" sz="2400" strike="noStrike" noProof="1" smtClean="0">
                <a:solidFill>
                  <a:schemeClr val="tx1"/>
                </a:solidFill>
                <a:sym typeface="+mn-ea"/>
              </a:rPr>
              <a:t>涉及实质性</a:t>
            </a:r>
            <a:r>
              <a:rPr lang="zh-CN" altLang="en-US" sz="2400" strike="noStrike" noProof="1">
                <a:solidFill>
                  <a:schemeClr val="tx1"/>
                </a:solidFill>
                <a:sym typeface="+mn-ea"/>
              </a:rPr>
              <a:t>政策问题，这些政策</a:t>
            </a:r>
            <a:r>
              <a:rPr lang="zh-CN" altLang="en-US" sz="2400" strike="noStrike" noProof="1" smtClean="0">
                <a:solidFill>
                  <a:schemeClr val="tx1"/>
                </a:solidFill>
                <a:sym typeface="+mn-ea"/>
              </a:rPr>
              <a:t>问题对社会影响</a:t>
            </a:r>
            <a:r>
              <a:rPr lang="zh-CN" altLang="en-US" sz="2400" strike="noStrike" noProof="1">
                <a:solidFill>
                  <a:schemeClr val="tx1"/>
                </a:solidFill>
                <a:sym typeface="+mn-ea"/>
              </a:rPr>
              <a:t>深远、强度高</a:t>
            </a:r>
            <a:r>
              <a:rPr lang="zh-CN" altLang="en-US" sz="2400" strike="noStrike" noProof="1" smtClean="0">
                <a:solidFill>
                  <a:schemeClr val="tx1"/>
                </a:solidFill>
                <a:sym typeface="+mn-ea"/>
              </a:rPr>
              <a:t>，其重要性</a:t>
            </a:r>
            <a:r>
              <a:rPr lang="zh-CN" altLang="en-US" sz="2400" strike="noStrike" noProof="1">
                <a:solidFill>
                  <a:schemeClr val="tx1"/>
                </a:solidFill>
                <a:sym typeface="+mn-ea"/>
              </a:rPr>
              <a:t>和复杂性常常使其在公众中、决策者中以及二者之间引起争议，进而不可避免地带有冲突的特性，这就迫切需要政策制定者做出实质性的回应</a:t>
            </a:r>
            <a:r>
              <a:rPr lang="zh-CN" altLang="en-US" sz="2400" strike="noStrike" noProof="1" smtClean="0">
                <a:solidFill>
                  <a:schemeClr val="tx1"/>
                </a:solidFill>
                <a:sym typeface="+mn-ea"/>
              </a:rPr>
              <a:t>。</a:t>
            </a:r>
            <a:endParaRPr lang="en-US" altLang="zh-CN" sz="2400" strike="noStrike" noProof="1" smtClean="0">
              <a:solidFill>
                <a:schemeClr val="tx1"/>
              </a:solidFill>
              <a:sym typeface="+mn-ea"/>
            </a:endParaRPr>
          </a:p>
          <a:p>
            <a:pPr algn="just">
              <a:lnSpc>
                <a:spcPct val="150000"/>
              </a:lnSpc>
              <a:buClr>
                <a:srgbClr val="A50021"/>
              </a:buClr>
              <a:buSzPct val="75000"/>
            </a:pPr>
            <a:r>
              <a:rPr lang="zh-CN" altLang="en-US" sz="2400" noProof="1" smtClean="0">
                <a:solidFill>
                  <a:schemeClr val="tx1"/>
                </a:solidFill>
                <a:sym typeface="+mn-ea"/>
              </a:rPr>
              <a:t>    象征性</a:t>
            </a:r>
            <a:r>
              <a:rPr lang="zh-CN" altLang="en-US" sz="2400" noProof="1">
                <a:solidFill>
                  <a:schemeClr val="tx1"/>
                </a:solidFill>
                <a:sym typeface="+mn-ea"/>
              </a:rPr>
              <a:t>问题引发关于政治价值的决定，而实质性问题则涉及到政府的资源分配。如果问题是象征性的，那么用宣言或意向声明就可以</a:t>
            </a:r>
            <a:r>
              <a:rPr lang="zh-CN" altLang="en-US" sz="2400" noProof="1" smtClean="0">
                <a:solidFill>
                  <a:schemeClr val="tx1"/>
                </a:solidFill>
                <a:sym typeface="+mn-ea"/>
              </a:rPr>
              <a:t>满足。</a:t>
            </a:r>
            <a:endParaRPr lang="zh-CN" altLang="en-US" sz="2400" strike="noStrike" noProof="1">
              <a:solidFill>
                <a:schemeClr val="tx1"/>
              </a:solidFill>
              <a:sym typeface="+mn-ea"/>
            </a:endParaRPr>
          </a:p>
        </p:txBody>
      </p:sp>
      <p:sp>
        <p:nvSpPr>
          <p:cNvPr id="45059" name="文本框 45"/>
          <p:cNvSpPr txBox="1"/>
          <p:nvPr/>
        </p:nvSpPr>
        <p:spPr>
          <a:xfrm>
            <a:off x="872966" y="678656"/>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3005764349"/>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730" y="1592104"/>
            <a:ext cx="4433641" cy="42424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三、公共政策议程的触发机制</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a:t>
            </a:r>
            <a:r>
              <a:rPr lang="zh-CN" altLang="en-US" sz="2400" strike="noStrike" noProof="1">
                <a:solidFill>
                  <a:schemeClr val="tx1"/>
                </a:solidFill>
                <a:sym typeface="+mn-ea"/>
              </a:rPr>
              <a:t>一）触发机制的影响因素</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1．范围：触发机制影响的人员数量</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2．强度：公众对问题的反应程度</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3．</a:t>
            </a:r>
            <a:r>
              <a:rPr lang="zh-CN" altLang="en-US" sz="2400" strike="noStrike" noProof="1" smtClean="0">
                <a:solidFill>
                  <a:schemeClr val="tx1"/>
                </a:solidFill>
                <a:sym typeface="+mn-ea"/>
              </a:rPr>
              <a:t>时间：触发</a:t>
            </a:r>
            <a:r>
              <a:rPr lang="zh-CN" altLang="en-US" sz="2400" strike="noStrike" noProof="1">
                <a:solidFill>
                  <a:schemeClr val="tx1"/>
                </a:solidFill>
                <a:sym typeface="+mn-ea"/>
              </a:rPr>
              <a:t>事件产生、维持的时间</a:t>
            </a:r>
          </a:p>
        </p:txBody>
      </p:sp>
      <p:sp>
        <p:nvSpPr>
          <p:cNvPr id="49155"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pic>
        <p:nvPicPr>
          <p:cNvPr id="3" name="图片 2"/>
          <p:cNvPicPr>
            <a:picLocks noChangeAspect="1"/>
          </p:cNvPicPr>
          <p:nvPr/>
        </p:nvPicPr>
        <p:blipFill>
          <a:blip r:embed="rId2"/>
          <a:stretch>
            <a:fillRect/>
          </a:stretch>
        </p:blipFill>
        <p:spPr>
          <a:xfrm>
            <a:off x="5265682" y="2435981"/>
            <a:ext cx="3364672" cy="2554679"/>
          </a:xfrm>
          <a:prstGeom prst="rect">
            <a:avLst/>
          </a:prstGeom>
        </p:spPr>
      </p:pic>
    </p:spTree>
    <p:extLst>
      <p:ext uri="{BB962C8B-B14F-4D97-AF65-F5344CB8AC3E}">
        <p14:creationId xmlns:p14="http://schemas.microsoft.com/office/powerpoint/2010/main" val="3536488994"/>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352659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三、公共政策议程的触发机制</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a:t>
            </a:r>
            <a:r>
              <a:rPr lang="zh-CN" altLang="en-US" sz="2400" strike="noStrike" noProof="1">
                <a:solidFill>
                  <a:schemeClr val="tx1"/>
                </a:solidFill>
                <a:sym typeface="+mn-ea"/>
              </a:rPr>
              <a:t>二）触发机制的</a:t>
            </a:r>
            <a:r>
              <a:rPr lang="zh-CN" altLang="en-US" sz="2400" strike="noStrike" noProof="1" smtClean="0">
                <a:solidFill>
                  <a:schemeClr val="tx1"/>
                </a:solidFill>
                <a:sym typeface="+mn-ea"/>
              </a:rPr>
              <a:t>类型</a:t>
            </a: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endParaRPr lang="zh-CN" altLang="en-US" sz="1800" strike="noStrike" noProof="1">
              <a:solidFill>
                <a:schemeClr val="tx1"/>
              </a:solidFill>
              <a:sym typeface="+mn-ea"/>
            </a:endParaRPr>
          </a:p>
        </p:txBody>
      </p:sp>
      <p:sp>
        <p:nvSpPr>
          <p:cNvPr id="50179" name="文本框 45"/>
          <p:cNvSpPr txBox="1"/>
          <p:nvPr/>
        </p:nvSpPr>
        <p:spPr>
          <a:xfrm>
            <a:off x="838676" y="53451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graphicFrame>
        <p:nvGraphicFramePr>
          <p:cNvPr id="2" name="图示 1"/>
          <p:cNvGraphicFramePr/>
          <p:nvPr>
            <p:extLst>
              <p:ext uri="{D42A27DB-BD31-4B8C-83A1-F6EECF244321}">
                <p14:modId xmlns:p14="http://schemas.microsoft.com/office/powerpoint/2010/main" val="2734440228"/>
              </p:ext>
            </p:extLst>
          </p:nvPr>
        </p:nvGraphicFramePr>
        <p:xfrm>
          <a:off x="1889453" y="2721302"/>
          <a:ext cx="5580993" cy="34377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1718392"/>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507428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四、公共政策议程设置的途径和策略</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（一）公共政策议程设置的途径</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1. 政治精英的</a:t>
            </a:r>
            <a:r>
              <a:rPr lang="zh-CN" altLang="en-US" sz="2400" strike="noStrike" noProof="1" smtClean="0">
                <a:solidFill>
                  <a:schemeClr val="tx1"/>
                </a:solidFill>
                <a:sym typeface="+mn-ea"/>
              </a:rPr>
              <a:t>作用</a:t>
            </a:r>
            <a:endParaRPr lang="en-US" altLang="zh-CN" sz="2400" strike="noStrike" noProof="1" smtClean="0">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smtClean="0">
                <a:solidFill>
                  <a:schemeClr val="tx1"/>
                </a:solidFill>
                <a:sym typeface="+mn-ea"/>
              </a:rPr>
              <a:t> </a:t>
            </a:r>
            <a:r>
              <a:rPr lang="zh-CN" altLang="en-US" sz="2400" strike="noStrike" noProof="1">
                <a:solidFill>
                  <a:schemeClr val="tx1"/>
                </a:solidFill>
                <a:sym typeface="+mn-ea"/>
              </a:rPr>
              <a:t>2. 利益集团的作用</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3. 公民个人的作用</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4. 大众传媒的</a:t>
            </a:r>
            <a:r>
              <a:rPr lang="zh-CN" altLang="en-US" sz="2400" strike="noStrike" noProof="1" smtClean="0">
                <a:solidFill>
                  <a:schemeClr val="tx1"/>
                </a:solidFill>
                <a:sym typeface="+mn-ea"/>
              </a:rPr>
              <a:t>作用</a:t>
            </a:r>
            <a:endParaRPr lang="zh-CN" altLang="en-US" sz="24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5. 政府体制的</a:t>
            </a:r>
            <a:r>
              <a:rPr lang="zh-CN" altLang="en-US" sz="2400" strike="noStrike" noProof="1" smtClean="0">
                <a:solidFill>
                  <a:schemeClr val="tx1"/>
                </a:solidFill>
                <a:sym typeface="+mn-ea"/>
              </a:rPr>
              <a:t>作用</a:t>
            </a:r>
            <a:endParaRPr lang="zh-CN" altLang="en-US" sz="2400" strike="noStrike" noProof="1">
              <a:solidFill>
                <a:schemeClr val="tx1"/>
              </a:solidFill>
              <a:sym typeface="+mn-ea"/>
            </a:endParaRP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6. 问题本身的</a:t>
            </a:r>
            <a:r>
              <a:rPr lang="zh-CN" altLang="en-US" sz="2400" strike="noStrike" noProof="1" smtClean="0">
                <a:solidFill>
                  <a:schemeClr val="tx1"/>
                </a:solidFill>
                <a:sym typeface="+mn-ea"/>
              </a:rPr>
              <a:t>作用</a:t>
            </a:r>
            <a:endParaRPr lang="zh-CN" altLang="en-US" sz="2400" strike="noStrike" noProof="1">
              <a:solidFill>
                <a:schemeClr val="tx1"/>
              </a:solidFill>
              <a:sym typeface="+mn-ea"/>
            </a:endParaRPr>
          </a:p>
        </p:txBody>
      </p:sp>
      <p:sp>
        <p:nvSpPr>
          <p:cNvPr id="51203"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2565998460"/>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51079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（二）政策议程模型</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1. 外在创始模型、动员模型、内在创始模型</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（1）外在创始模型</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该模型描述非政府团体创始政策问题的过程，通常先形成公众议程，再介入政府议程</a:t>
            </a:r>
            <a:r>
              <a:rPr lang="zh-CN" altLang="en-US" sz="2400" strike="noStrike" noProof="1" smtClean="0">
                <a:solidFill>
                  <a:schemeClr val="tx1"/>
                </a:solidFill>
                <a:sym typeface="+mn-ea"/>
              </a:rPr>
              <a:t>，适用情境</a:t>
            </a:r>
            <a:r>
              <a:rPr lang="zh-CN" altLang="en-US" sz="2400" strike="noStrike" noProof="1">
                <a:solidFill>
                  <a:schemeClr val="tx1"/>
                </a:solidFill>
                <a:sym typeface="+mn-ea"/>
              </a:rPr>
              <a:t>包括：创始者身处政府</a:t>
            </a:r>
            <a:r>
              <a:rPr lang="zh-CN" altLang="en-US" sz="2400" strike="noStrike" noProof="1" smtClean="0">
                <a:solidFill>
                  <a:schemeClr val="tx1"/>
                </a:solidFill>
                <a:sym typeface="+mn-ea"/>
              </a:rPr>
              <a:t>结构外</a:t>
            </a:r>
            <a:r>
              <a:rPr lang="zh-CN" altLang="en-US" sz="2400" strike="noStrike" noProof="1">
                <a:solidFill>
                  <a:schemeClr val="tx1"/>
                </a:solidFill>
                <a:sym typeface="+mn-ea"/>
              </a:rPr>
              <a:t>，表达或提出一项需求，并试图将问题散布到其他社会团体，先行进入公众议程，最终向决策者施加足够的</a:t>
            </a:r>
            <a:r>
              <a:rPr lang="zh-CN" altLang="en-US" sz="2400" strike="noStrike" noProof="1" smtClean="0">
                <a:solidFill>
                  <a:schemeClr val="tx1"/>
                </a:solidFill>
                <a:sym typeface="+mn-ea"/>
              </a:rPr>
              <a:t>压力以</a:t>
            </a:r>
            <a:r>
              <a:rPr lang="zh-CN" altLang="en-US" sz="2400" strike="noStrike" noProof="1">
                <a:solidFill>
                  <a:schemeClr val="tx1"/>
                </a:solidFill>
                <a:sym typeface="+mn-ea"/>
              </a:rPr>
              <a:t>进入政府</a:t>
            </a:r>
            <a:r>
              <a:rPr lang="zh-CN" altLang="en-US" sz="2400" strike="noStrike" noProof="1" smtClean="0">
                <a:solidFill>
                  <a:schemeClr val="tx1"/>
                </a:solidFill>
                <a:sym typeface="+mn-ea"/>
              </a:rPr>
              <a:t>议程，在</a:t>
            </a:r>
            <a:r>
              <a:rPr lang="zh-CN" altLang="en-US" sz="2400" strike="noStrike" noProof="1">
                <a:solidFill>
                  <a:schemeClr val="tx1"/>
                </a:solidFill>
                <a:sym typeface="+mn-ea"/>
              </a:rPr>
              <a:t>民主和平等的社会中比较常见。</a:t>
            </a:r>
          </a:p>
          <a:p>
            <a:pPr algn="just" eaLnBrk="1" fontAlgn="base" hangingPunct="1">
              <a:lnSpc>
                <a:spcPct val="150000"/>
              </a:lnSpc>
              <a:buClr>
                <a:srgbClr val="A50021"/>
              </a:buClr>
              <a:buSzPct val="75000"/>
              <a:buFont typeface="Wingdings" panose="05000000000000000000" pitchFamily="2" charset="2"/>
              <a:buNone/>
            </a:pPr>
            <a:endParaRPr lang="zh-CN" altLang="en-US" sz="2400" strike="noStrike" noProof="1">
              <a:solidFill>
                <a:schemeClr val="tx1"/>
              </a:solidFill>
              <a:sym typeface="+mn-ea"/>
            </a:endParaRPr>
          </a:p>
        </p:txBody>
      </p:sp>
      <p:sp>
        <p:nvSpPr>
          <p:cNvPr id="52227"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301836964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51079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（二）政策议程模型</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1. 外在创始模型、动员模型、内在创始模型</a:t>
            </a:r>
          </a:p>
          <a:p>
            <a:pPr algn="just">
              <a:lnSpc>
                <a:spcPct val="150000"/>
              </a:lnSpc>
              <a:buClr>
                <a:srgbClr val="A50021"/>
              </a:buClr>
              <a:buSzPct val="75000"/>
            </a:pPr>
            <a:r>
              <a:rPr lang="zh-CN" altLang="en-US" sz="2400" noProof="1">
                <a:solidFill>
                  <a:schemeClr val="tx1"/>
                </a:solidFill>
                <a:sym typeface="+mn-ea"/>
              </a:rPr>
              <a:t>（</a:t>
            </a:r>
            <a:r>
              <a:rPr lang="en-US" altLang="zh-CN" sz="2400" noProof="1">
                <a:solidFill>
                  <a:schemeClr val="tx1"/>
                </a:solidFill>
                <a:sym typeface="+mn-ea"/>
              </a:rPr>
              <a:t>2</a:t>
            </a:r>
            <a:r>
              <a:rPr lang="zh-CN" altLang="en-US" sz="2400" noProof="1">
                <a:solidFill>
                  <a:schemeClr val="tx1"/>
                </a:solidFill>
                <a:sym typeface="+mn-ea"/>
              </a:rPr>
              <a:t>）动员模型</a:t>
            </a:r>
          </a:p>
          <a:p>
            <a:pPr algn="just">
              <a:lnSpc>
                <a:spcPct val="150000"/>
              </a:lnSpc>
              <a:buClr>
                <a:srgbClr val="A50021"/>
              </a:buClr>
              <a:buSzPct val="75000"/>
            </a:pPr>
            <a:r>
              <a:rPr lang="zh-CN" altLang="en-US" sz="2400" noProof="1">
                <a:solidFill>
                  <a:schemeClr val="tx1"/>
                </a:solidFill>
                <a:sym typeface="+mn-ea"/>
              </a:rPr>
              <a:t>    该模型描述政府直接创始政策问题并将该问题扩散到公众议程的过程。该模型下的政策</a:t>
            </a:r>
            <a:r>
              <a:rPr lang="zh-CN" altLang="en-US" sz="2400" noProof="1">
                <a:solidFill>
                  <a:schemeClr val="tx1"/>
                </a:solidFill>
                <a:sym typeface="+mn-ea"/>
              </a:rPr>
              <a:t>问题</a:t>
            </a:r>
            <a:r>
              <a:rPr lang="zh-CN" altLang="en-US" sz="2400" noProof="1" smtClean="0">
                <a:solidFill>
                  <a:schemeClr val="tx1"/>
                </a:solidFill>
                <a:sym typeface="+mn-ea"/>
              </a:rPr>
              <a:t>一般能顺利进入</a:t>
            </a:r>
            <a:r>
              <a:rPr lang="zh-CN" altLang="en-US" sz="2400" noProof="1">
                <a:solidFill>
                  <a:schemeClr val="tx1"/>
                </a:solidFill>
                <a:sym typeface="+mn-ea"/>
              </a:rPr>
              <a:t>正式议程，但为了以后更好地执行该项政策，政府也需要将该问题提交公众议程加以讨论。在该模型下，政府领导人及其有关机构的主要任务是考虑如何将政府正式议程中的政策问题提交到公众</a:t>
            </a:r>
            <a:r>
              <a:rPr lang="zh-CN" altLang="en-US" sz="2400" noProof="1">
                <a:solidFill>
                  <a:schemeClr val="tx1"/>
                </a:solidFill>
                <a:sym typeface="+mn-ea"/>
              </a:rPr>
              <a:t>议程</a:t>
            </a:r>
            <a:r>
              <a:rPr lang="zh-CN" altLang="en-US" sz="2400" noProof="1" smtClean="0">
                <a:solidFill>
                  <a:schemeClr val="tx1"/>
                </a:solidFill>
                <a:sym typeface="+mn-ea"/>
              </a:rPr>
              <a:t>。</a:t>
            </a:r>
            <a:endParaRPr lang="zh-CN" altLang="en-US" sz="2400" noProof="1">
              <a:solidFill>
                <a:schemeClr val="tx1"/>
              </a:solidFill>
              <a:sym typeface="+mn-ea"/>
            </a:endParaRPr>
          </a:p>
        </p:txBody>
      </p:sp>
      <p:sp>
        <p:nvSpPr>
          <p:cNvPr id="52227"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3408311934"/>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51079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（二）政策议程模型</a:t>
            </a:r>
          </a:p>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 1. 外在创始模型、动员模型、内在创始模型</a:t>
            </a:r>
          </a:p>
          <a:p>
            <a:pPr algn="just">
              <a:lnSpc>
                <a:spcPct val="150000"/>
              </a:lnSpc>
              <a:buClr>
                <a:srgbClr val="A50021"/>
              </a:buClr>
              <a:buSzPct val="75000"/>
            </a:pPr>
            <a:r>
              <a:rPr lang="zh-CN" altLang="en-US" sz="2400" noProof="1">
                <a:solidFill>
                  <a:schemeClr val="tx1"/>
                </a:solidFill>
                <a:sym typeface="+mn-ea"/>
              </a:rPr>
              <a:t>（</a:t>
            </a:r>
            <a:r>
              <a:rPr lang="en-US" altLang="zh-CN" sz="2400" noProof="1">
                <a:solidFill>
                  <a:schemeClr val="tx1"/>
                </a:solidFill>
                <a:sym typeface="+mn-ea"/>
              </a:rPr>
              <a:t>3</a:t>
            </a:r>
            <a:r>
              <a:rPr lang="zh-CN" altLang="en-US" sz="2400" noProof="1">
                <a:solidFill>
                  <a:schemeClr val="tx1"/>
                </a:solidFill>
                <a:sym typeface="+mn-ea"/>
              </a:rPr>
              <a:t>）内在创始模型</a:t>
            </a:r>
          </a:p>
          <a:p>
            <a:pPr algn="just">
              <a:lnSpc>
                <a:spcPct val="150000"/>
              </a:lnSpc>
              <a:buClr>
                <a:srgbClr val="A50021"/>
              </a:buClr>
              <a:buSzPct val="75000"/>
            </a:pPr>
            <a:r>
              <a:rPr lang="zh-CN" altLang="en-US" sz="2400" noProof="1">
                <a:solidFill>
                  <a:schemeClr val="tx1"/>
                </a:solidFill>
                <a:sym typeface="+mn-ea"/>
              </a:rPr>
              <a:t>    该模型描述政府因解决纯政府内部的事务而提出政策问题且不愿将该问题扩散到公众议程中的过程。该模型企图排除社会大众参与的情形，使得此类问题远离公众议程。在该模型下，仅限于政府内部的单位或接近于决策者的团体才能提出此类政策问题。该模型在财富和权力高度集中的社会较为流行。</a:t>
            </a:r>
          </a:p>
        </p:txBody>
      </p:sp>
      <p:sp>
        <p:nvSpPr>
          <p:cNvPr id="52227"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28307718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smtClean="0">
                <a:sym typeface="思源黑体 CN Light" charset="0"/>
              </a:rPr>
              <a:t>    （</a:t>
            </a:r>
            <a:r>
              <a:rPr lang="en-US" altLang="zh-CN" dirty="0">
                <a:sym typeface="思源黑体 CN Light" charset="0"/>
              </a:rPr>
              <a:t>3</a:t>
            </a:r>
            <a:r>
              <a:rPr lang="zh-CN" altLang="en-US" dirty="0">
                <a:sym typeface="思源黑体 CN Light" charset="0"/>
              </a:rPr>
              <a:t>）行政决策</a:t>
            </a:r>
          </a:p>
          <a:p>
            <a:pPr marL="0" indent="0">
              <a:buNone/>
            </a:pPr>
            <a:r>
              <a:rPr lang="zh-CN" altLang="en-US" dirty="0">
                <a:sym typeface="思源黑体 CN Light" charset="0"/>
              </a:rPr>
              <a:t>    总统决策大多属于行政决策。行政决策往往是国会授予政府机构正式权力以做出具有法律效力的</a:t>
            </a:r>
            <a:r>
              <a:rPr lang="zh-CN" altLang="en-US" dirty="0" smtClean="0">
                <a:sym typeface="思源黑体 CN Light" charset="0"/>
              </a:rPr>
              <a:t>抉择，如</a:t>
            </a:r>
            <a:r>
              <a:rPr lang="zh-CN" altLang="en-US" dirty="0">
                <a:sym typeface="思源黑体 CN Light" charset="0"/>
              </a:rPr>
              <a:t>对国会立法和总统决策的解释，制定的规章、条例、细则等。另外，行政机构做出行政裁决也属于行政决策。</a:t>
            </a:r>
          </a:p>
          <a:p>
            <a:pPr marL="0" indent="0">
              <a:buNone/>
            </a:pPr>
            <a:r>
              <a:rPr lang="zh-CN" altLang="en-US" dirty="0" smtClean="0">
                <a:sym typeface="思源黑体 CN Light" charset="0"/>
              </a:rPr>
              <a:t>   （</a:t>
            </a:r>
            <a:r>
              <a:rPr lang="en-US" altLang="zh-CN" dirty="0" smtClean="0">
                <a:sym typeface="思源黑体 CN Light" charset="0"/>
              </a:rPr>
              <a:t>4</a:t>
            </a:r>
            <a:r>
              <a:rPr lang="zh-CN" altLang="en-US" dirty="0" smtClean="0">
                <a:sym typeface="思源黑体 CN Light" charset="0"/>
              </a:rPr>
              <a:t>）司法决策</a:t>
            </a:r>
          </a:p>
          <a:p>
            <a:pPr marL="0" indent="0">
              <a:buNone/>
            </a:pPr>
            <a:r>
              <a:rPr lang="zh-CN" altLang="en-US" dirty="0" smtClean="0">
                <a:sym typeface="思源黑体 CN Light" charset="0"/>
              </a:rPr>
              <a:t>　　最高法院也是公共政策的直接制定者。法院通过解释宪法和法律进一步扩大现行法律的适用范围，或宣布违宪无效，或提出纠正措施，这些都是在制定政策。司法决策的主要形式有司法审查、推翻先前的裁决和司法命令等。</a:t>
            </a:r>
            <a:endParaRPr lang="zh-CN" altLang="en-US" dirty="0">
              <a:sym typeface="思源黑体 CN Light" charset="0"/>
            </a:endParaRP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14350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base" hangingPunct="1">
              <a:lnSpc>
                <a:spcPct val="150000"/>
              </a:lnSpc>
              <a:buClr>
                <a:srgbClr val="A50021"/>
              </a:buClr>
              <a:buSzPct val="75000"/>
              <a:buFont typeface="Wingdings" panose="05000000000000000000" pitchFamily="2" charset="2"/>
              <a:buNone/>
            </a:pPr>
            <a:r>
              <a:rPr lang="zh-CN" altLang="en-US" sz="2400" strike="noStrike" noProof="1">
                <a:solidFill>
                  <a:schemeClr val="tx1"/>
                </a:solidFill>
                <a:sym typeface="+mn-ea"/>
              </a:rPr>
              <a:t>（二）政策议程模型</a:t>
            </a:r>
          </a:p>
          <a:p>
            <a:pPr algn="just">
              <a:lnSpc>
                <a:spcPct val="150000"/>
              </a:lnSpc>
              <a:buClr>
                <a:srgbClr val="A50021"/>
              </a:buClr>
              <a:buSzPct val="75000"/>
            </a:pPr>
            <a:r>
              <a:rPr lang="zh-CN" altLang="en-US" sz="2400" strike="noStrike" noProof="1">
                <a:solidFill>
                  <a:schemeClr val="tx1"/>
                </a:solidFill>
                <a:sym typeface="+mn-ea"/>
              </a:rPr>
              <a:t> </a:t>
            </a:r>
            <a:r>
              <a:rPr lang="zh-CN" altLang="en-US" sz="2400" noProof="1">
                <a:solidFill>
                  <a:schemeClr val="tx1"/>
                </a:solidFill>
                <a:sym typeface="+mn-ea"/>
              </a:rPr>
              <a:t>２．金登的信息流模型</a:t>
            </a:r>
          </a:p>
        </p:txBody>
      </p:sp>
      <p:sp>
        <p:nvSpPr>
          <p:cNvPr id="52227"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pic>
        <p:nvPicPr>
          <p:cNvPr id="2" name="图片 1"/>
          <p:cNvPicPr>
            <a:picLocks noChangeAspect="1"/>
          </p:cNvPicPr>
          <p:nvPr/>
        </p:nvPicPr>
        <p:blipFill>
          <a:blip r:embed="rId2"/>
          <a:stretch>
            <a:fillRect/>
          </a:stretch>
        </p:blipFill>
        <p:spPr>
          <a:xfrm>
            <a:off x="516890" y="3026978"/>
            <a:ext cx="8326119" cy="3132299"/>
          </a:xfrm>
          <a:prstGeom prst="rect">
            <a:avLst/>
          </a:prstGeom>
        </p:spPr>
      </p:pic>
    </p:spTree>
    <p:extLst>
      <p:ext uri="{BB962C8B-B14F-4D97-AF65-F5344CB8AC3E}">
        <p14:creationId xmlns:p14="http://schemas.microsoft.com/office/powerpoint/2010/main" val="31698984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51079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（三）公共政策议程设置策略</a:t>
            </a:r>
          </a:p>
          <a:p>
            <a:pPr algn="just">
              <a:lnSpc>
                <a:spcPct val="150000"/>
              </a:lnSpc>
              <a:buClr>
                <a:srgbClr val="A50021"/>
              </a:buClr>
              <a:buSzPct val="75000"/>
            </a:pPr>
            <a:r>
              <a:rPr lang="zh-CN" altLang="en-US" sz="2400" noProof="1">
                <a:solidFill>
                  <a:schemeClr val="tx1"/>
                </a:solidFill>
                <a:sym typeface="+mn-ea"/>
              </a:rPr>
              <a:t> </a:t>
            </a:r>
            <a:r>
              <a:rPr lang="zh-CN" altLang="en-US" sz="2400" noProof="1" smtClean="0">
                <a:solidFill>
                  <a:schemeClr val="tx1"/>
                </a:solidFill>
                <a:sym typeface="+mn-ea"/>
              </a:rPr>
              <a:t>   </a:t>
            </a:r>
            <a:r>
              <a:rPr lang="en-US" altLang="zh-CN" sz="2400" noProof="1" smtClean="0">
                <a:solidFill>
                  <a:schemeClr val="tx1"/>
                </a:solidFill>
                <a:sym typeface="+mn-ea"/>
              </a:rPr>
              <a:t>1</a:t>
            </a:r>
            <a:r>
              <a:rPr lang="zh-CN" altLang="en-US" sz="2400" noProof="1">
                <a:solidFill>
                  <a:schemeClr val="tx1"/>
                </a:solidFill>
                <a:sym typeface="+mn-ea"/>
              </a:rPr>
              <a:t>．政府有限</a:t>
            </a:r>
            <a:r>
              <a:rPr lang="zh-CN" altLang="en-US" sz="2400" noProof="1">
                <a:solidFill>
                  <a:schemeClr val="tx1"/>
                </a:solidFill>
                <a:sym typeface="+mn-ea"/>
              </a:rPr>
              <a:t>介入</a:t>
            </a:r>
            <a:r>
              <a:rPr lang="zh-CN" altLang="en-US" sz="2400" noProof="1" smtClean="0">
                <a:solidFill>
                  <a:schemeClr val="tx1"/>
                </a:solidFill>
                <a:sym typeface="+mn-ea"/>
              </a:rPr>
              <a:t>型</a:t>
            </a:r>
            <a:endParaRPr lang="en-US" altLang="zh-CN" sz="2400" noProof="1" smtClean="0">
              <a:solidFill>
                <a:schemeClr val="tx1"/>
              </a:solidFill>
              <a:sym typeface="+mn-ea"/>
            </a:endParaRPr>
          </a:p>
          <a:p>
            <a:pPr algn="just">
              <a:lnSpc>
                <a:spcPct val="150000"/>
              </a:lnSpc>
              <a:buClr>
                <a:srgbClr val="A50021"/>
              </a:buClr>
              <a:buSzPct val="75000"/>
            </a:pPr>
            <a:r>
              <a:rPr lang="en-US" altLang="zh-CN" sz="2400" noProof="1">
                <a:solidFill>
                  <a:schemeClr val="tx1"/>
                </a:solidFill>
                <a:sym typeface="+mn-ea"/>
              </a:rPr>
              <a:t> </a:t>
            </a:r>
            <a:r>
              <a:rPr lang="en-US" altLang="zh-CN" sz="2400" noProof="1" smtClean="0">
                <a:solidFill>
                  <a:schemeClr val="tx1"/>
                </a:solidFill>
                <a:sym typeface="+mn-ea"/>
              </a:rPr>
              <a:t>   </a:t>
            </a:r>
            <a:r>
              <a:rPr lang="zh-CN" altLang="en-US" sz="2400" noProof="1" smtClean="0">
                <a:solidFill>
                  <a:schemeClr val="tx1"/>
                </a:solidFill>
                <a:sym typeface="+mn-ea"/>
              </a:rPr>
              <a:t>政府有限介入的原因：</a:t>
            </a:r>
            <a:endParaRPr lang="zh-CN" altLang="en-US" sz="2400" noProof="1">
              <a:solidFill>
                <a:schemeClr val="tx1"/>
              </a:solidFill>
              <a:sym typeface="+mn-ea"/>
            </a:endParaRPr>
          </a:p>
          <a:p>
            <a:pPr algn="just">
              <a:lnSpc>
                <a:spcPct val="150000"/>
              </a:lnSpc>
              <a:buClr>
                <a:srgbClr val="A50021"/>
              </a:buClr>
              <a:buSzPct val="75000"/>
            </a:pPr>
            <a:r>
              <a:rPr lang="zh-CN" altLang="en-US" sz="2400" noProof="1" smtClean="0">
                <a:solidFill>
                  <a:schemeClr val="tx1"/>
                </a:solidFill>
                <a:sym typeface="+mn-ea"/>
              </a:rPr>
              <a:t>    个人</a:t>
            </a:r>
            <a:r>
              <a:rPr lang="zh-CN" altLang="en-US" sz="2400" noProof="1">
                <a:solidFill>
                  <a:schemeClr val="tx1"/>
                </a:solidFill>
                <a:sym typeface="+mn-ea"/>
              </a:rPr>
              <a:t>与团体都主动介入时，会导致一些个</a:t>
            </a:r>
            <a:r>
              <a:rPr lang="zh-CN" altLang="en-US" sz="2400" noProof="1">
                <a:solidFill>
                  <a:schemeClr val="tx1"/>
                </a:solidFill>
                <a:sym typeface="+mn-ea"/>
              </a:rPr>
              <a:t>人</a:t>
            </a:r>
            <a:r>
              <a:rPr lang="zh-CN" altLang="en-US" sz="2400" noProof="1" smtClean="0">
                <a:solidFill>
                  <a:schemeClr val="tx1"/>
                </a:solidFill>
                <a:sym typeface="+mn-ea"/>
              </a:rPr>
              <a:t>、团体</a:t>
            </a:r>
            <a:r>
              <a:rPr lang="zh-CN" altLang="en-US" sz="2400" noProof="1">
                <a:solidFill>
                  <a:schemeClr val="tx1"/>
                </a:solidFill>
                <a:sym typeface="+mn-ea"/>
              </a:rPr>
              <a:t>与其他个人、团体在利益与政策诉求上的</a:t>
            </a:r>
            <a:r>
              <a:rPr lang="zh-CN" altLang="en-US" sz="2400" noProof="1">
                <a:solidFill>
                  <a:schemeClr val="tx1"/>
                </a:solidFill>
                <a:sym typeface="+mn-ea"/>
              </a:rPr>
              <a:t>冲突</a:t>
            </a:r>
            <a:r>
              <a:rPr lang="zh-CN" altLang="en-US" sz="2400" noProof="1" smtClean="0">
                <a:solidFill>
                  <a:schemeClr val="tx1"/>
                </a:solidFill>
                <a:sym typeface="+mn-ea"/>
              </a:rPr>
              <a:t>。</a:t>
            </a:r>
            <a:endParaRPr lang="zh-CN" altLang="en-US" sz="2400" noProof="1">
              <a:solidFill>
                <a:schemeClr val="tx1"/>
              </a:solidFill>
              <a:sym typeface="+mn-ea"/>
            </a:endParaRPr>
          </a:p>
          <a:p>
            <a:pPr algn="just">
              <a:lnSpc>
                <a:spcPct val="150000"/>
              </a:lnSpc>
              <a:buClr>
                <a:srgbClr val="A50021"/>
              </a:buClr>
              <a:buSzPct val="75000"/>
            </a:pPr>
            <a:r>
              <a:rPr lang="zh-CN" altLang="en-US" sz="2400" noProof="1">
                <a:solidFill>
                  <a:schemeClr val="tx1"/>
                </a:solidFill>
                <a:sym typeface="+mn-ea"/>
              </a:rPr>
              <a:t>    政府在收集信息和资料时，会受到时间与经费上的</a:t>
            </a:r>
            <a:r>
              <a:rPr lang="zh-CN" altLang="en-US" sz="2400" noProof="1">
                <a:solidFill>
                  <a:schemeClr val="tx1"/>
                </a:solidFill>
                <a:sym typeface="+mn-ea"/>
              </a:rPr>
              <a:t>制约</a:t>
            </a:r>
            <a:r>
              <a:rPr lang="zh-CN" altLang="en-US" sz="2400" noProof="1" smtClean="0">
                <a:solidFill>
                  <a:schemeClr val="tx1"/>
                </a:solidFill>
                <a:sym typeface="+mn-ea"/>
              </a:rPr>
              <a:t>，</a:t>
            </a:r>
            <a:endParaRPr lang="en-US" altLang="zh-CN" sz="2400" noProof="1" smtClean="0">
              <a:solidFill>
                <a:schemeClr val="tx1"/>
              </a:solidFill>
              <a:sym typeface="+mn-ea"/>
            </a:endParaRPr>
          </a:p>
          <a:p>
            <a:pPr algn="just">
              <a:lnSpc>
                <a:spcPct val="150000"/>
              </a:lnSpc>
              <a:buClr>
                <a:srgbClr val="A50021"/>
              </a:buClr>
              <a:buSzPct val="75000"/>
            </a:pPr>
            <a:r>
              <a:rPr lang="zh-CN" altLang="en-US" sz="2400" noProof="1" smtClean="0">
                <a:solidFill>
                  <a:schemeClr val="tx1"/>
                </a:solidFill>
                <a:sym typeface="+mn-ea"/>
              </a:rPr>
              <a:t>    </a:t>
            </a:r>
            <a:r>
              <a:rPr lang="zh-CN" altLang="en-US" sz="2400" noProof="1">
                <a:solidFill>
                  <a:schemeClr val="tx1"/>
                </a:solidFill>
                <a:sym typeface="+mn-ea"/>
              </a:rPr>
              <a:t>政府不具备无限的权力去解决该</a:t>
            </a:r>
            <a:r>
              <a:rPr lang="zh-CN" altLang="en-US" sz="2400" noProof="1">
                <a:solidFill>
                  <a:schemeClr val="tx1"/>
                </a:solidFill>
                <a:sym typeface="+mn-ea"/>
              </a:rPr>
              <a:t>类</a:t>
            </a:r>
            <a:r>
              <a:rPr lang="zh-CN" altLang="en-US" sz="2400" noProof="1" smtClean="0">
                <a:solidFill>
                  <a:schemeClr val="tx1"/>
                </a:solidFill>
                <a:sym typeface="+mn-ea"/>
              </a:rPr>
              <a:t>问题。</a:t>
            </a:r>
            <a:endParaRPr lang="zh-CN" altLang="en-US" sz="2400" noProof="1">
              <a:solidFill>
                <a:schemeClr val="tx1"/>
              </a:solidFill>
              <a:sym typeface="+mn-ea"/>
            </a:endParaRPr>
          </a:p>
          <a:p>
            <a:pPr algn="just">
              <a:lnSpc>
                <a:spcPct val="150000"/>
              </a:lnSpc>
              <a:buClr>
                <a:srgbClr val="A50021"/>
              </a:buClr>
              <a:buSzPct val="75000"/>
            </a:pPr>
            <a:r>
              <a:rPr lang="zh-CN" altLang="en-US" sz="2400" noProof="1">
                <a:solidFill>
                  <a:schemeClr val="tx1"/>
                </a:solidFill>
                <a:sym typeface="+mn-ea"/>
              </a:rPr>
              <a:t>    政府并不具备解决这些政策问题所需要的</a:t>
            </a:r>
            <a:r>
              <a:rPr lang="zh-CN" altLang="en-US" sz="2400" noProof="1">
                <a:solidFill>
                  <a:schemeClr val="tx1"/>
                </a:solidFill>
                <a:sym typeface="+mn-ea"/>
              </a:rPr>
              <a:t>大量</a:t>
            </a:r>
            <a:r>
              <a:rPr lang="zh-CN" altLang="en-US" sz="2400" noProof="1" smtClean="0">
                <a:solidFill>
                  <a:schemeClr val="tx1"/>
                </a:solidFill>
                <a:sym typeface="+mn-ea"/>
              </a:rPr>
              <a:t>资源。</a:t>
            </a:r>
            <a:endParaRPr lang="zh-CN" altLang="en-US" sz="2400" noProof="1">
              <a:solidFill>
                <a:schemeClr val="tx1"/>
              </a:solidFill>
              <a:sym typeface="+mn-ea"/>
            </a:endParaRPr>
          </a:p>
        </p:txBody>
      </p:sp>
      <p:sp>
        <p:nvSpPr>
          <p:cNvPr id="52227"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2437712718"/>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51079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（三）公共政策议程设置策略</a:t>
            </a:r>
          </a:p>
          <a:p>
            <a:pPr algn="just">
              <a:lnSpc>
                <a:spcPct val="150000"/>
              </a:lnSpc>
              <a:buClr>
                <a:srgbClr val="A50021"/>
              </a:buClr>
              <a:buSzPct val="75000"/>
            </a:pPr>
            <a:r>
              <a:rPr lang="zh-CN" altLang="en-US" sz="2400" noProof="1">
                <a:solidFill>
                  <a:schemeClr val="tx1"/>
                </a:solidFill>
                <a:sym typeface="+mn-ea"/>
              </a:rPr>
              <a:t> </a:t>
            </a:r>
            <a:r>
              <a:rPr lang="zh-CN" altLang="en-US" sz="2400" noProof="1" smtClean="0">
                <a:solidFill>
                  <a:schemeClr val="tx1"/>
                </a:solidFill>
                <a:sym typeface="+mn-ea"/>
              </a:rPr>
              <a:t>   </a:t>
            </a:r>
            <a:r>
              <a:rPr lang="en-US" altLang="zh-CN" sz="2400" noProof="1">
                <a:solidFill>
                  <a:schemeClr val="tx1"/>
                </a:solidFill>
                <a:sym typeface="+mn-ea"/>
              </a:rPr>
              <a:t>2</a:t>
            </a:r>
            <a:r>
              <a:rPr lang="zh-CN" altLang="en-US" sz="2400" noProof="1">
                <a:solidFill>
                  <a:schemeClr val="tx1"/>
                </a:solidFill>
                <a:sym typeface="+mn-ea"/>
              </a:rPr>
              <a:t>．政府主动介入型</a:t>
            </a:r>
          </a:p>
          <a:p>
            <a:pPr algn="just">
              <a:lnSpc>
                <a:spcPct val="150000"/>
              </a:lnSpc>
              <a:buClr>
                <a:srgbClr val="A50021"/>
              </a:buClr>
              <a:buSzPct val="75000"/>
            </a:pPr>
            <a:r>
              <a:rPr lang="zh-CN" altLang="en-US" sz="2400" noProof="1" smtClean="0">
                <a:solidFill>
                  <a:schemeClr val="tx1"/>
                </a:solidFill>
                <a:sym typeface="+mn-ea"/>
              </a:rPr>
              <a:t>    政府</a:t>
            </a:r>
            <a:r>
              <a:rPr lang="zh-CN" altLang="en-US" sz="2400" noProof="1">
                <a:solidFill>
                  <a:schemeClr val="tx1"/>
                </a:solidFill>
                <a:sym typeface="+mn-ea"/>
              </a:rPr>
              <a:t>主动</a:t>
            </a:r>
            <a:r>
              <a:rPr lang="zh-CN" altLang="en-US" sz="2400" noProof="1" smtClean="0">
                <a:solidFill>
                  <a:schemeClr val="tx1"/>
                </a:solidFill>
                <a:sym typeface="+mn-ea"/>
              </a:rPr>
              <a:t>介入的原因</a:t>
            </a:r>
            <a:r>
              <a:rPr lang="zh-CN" altLang="en-US" sz="2400" noProof="1">
                <a:solidFill>
                  <a:schemeClr val="tx1"/>
                </a:solidFill>
                <a:sym typeface="+mn-ea"/>
              </a:rPr>
              <a:t>：</a:t>
            </a:r>
          </a:p>
          <a:p>
            <a:pPr algn="just">
              <a:lnSpc>
                <a:spcPct val="150000"/>
              </a:lnSpc>
              <a:buClr>
                <a:srgbClr val="A50021"/>
              </a:buClr>
              <a:buSzPct val="75000"/>
            </a:pPr>
            <a:r>
              <a:rPr lang="zh-CN" altLang="en-US" sz="2400" noProof="1">
                <a:solidFill>
                  <a:schemeClr val="tx1"/>
                </a:solidFill>
                <a:sym typeface="+mn-ea"/>
              </a:rPr>
              <a:t>    </a:t>
            </a:r>
            <a:r>
              <a:rPr lang="zh-CN" altLang="en-US" sz="2400" noProof="1" smtClean="0">
                <a:solidFill>
                  <a:schemeClr val="tx1"/>
                </a:solidFill>
                <a:sym typeface="+mn-ea"/>
              </a:rPr>
              <a:t>某些</a:t>
            </a:r>
            <a:r>
              <a:rPr lang="zh-CN" altLang="en-US" sz="2400" noProof="1">
                <a:solidFill>
                  <a:schemeClr val="tx1"/>
                </a:solidFill>
                <a:sym typeface="+mn-ea"/>
              </a:rPr>
              <a:t>政策问题关涉全局，即使个人与团体不</a:t>
            </a:r>
            <a:r>
              <a:rPr lang="zh-CN" altLang="en-US" sz="2400" noProof="1">
                <a:solidFill>
                  <a:schemeClr val="tx1"/>
                </a:solidFill>
                <a:sym typeface="+mn-ea"/>
              </a:rPr>
              <a:t>主动</a:t>
            </a:r>
            <a:r>
              <a:rPr lang="zh-CN" altLang="en-US" sz="2400" noProof="1" smtClean="0">
                <a:solidFill>
                  <a:schemeClr val="tx1"/>
                </a:solidFill>
                <a:sym typeface="+mn-ea"/>
              </a:rPr>
              <a:t>，政府</a:t>
            </a:r>
            <a:r>
              <a:rPr lang="zh-CN" altLang="en-US" sz="2400" noProof="1">
                <a:solidFill>
                  <a:schemeClr val="tx1"/>
                </a:solidFill>
                <a:sym typeface="+mn-ea"/>
              </a:rPr>
              <a:t>基于长远考虑</a:t>
            </a:r>
            <a:r>
              <a:rPr lang="zh-CN" altLang="en-US" sz="2400" noProof="1">
                <a:solidFill>
                  <a:schemeClr val="tx1"/>
                </a:solidFill>
                <a:sym typeface="+mn-ea"/>
              </a:rPr>
              <a:t>，</a:t>
            </a:r>
            <a:r>
              <a:rPr lang="zh-CN" altLang="en-US" sz="2400" noProof="1" smtClean="0">
                <a:solidFill>
                  <a:schemeClr val="tx1"/>
                </a:solidFill>
                <a:sym typeface="+mn-ea"/>
              </a:rPr>
              <a:t>最终也会</a:t>
            </a:r>
            <a:r>
              <a:rPr lang="zh-CN" altLang="en-US" sz="2400" noProof="1">
                <a:solidFill>
                  <a:schemeClr val="tx1"/>
                </a:solidFill>
                <a:sym typeface="+mn-ea"/>
              </a:rPr>
              <a:t>主动介入。</a:t>
            </a:r>
          </a:p>
          <a:p>
            <a:pPr algn="just">
              <a:lnSpc>
                <a:spcPct val="150000"/>
              </a:lnSpc>
              <a:buClr>
                <a:srgbClr val="A50021"/>
              </a:buClr>
              <a:buSzPct val="75000"/>
            </a:pPr>
            <a:r>
              <a:rPr lang="zh-CN" altLang="en-US" sz="2400" noProof="1">
                <a:solidFill>
                  <a:schemeClr val="tx1"/>
                </a:solidFill>
                <a:sym typeface="+mn-ea"/>
              </a:rPr>
              <a:t>    </a:t>
            </a:r>
            <a:r>
              <a:rPr lang="zh-CN" altLang="en-US" sz="2400" noProof="1" smtClean="0">
                <a:solidFill>
                  <a:schemeClr val="tx1"/>
                </a:solidFill>
                <a:sym typeface="+mn-ea"/>
              </a:rPr>
              <a:t>个人</a:t>
            </a:r>
            <a:r>
              <a:rPr lang="zh-CN" altLang="en-US" sz="2400" noProof="1">
                <a:solidFill>
                  <a:schemeClr val="tx1"/>
                </a:solidFill>
                <a:sym typeface="+mn-ea"/>
              </a:rPr>
              <a:t>与团体所提出的政策问题恰好就是政府希望解决</a:t>
            </a:r>
            <a:r>
              <a:rPr lang="zh-CN" altLang="en-US" sz="2400" noProof="1">
                <a:solidFill>
                  <a:schemeClr val="tx1"/>
                </a:solidFill>
                <a:sym typeface="+mn-ea"/>
              </a:rPr>
              <a:t>的</a:t>
            </a:r>
            <a:r>
              <a:rPr lang="zh-CN" altLang="en-US" sz="2400" noProof="1" smtClean="0">
                <a:solidFill>
                  <a:schemeClr val="tx1"/>
                </a:solidFill>
                <a:sym typeface="+mn-ea"/>
              </a:rPr>
              <a:t>问题。</a:t>
            </a:r>
            <a:endParaRPr lang="zh-CN" altLang="en-US" sz="2400" noProof="1">
              <a:solidFill>
                <a:schemeClr val="tx1"/>
              </a:solidFill>
              <a:sym typeface="+mn-ea"/>
            </a:endParaRPr>
          </a:p>
          <a:p>
            <a:pPr algn="just">
              <a:lnSpc>
                <a:spcPct val="150000"/>
              </a:lnSpc>
              <a:buClr>
                <a:srgbClr val="A50021"/>
              </a:buClr>
              <a:buSzPct val="75000"/>
            </a:pPr>
            <a:r>
              <a:rPr lang="zh-CN" altLang="en-US" sz="2400" noProof="1">
                <a:solidFill>
                  <a:schemeClr val="tx1"/>
                </a:solidFill>
                <a:sym typeface="+mn-ea"/>
              </a:rPr>
              <a:t>    </a:t>
            </a:r>
            <a:r>
              <a:rPr lang="zh-CN" altLang="en-US" sz="2400" noProof="1" smtClean="0">
                <a:solidFill>
                  <a:schemeClr val="tx1"/>
                </a:solidFill>
                <a:sym typeface="+mn-ea"/>
              </a:rPr>
              <a:t>个人</a:t>
            </a:r>
            <a:r>
              <a:rPr lang="zh-CN" altLang="en-US" sz="2400" noProof="1">
                <a:solidFill>
                  <a:schemeClr val="tx1"/>
                </a:solidFill>
                <a:sym typeface="+mn-ea"/>
              </a:rPr>
              <a:t>与团体想要解决的政策问题正好与政府态度相反，这就迫使政府采取主动的态度。</a:t>
            </a:r>
          </a:p>
        </p:txBody>
      </p:sp>
      <p:sp>
        <p:nvSpPr>
          <p:cNvPr id="52227"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9290018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44620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（三）公共政策议程设置策略</a:t>
            </a:r>
          </a:p>
          <a:p>
            <a:pPr algn="just">
              <a:lnSpc>
                <a:spcPct val="150000"/>
              </a:lnSpc>
              <a:buClr>
                <a:srgbClr val="A50021"/>
              </a:buClr>
              <a:buSzPct val="75000"/>
            </a:pPr>
            <a:r>
              <a:rPr lang="zh-CN" altLang="en-US" sz="2400" noProof="1" smtClean="0">
                <a:solidFill>
                  <a:schemeClr val="tx1"/>
                </a:solidFill>
                <a:sym typeface="+mn-ea"/>
              </a:rPr>
              <a:t>    中国</a:t>
            </a:r>
            <a:r>
              <a:rPr lang="zh-CN" altLang="en-US" sz="2400" noProof="1">
                <a:solidFill>
                  <a:schemeClr val="tx1"/>
                </a:solidFill>
                <a:sym typeface="+mn-ea"/>
              </a:rPr>
              <a:t>的区域</a:t>
            </a:r>
            <a:r>
              <a:rPr lang="zh-CN" altLang="en-US" sz="2400" noProof="1">
                <a:solidFill>
                  <a:schemeClr val="tx1"/>
                </a:solidFill>
                <a:sym typeface="+mn-ea"/>
              </a:rPr>
              <a:t>治理</a:t>
            </a:r>
            <a:r>
              <a:rPr lang="zh-CN" altLang="en-US" sz="2400" noProof="1" smtClean="0">
                <a:solidFill>
                  <a:schemeClr val="tx1"/>
                </a:solidFill>
                <a:sym typeface="+mn-ea"/>
              </a:rPr>
              <a:t>是以</a:t>
            </a:r>
            <a:r>
              <a:rPr lang="zh-CN" altLang="en-US" sz="2400" noProof="1">
                <a:solidFill>
                  <a:schemeClr val="tx1"/>
                </a:solidFill>
                <a:sym typeface="+mn-ea"/>
              </a:rPr>
              <a:t>政府介入为主要特征的治理模式，特别是建立在这些政府间的纵向制度依赖的是彼此的伙伴关系，而非水平的政策网络。因此，区域治理的议题主要围绕各级政府的需要，而非区域内呈现的公共事务。政府间的合作和协调则是“不需要治理”政府处理区域议题的主要内容。</a:t>
            </a:r>
          </a:p>
        </p:txBody>
      </p:sp>
      <p:sp>
        <p:nvSpPr>
          <p:cNvPr id="52227"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3274437435"/>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516890" y="1591945"/>
            <a:ext cx="8326120" cy="40100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A50021"/>
              </a:buClr>
              <a:buSzPct val="75000"/>
            </a:pPr>
            <a:r>
              <a:rPr lang="zh-CN" altLang="en-US" sz="2400" noProof="1">
                <a:solidFill>
                  <a:schemeClr val="tx1"/>
                </a:solidFill>
                <a:sym typeface="+mn-ea"/>
              </a:rPr>
              <a:t>五、公共政策议程的阻滞障碍</a:t>
            </a:r>
          </a:p>
          <a:p>
            <a:pPr algn="just">
              <a:lnSpc>
                <a:spcPct val="150000"/>
              </a:lnSpc>
              <a:buClr>
                <a:srgbClr val="A50021"/>
              </a:buClr>
              <a:buSzPct val="75000"/>
            </a:pPr>
            <a:r>
              <a:rPr lang="zh-CN" altLang="en-US" sz="2400" noProof="1">
                <a:solidFill>
                  <a:schemeClr val="tx1"/>
                </a:solidFill>
                <a:sym typeface="+mn-ea"/>
              </a:rPr>
              <a:t>    </a:t>
            </a:r>
            <a:r>
              <a:rPr lang="en-US" altLang="zh-CN" sz="2400" noProof="1">
                <a:solidFill>
                  <a:schemeClr val="tx1"/>
                </a:solidFill>
                <a:sym typeface="+mn-ea"/>
              </a:rPr>
              <a:t>1. </a:t>
            </a:r>
            <a:r>
              <a:rPr lang="zh-CN" altLang="en-US" sz="2400" noProof="1">
                <a:solidFill>
                  <a:schemeClr val="tx1"/>
                </a:solidFill>
                <a:sym typeface="+mn-ea"/>
              </a:rPr>
              <a:t>政治原则的背离</a:t>
            </a:r>
          </a:p>
          <a:p>
            <a:pPr algn="just">
              <a:lnSpc>
                <a:spcPct val="150000"/>
              </a:lnSpc>
              <a:buClr>
                <a:srgbClr val="A50021"/>
              </a:buClr>
              <a:buSzPct val="75000"/>
            </a:pPr>
            <a:r>
              <a:rPr lang="zh-CN" altLang="en-US" sz="2400" noProof="1">
                <a:solidFill>
                  <a:schemeClr val="tx1"/>
                </a:solidFill>
                <a:sym typeface="+mn-ea"/>
              </a:rPr>
              <a:t>    </a:t>
            </a:r>
            <a:r>
              <a:rPr lang="en-US" altLang="zh-CN" sz="2400" noProof="1">
                <a:solidFill>
                  <a:schemeClr val="tx1"/>
                </a:solidFill>
                <a:sym typeface="+mn-ea"/>
              </a:rPr>
              <a:t>2. </a:t>
            </a:r>
            <a:r>
              <a:rPr lang="zh-CN" altLang="en-US" sz="2400" noProof="1">
                <a:solidFill>
                  <a:schemeClr val="tx1"/>
                </a:solidFill>
                <a:sym typeface="+mn-ea"/>
              </a:rPr>
              <a:t>价值观念的排斥</a:t>
            </a:r>
          </a:p>
          <a:p>
            <a:pPr algn="just">
              <a:lnSpc>
                <a:spcPct val="150000"/>
              </a:lnSpc>
              <a:buClr>
                <a:srgbClr val="A50021"/>
              </a:buClr>
              <a:buSzPct val="75000"/>
            </a:pPr>
            <a:r>
              <a:rPr lang="zh-CN" altLang="en-US" sz="2400" noProof="1">
                <a:solidFill>
                  <a:schemeClr val="tx1"/>
                </a:solidFill>
                <a:sym typeface="+mn-ea"/>
              </a:rPr>
              <a:t>    </a:t>
            </a:r>
            <a:r>
              <a:rPr lang="en-US" altLang="zh-CN" sz="2400" noProof="1">
                <a:solidFill>
                  <a:schemeClr val="tx1"/>
                </a:solidFill>
                <a:sym typeface="+mn-ea"/>
              </a:rPr>
              <a:t>3. </a:t>
            </a:r>
            <a:r>
              <a:rPr lang="zh-CN" altLang="en-US" sz="2400" noProof="1">
                <a:solidFill>
                  <a:schemeClr val="tx1"/>
                </a:solidFill>
                <a:sym typeface="+mn-ea"/>
              </a:rPr>
              <a:t>政府体系的封闭</a:t>
            </a:r>
          </a:p>
          <a:p>
            <a:pPr algn="just">
              <a:lnSpc>
                <a:spcPct val="150000"/>
              </a:lnSpc>
              <a:buClr>
                <a:srgbClr val="A50021"/>
              </a:buClr>
              <a:buSzPct val="75000"/>
            </a:pPr>
            <a:r>
              <a:rPr lang="zh-CN" altLang="en-US" sz="2400" noProof="1">
                <a:solidFill>
                  <a:schemeClr val="tx1"/>
                </a:solidFill>
                <a:sym typeface="+mn-ea"/>
              </a:rPr>
              <a:t>    </a:t>
            </a:r>
            <a:r>
              <a:rPr lang="en-US" altLang="zh-CN" sz="2400" noProof="1">
                <a:solidFill>
                  <a:schemeClr val="tx1"/>
                </a:solidFill>
                <a:sym typeface="+mn-ea"/>
              </a:rPr>
              <a:t>4. </a:t>
            </a:r>
            <a:r>
              <a:rPr lang="zh-CN" altLang="en-US" sz="2400" noProof="1">
                <a:solidFill>
                  <a:schemeClr val="tx1"/>
                </a:solidFill>
                <a:sym typeface="+mn-ea"/>
              </a:rPr>
              <a:t>必要资源的稀缺</a:t>
            </a:r>
          </a:p>
          <a:p>
            <a:pPr algn="just">
              <a:lnSpc>
                <a:spcPct val="150000"/>
              </a:lnSpc>
              <a:buClr>
                <a:srgbClr val="A50021"/>
              </a:buClr>
              <a:buSzPct val="75000"/>
            </a:pPr>
            <a:r>
              <a:rPr lang="zh-CN" altLang="en-US" sz="2400" noProof="1">
                <a:solidFill>
                  <a:schemeClr val="tx1"/>
                </a:solidFill>
                <a:sym typeface="+mn-ea"/>
              </a:rPr>
              <a:t>    </a:t>
            </a:r>
            <a:r>
              <a:rPr lang="en-US" altLang="zh-CN" sz="2400" noProof="1">
                <a:solidFill>
                  <a:schemeClr val="tx1"/>
                </a:solidFill>
                <a:sym typeface="+mn-ea"/>
              </a:rPr>
              <a:t>5</a:t>
            </a:r>
            <a:r>
              <a:rPr lang="en-US" altLang="zh-CN" sz="2400" noProof="1" smtClean="0">
                <a:solidFill>
                  <a:schemeClr val="tx1"/>
                </a:solidFill>
                <a:sym typeface="+mn-ea"/>
              </a:rPr>
              <a:t>. </a:t>
            </a:r>
            <a:r>
              <a:rPr lang="zh-CN" altLang="en-US" sz="2400" noProof="1" smtClean="0">
                <a:solidFill>
                  <a:schemeClr val="tx1"/>
                </a:solidFill>
                <a:sym typeface="+mn-ea"/>
              </a:rPr>
              <a:t>表达方式</a:t>
            </a:r>
            <a:r>
              <a:rPr lang="zh-CN" altLang="en-US" sz="2400" noProof="1">
                <a:solidFill>
                  <a:schemeClr val="tx1"/>
                </a:solidFill>
                <a:sym typeface="+mn-ea"/>
              </a:rPr>
              <a:t>不当</a:t>
            </a:r>
          </a:p>
        </p:txBody>
      </p:sp>
      <p:sp>
        <p:nvSpPr>
          <p:cNvPr id="52227" name="文本框 45"/>
          <p:cNvSpPr txBox="1"/>
          <p:nvPr/>
        </p:nvSpPr>
        <p:spPr>
          <a:xfrm>
            <a:off x="821531" y="992981"/>
            <a:ext cx="4992291" cy="521970"/>
          </a:xfrm>
          <a:prstGeom prst="rect">
            <a:avLst/>
          </a:prstGeom>
          <a:noFill/>
          <a:ln w="9525">
            <a:noFill/>
          </a:ln>
        </p:spPr>
        <p:txBody>
          <a:bodyPr wrap="square" anchor="t">
            <a:spAutoFit/>
          </a:bodyPr>
          <a:lstStyle/>
          <a:p>
            <a:r>
              <a:rPr lang="zh-CN" altLang="en-US" sz="2800" b="1" dirty="0">
                <a:solidFill>
                  <a:srgbClr val="6D5337"/>
                </a:solidFill>
                <a:ea typeface="+mn-ea"/>
                <a:cs typeface="思源黑体 CN Light" charset="0"/>
                <a:sym typeface="思源黑体 CN Light" charset="0"/>
              </a:rPr>
              <a:t>第四节  </a:t>
            </a:r>
            <a:r>
              <a:rPr lang="zh-CN" altLang="en-US" sz="2800" b="1" dirty="0" smtClean="0">
                <a:solidFill>
                  <a:srgbClr val="6D5337"/>
                </a:solidFill>
                <a:ea typeface="+mn-ea"/>
                <a:cs typeface="思源黑体 CN Light" charset="0"/>
                <a:sym typeface="思源黑体 CN Light" charset="0"/>
              </a:rPr>
              <a:t>政策</a:t>
            </a:r>
            <a:r>
              <a:rPr lang="zh-CN" altLang="en-US" sz="2800" b="1" dirty="0">
                <a:solidFill>
                  <a:srgbClr val="6D5337"/>
                </a:solidFill>
                <a:ea typeface="+mn-ea"/>
                <a:cs typeface="思源黑体 CN Light" charset="0"/>
                <a:sym typeface="思源黑体 CN Light" charset="0"/>
              </a:rPr>
              <a:t>议程的设置</a:t>
            </a:r>
            <a:endParaRPr lang="zh-CN" altLang="en-US" sz="2800" b="1" dirty="0">
              <a:solidFill>
                <a:srgbClr val="6D5337"/>
              </a:solidFill>
              <a:latin typeface="思源黑体 CN Light" charset="0"/>
              <a:ea typeface="+mn-ea"/>
              <a:cs typeface="思源黑体 CN Light" charset="0"/>
              <a:sym typeface="思源黑体 CN Light" charset="0"/>
            </a:endParaRPr>
          </a:p>
        </p:txBody>
      </p:sp>
    </p:spTree>
    <p:extLst>
      <p:ext uri="{BB962C8B-B14F-4D97-AF65-F5344CB8AC3E}">
        <p14:creationId xmlns:p14="http://schemas.microsoft.com/office/powerpoint/2010/main" val="133414781"/>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8"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任意多边形: 形状 2"/>
          <p:cNvSpPr/>
          <p:nvPr/>
        </p:nvSpPr>
        <p:spPr>
          <a:xfrm flipH="1">
            <a:off x="1" y="2170113"/>
            <a:ext cx="4308872" cy="4703762"/>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菱形 3"/>
          <p:cNvSpPr/>
          <p:nvPr/>
        </p:nvSpPr>
        <p:spPr>
          <a:xfrm flipH="1">
            <a:off x="1710929" y="703264"/>
            <a:ext cx="2105025" cy="2808287"/>
          </a:xfrm>
          <a:prstGeom prst="diamond">
            <a:avLst/>
          </a:prstGeom>
          <a:solidFill>
            <a:srgbClr val="DCCBB9"/>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zh-CN" altLang="en-US" sz="6000" b="1" noProof="1">
                <a:solidFill>
                  <a:srgbClr val="6D5337"/>
                </a:solidFill>
                <a:latin typeface="思源黑体 CN Bold" pitchFamily="34" charset="-122"/>
                <a:ea typeface="思源黑体 CN Bold" pitchFamily="34" charset="-122"/>
                <a:cs typeface="思源黑体 CN Light" charset="0"/>
                <a:sym typeface="+mn-lt"/>
              </a:rPr>
              <a:t>05</a:t>
            </a:r>
            <a:endParaRPr lang="en-US" altLang="zh-CN" sz="3600" b="1" noProof="1">
              <a:solidFill>
                <a:schemeClr val="tx1"/>
              </a:solidFill>
              <a:latin typeface="思源黑体 CN Bold" pitchFamily="34" charset="-122"/>
              <a:ea typeface="思源黑体 CN Bold" pitchFamily="34" charset="-122"/>
              <a:cs typeface="+mn-ea"/>
              <a:sym typeface="+mn-lt"/>
            </a:endParaRPr>
          </a:p>
        </p:txBody>
      </p:sp>
      <p:sp>
        <p:nvSpPr>
          <p:cNvPr id="16388" name="文本框 4"/>
          <p:cNvSpPr txBox="1">
            <a:spLocks noChangeArrowheads="1"/>
          </p:cNvSpPr>
          <p:nvPr/>
        </p:nvSpPr>
        <p:spPr bwMode="auto">
          <a:xfrm>
            <a:off x="3815478" y="2954021"/>
            <a:ext cx="3759994"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6000" b="1" dirty="0">
                <a:solidFill>
                  <a:srgbClr val="6D5337"/>
                </a:solidFill>
                <a:latin typeface="思源黑体 CN Bold" pitchFamily="34" charset="-122"/>
                <a:ea typeface="思源黑体 CN Bold" pitchFamily="34" charset="-122"/>
                <a:sym typeface="思源黑体 CN Light" charset="0"/>
              </a:rPr>
              <a:t>政策制定</a:t>
            </a:r>
          </a:p>
        </p:txBody>
      </p:sp>
      <p:sp>
        <p:nvSpPr>
          <p:cNvPr id="16389" name="矩形 5"/>
          <p:cNvSpPr>
            <a:spLocks noChangeArrowheads="1"/>
          </p:cNvSpPr>
          <p:nvPr/>
        </p:nvSpPr>
        <p:spPr bwMode="auto">
          <a:xfrm>
            <a:off x="4308873" y="3646488"/>
            <a:ext cx="4112419"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800"/>
              </a:lnSpc>
            </a:pPr>
            <a:endParaRPr lang="en-US" altLang="zh-CN" sz="1600">
              <a:solidFill>
                <a:srgbClr val="6D5337"/>
              </a:solidFill>
              <a:ea typeface="宋体" panose="02010600030101010101" pitchFamily="2" charset="-122"/>
              <a:sym typeface="思源黑体 CN Light" charset="0"/>
            </a:endParaRPr>
          </a:p>
        </p:txBody>
      </p:sp>
    </p:spTree>
    <p:extLst>
      <p:ext uri="{BB962C8B-B14F-4D97-AF65-F5344CB8AC3E}">
        <p14:creationId xmlns:p14="http://schemas.microsoft.com/office/powerpoint/2010/main" val="2532904133"/>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9134" y="403227"/>
            <a:ext cx="7906601" cy="854074"/>
          </a:xfrm>
        </p:spPr>
        <p:txBody>
          <a:bodyPr/>
          <a:lstStyle/>
          <a:p>
            <a:pPr algn="ctr"/>
            <a:endParaRPr lang="zh-CN" altLang="en-US" sz="3600" b="1" dirty="0" smtClean="0">
              <a:solidFill>
                <a:schemeClr val="tx1"/>
              </a:solidFill>
              <a:sym typeface="思源黑体 CN Light" charset="0"/>
            </a:endParaRPr>
          </a:p>
        </p:txBody>
      </p:sp>
      <p:sp>
        <p:nvSpPr>
          <p:cNvPr id="3" name="内容占位符 2"/>
          <p:cNvSpPr>
            <a:spLocks noGrp="1"/>
          </p:cNvSpPr>
          <p:nvPr>
            <p:ph idx="1"/>
          </p:nvPr>
        </p:nvSpPr>
        <p:spPr/>
        <p:txBody>
          <a:bodyPr/>
          <a:lstStyle/>
          <a:p>
            <a:pPr marL="0" indent="0">
              <a:spcBef>
                <a:spcPts val="1200"/>
              </a:spcBef>
              <a:buNone/>
            </a:pPr>
            <a:endParaRPr lang="en-US" altLang="zh-CN" dirty="0">
              <a:cs typeface="+mn-cs"/>
              <a:sym typeface="思源黑体 CN Light" charset="0"/>
            </a:endParaRPr>
          </a:p>
          <a:p>
            <a:pPr marL="0" indent="0">
              <a:spcBef>
                <a:spcPts val="1200"/>
              </a:spcBef>
              <a:buNone/>
            </a:pPr>
            <a:r>
              <a:rPr lang="en-US" altLang="zh-CN" sz="2400" dirty="0" smtClean="0">
                <a:latin typeface="+mn-lt"/>
                <a:ea typeface="+mn-ea"/>
                <a:cs typeface="+mn-cs"/>
                <a:sym typeface="思源黑体 CN Light" charset="0"/>
              </a:rPr>
              <a:t> </a:t>
            </a:r>
            <a:r>
              <a:rPr lang="en-US" altLang="zh-CN" sz="2400" dirty="0" smtClean="0">
                <a:latin typeface="+mn-lt"/>
                <a:ea typeface="+mn-ea"/>
                <a:cs typeface="+mn-cs"/>
                <a:sym typeface="思源黑体 CN Light" charset="0"/>
              </a:rPr>
              <a:t>   </a:t>
            </a:r>
            <a:r>
              <a:rPr lang="zh-CN" altLang="en-US" sz="2400" dirty="0" smtClean="0">
                <a:latin typeface="+mn-lt"/>
                <a:ea typeface="+mn-ea"/>
                <a:cs typeface="+mn-cs"/>
                <a:sym typeface="思源黑体 CN Light" charset="0"/>
              </a:rPr>
              <a:t>当</a:t>
            </a:r>
            <a:r>
              <a:rPr lang="zh-CN" altLang="en-US" sz="2400" dirty="0">
                <a:latin typeface="+mn-lt"/>
                <a:ea typeface="+mn-ea"/>
                <a:cs typeface="+mn-cs"/>
                <a:sym typeface="思源黑体 CN Light" charset="0"/>
              </a:rPr>
              <a:t>一个社会问题经由政府议程变成政策</a:t>
            </a:r>
            <a:r>
              <a:rPr lang="zh-CN" altLang="en-US" sz="2400" dirty="0" smtClean="0">
                <a:latin typeface="+mn-lt"/>
                <a:ea typeface="+mn-ea"/>
                <a:cs typeface="+mn-cs"/>
                <a:sym typeface="思源黑体 CN Light" charset="0"/>
              </a:rPr>
              <a:t>问题后</a:t>
            </a:r>
            <a:r>
              <a:rPr lang="zh-CN" altLang="en-US" sz="2400" dirty="0">
                <a:latin typeface="+mn-lt"/>
                <a:ea typeface="+mn-ea"/>
                <a:cs typeface="+mn-cs"/>
                <a:sym typeface="思源黑体 CN Light" charset="0"/>
              </a:rPr>
              <a:t>，接下来就需要回答如何制定政策，如何规划政策</a:t>
            </a:r>
            <a:r>
              <a:rPr lang="zh-CN" altLang="en-US" sz="2400" dirty="0" smtClean="0">
                <a:latin typeface="+mn-lt"/>
                <a:ea typeface="+mn-ea"/>
                <a:cs typeface="+mn-cs"/>
                <a:sym typeface="思源黑体 CN Light" charset="0"/>
              </a:rPr>
              <a:t>方案以解决</a:t>
            </a:r>
            <a:r>
              <a:rPr lang="zh-CN" altLang="en-US" sz="2400" dirty="0">
                <a:latin typeface="+mn-lt"/>
                <a:ea typeface="+mn-ea"/>
                <a:cs typeface="+mn-cs"/>
                <a:sym typeface="思源黑体 CN Light" charset="0"/>
              </a:rPr>
              <a:t>这些问题。或者更具体地讲，就是要回答如何确定政策目标，</a:t>
            </a:r>
            <a:r>
              <a:rPr lang="zh-CN" altLang="en-US" sz="2400" dirty="0" smtClean="0">
                <a:latin typeface="+mn-lt"/>
                <a:ea typeface="+mn-ea"/>
                <a:cs typeface="+mn-cs"/>
                <a:sym typeface="思源黑体 CN Light" charset="0"/>
              </a:rPr>
              <a:t>拟订一系列</a:t>
            </a:r>
            <a:r>
              <a:rPr lang="zh-CN" altLang="en-US" sz="2400" dirty="0">
                <a:latin typeface="+mn-lt"/>
                <a:ea typeface="+mn-ea"/>
                <a:cs typeface="+mn-cs"/>
                <a:sym typeface="思源黑体 CN Light" charset="0"/>
              </a:rPr>
              <a:t>解决问题的方案，并对方案进行评估、择优，进而确认政策的合法化。</a:t>
            </a:r>
          </a:p>
        </p:txBody>
      </p:sp>
    </p:spTree>
    <p:extLst>
      <p:ext uri="{BB962C8B-B14F-4D97-AF65-F5344CB8AC3E}">
        <p14:creationId xmlns:p14="http://schemas.microsoft.com/office/powerpoint/2010/main" val="1096822927"/>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nvGrpSpPr>
          <p:cNvPr id="19459" name="组合 7"/>
          <p:cNvGrpSpPr/>
          <p:nvPr/>
        </p:nvGrpSpPr>
        <p:grpSpPr bwMode="auto">
          <a:xfrm>
            <a:off x="-7144" y="1352551"/>
            <a:ext cx="9154716" cy="3228975"/>
            <a:chOff x="-9525" y="1809750"/>
            <a:chExt cx="12201525" cy="3228975"/>
          </a:xfrm>
        </p:grpSpPr>
        <p:sp>
          <p:nvSpPr>
            <p:cNvPr id="2" name="任意多边形: 形状 1"/>
            <p:cNvSpPr/>
            <p:nvPr/>
          </p:nvSpPr>
          <p:spPr>
            <a:xfrm>
              <a:off x="-9525" y="1809750"/>
              <a:ext cx="12201525" cy="3228975"/>
            </a:xfrm>
            <a:custGeom>
              <a:avLst/>
              <a:gdLst>
                <a:gd name="connsiteX0" fmla="*/ 0 w 12201525"/>
                <a:gd name="connsiteY0" fmla="*/ 3228975 h 3228975"/>
                <a:gd name="connsiteX1" fmla="*/ 2238375 w 12201525"/>
                <a:gd name="connsiteY1" fmla="*/ 2476500 h 3228975"/>
                <a:gd name="connsiteX2" fmla="*/ 4791075 w 12201525"/>
                <a:gd name="connsiteY2" fmla="*/ 2152650 h 3228975"/>
                <a:gd name="connsiteX3" fmla="*/ 6629400 w 12201525"/>
                <a:gd name="connsiteY3" fmla="*/ 2381250 h 3228975"/>
                <a:gd name="connsiteX4" fmla="*/ 8134350 w 12201525"/>
                <a:gd name="connsiteY4" fmla="*/ 1581150 h 3228975"/>
                <a:gd name="connsiteX5" fmla="*/ 9467850 w 12201525"/>
                <a:gd name="connsiteY5" fmla="*/ 1333500 h 3228975"/>
                <a:gd name="connsiteX6" fmla="*/ 12201525 w 12201525"/>
                <a:gd name="connsiteY6" fmla="*/ 0 h 3228975"/>
                <a:gd name="connsiteX0-1" fmla="*/ 0 w 12201525"/>
                <a:gd name="connsiteY0-2" fmla="*/ 3228975 h 3228975"/>
                <a:gd name="connsiteX1-3" fmla="*/ 2238375 w 12201525"/>
                <a:gd name="connsiteY1-4" fmla="*/ 2476500 h 3228975"/>
                <a:gd name="connsiteX2-5" fmla="*/ 4791075 w 12201525"/>
                <a:gd name="connsiteY2-6" fmla="*/ 2152650 h 3228975"/>
                <a:gd name="connsiteX3-7" fmla="*/ 6629400 w 12201525"/>
                <a:gd name="connsiteY3-8" fmla="*/ 2381250 h 3228975"/>
                <a:gd name="connsiteX4-9" fmla="*/ 8134350 w 12201525"/>
                <a:gd name="connsiteY4-10" fmla="*/ 1581150 h 3228975"/>
                <a:gd name="connsiteX5-11" fmla="*/ 9467850 w 12201525"/>
                <a:gd name="connsiteY5-12" fmla="*/ 1333500 h 3228975"/>
                <a:gd name="connsiteX6-13" fmla="*/ 12201525 w 12201525"/>
                <a:gd name="connsiteY6-14" fmla="*/ 0 h 3228975"/>
                <a:gd name="connsiteX0-15" fmla="*/ 0 w 12201525"/>
                <a:gd name="connsiteY0-16" fmla="*/ 3228975 h 3228975"/>
                <a:gd name="connsiteX1-17" fmla="*/ 2238375 w 12201525"/>
                <a:gd name="connsiteY1-18" fmla="*/ 2476500 h 3228975"/>
                <a:gd name="connsiteX2-19" fmla="*/ 4791075 w 12201525"/>
                <a:gd name="connsiteY2-20" fmla="*/ 2152650 h 3228975"/>
                <a:gd name="connsiteX3-21" fmla="*/ 6629400 w 12201525"/>
                <a:gd name="connsiteY3-22" fmla="*/ 2381250 h 3228975"/>
                <a:gd name="connsiteX4-23" fmla="*/ 8134350 w 12201525"/>
                <a:gd name="connsiteY4-24" fmla="*/ 1581150 h 3228975"/>
                <a:gd name="connsiteX5-25" fmla="*/ 9467850 w 12201525"/>
                <a:gd name="connsiteY5-26" fmla="*/ 1333500 h 3228975"/>
                <a:gd name="connsiteX6-27" fmla="*/ 12201525 w 12201525"/>
                <a:gd name="connsiteY6-28" fmla="*/ 0 h 3228975"/>
                <a:gd name="connsiteX0-29" fmla="*/ 0 w 12201525"/>
                <a:gd name="connsiteY0-30" fmla="*/ 3228975 h 3228975"/>
                <a:gd name="connsiteX1-31" fmla="*/ 2238375 w 12201525"/>
                <a:gd name="connsiteY1-32" fmla="*/ 2476500 h 3228975"/>
                <a:gd name="connsiteX2-33" fmla="*/ 4791075 w 12201525"/>
                <a:gd name="connsiteY2-34" fmla="*/ 2152650 h 3228975"/>
                <a:gd name="connsiteX3-35" fmla="*/ 6629400 w 12201525"/>
                <a:gd name="connsiteY3-36" fmla="*/ 2381250 h 3228975"/>
                <a:gd name="connsiteX4-37" fmla="*/ 8134350 w 12201525"/>
                <a:gd name="connsiteY4-38" fmla="*/ 1581150 h 3228975"/>
                <a:gd name="connsiteX5-39" fmla="*/ 9467850 w 12201525"/>
                <a:gd name="connsiteY5-40" fmla="*/ 1333500 h 3228975"/>
                <a:gd name="connsiteX6-41" fmla="*/ 12201525 w 12201525"/>
                <a:gd name="connsiteY6-42" fmla="*/ 0 h 3228975"/>
                <a:gd name="connsiteX0-43" fmla="*/ 0 w 12201525"/>
                <a:gd name="connsiteY0-44" fmla="*/ 3228975 h 3228975"/>
                <a:gd name="connsiteX1-45" fmla="*/ 2238375 w 12201525"/>
                <a:gd name="connsiteY1-46" fmla="*/ 2476500 h 3228975"/>
                <a:gd name="connsiteX2-47" fmla="*/ 4791075 w 12201525"/>
                <a:gd name="connsiteY2-48" fmla="*/ 2152650 h 3228975"/>
                <a:gd name="connsiteX3-49" fmla="*/ 6629400 w 12201525"/>
                <a:gd name="connsiteY3-50" fmla="*/ 2381250 h 3228975"/>
                <a:gd name="connsiteX4-51" fmla="*/ 8134350 w 12201525"/>
                <a:gd name="connsiteY4-52" fmla="*/ 1581150 h 3228975"/>
                <a:gd name="connsiteX5-53" fmla="*/ 9467850 w 12201525"/>
                <a:gd name="connsiteY5-54" fmla="*/ 1333500 h 3228975"/>
                <a:gd name="connsiteX6-55" fmla="*/ 12201525 w 12201525"/>
                <a:gd name="connsiteY6-56" fmla="*/ 0 h 3228975"/>
                <a:gd name="connsiteX0-57" fmla="*/ 0 w 12201525"/>
                <a:gd name="connsiteY0-58" fmla="*/ 3228975 h 3228975"/>
                <a:gd name="connsiteX1-59" fmla="*/ 2238375 w 12201525"/>
                <a:gd name="connsiteY1-60" fmla="*/ 2476500 h 3228975"/>
                <a:gd name="connsiteX2-61" fmla="*/ 4791075 w 12201525"/>
                <a:gd name="connsiteY2-62" fmla="*/ 2152650 h 3228975"/>
                <a:gd name="connsiteX3-63" fmla="*/ 6629400 w 12201525"/>
                <a:gd name="connsiteY3-64" fmla="*/ 2381250 h 3228975"/>
                <a:gd name="connsiteX4-65" fmla="*/ 8134350 w 12201525"/>
                <a:gd name="connsiteY4-66" fmla="*/ 1581150 h 3228975"/>
                <a:gd name="connsiteX5-67" fmla="*/ 9467850 w 12201525"/>
                <a:gd name="connsiteY5-68" fmla="*/ 1333500 h 3228975"/>
                <a:gd name="connsiteX6-69" fmla="*/ 12201525 w 12201525"/>
                <a:gd name="connsiteY6-70" fmla="*/ 0 h 3228975"/>
                <a:gd name="connsiteX0-71" fmla="*/ 0 w 12201525"/>
                <a:gd name="connsiteY0-72" fmla="*/ 3228975 h 3228975"/>
                <a:gd name="connsiteX1-73" fmla="*/ 2238375 w 12201525"/>
                <a:gd name="connsiteY1-74" fmla="*/ 2476500 h 3228975"/>
                <a:gd name="connsiteX2-75" fmla="*/ 4791075 w 12201525"/>
                <a:gd name="connsiteY2-76" fmla="*/ 2152650 h 3228975"/>
                <a:gd name="connsiteX3-77" fmla="*/ 6629400 w 12201525"/>
                <a:gd name="connsiteY3-78" fmla="*/ 2381250 h 3228975"/>
                <a:gd name="connsiteX4-79" fmla="*/ 8134350 w 12201525"/>
                <a:gd name="connsiteY4-80" fmla="*/ 1581150 h 3228975"/>
                <a:gd name="connsiteX5-81" fmla="*/ 9467850 w 12201525"/>
                <a:gd name="connsiteY5-82" fmla="*/ 1333500 h 3228975"/>
                <a:gd name="connsiteX6-83" fmla="*/ 12201525 w 12201525"/>
                <a:gd name="connsiteY6-84" fmla="*/ 0 h 3228975"/>
                <a:gd name="connsiteX0-85" fmla="*/ 0 w 12201525"/>
                <a:gd name="connsiteY0-86" fmla="*/ 3228975 h 3228975"/>
                <a:gd name="connsiteX1-87" fmla="*/ 2238375 w 12201525"/>
                <a:gd name="connsiteY1-88" fmla="*/ 2476500 h 3228975"/>
                <a:gd name="connsiteX2-89" fmla="*/ 4791075 w 12201525"/>
                <a:gd name="connsiteY2-90" fmla="*/ 2152650 h 3228975"/>
                <a:gd name="connsiteX3-91" fmla="*/ 6629400 w 12201525"/>
                <a:gd name="connsiteY3-92" fmla="*/ 2381250 h 3228975"/>
                <a:gd name="connsiteX4-93" fmla="*/ 8134350 w 12201525"/>
                <a:gd name="connsiteY4-94" fmla="*/ 1581150 h 3228975"/>
                <a:gd name="connsiteX5-95" fmla="*/ 9467850 w 12201525"/>
                <a:gd name="connsiteY5-96" fmla="*/ 1333500 h 3228975"/>
                <a:gd name="connsiteX6-97" fmla="*/ 12201525 w 12201525"/>
                <a:gd name="connsiteY6-98" fmla="*/ 0 h 3228975"/>
                <a:gd name="connsiteX0-99" fmla="*/ 0 w 12201525"/>
                <a:gd name="connsiteY0-100" fmla="*/ 3228975 h 3228975"/>
                <a:gd name="connsiteX1-101" fmla="*/ 2238375 w 12201525"/>
                <a:gd name="connsiteY1-102" fmla="*/ 2476500 h 3228975"/>
                <a:gd name="connsiteX2-103" fmla="*/ 4791075 w 12201525"/>
                <a:gd name="connsiteY2-104" fmla="*/ 2152650 h 3228975"/>
                <a:gd name="connsiteX3-105" fmla="*/ 6629400 w 12201525"/>
                <a:gd name="connsiteY3-106" fmla="*/ 2381250 h 3228975"/>
                <a:gd name="connsiteX4-107" fmla="*/ 8134350 w 12201525"/>
                <a:gd name="connsiteY4-108" fmla="*/ 1581150 h 3228975"/>
                <a:gd name="connsiteX5-109" fmla="*/ 9467850 w 12201525"/>
                <a:gd name="connsiteY5-110" fmla="*/ 1333500 h 3228975"/>
                <a:gd name="connsiteX6-111" fmla="*/ 12201525 w 12201525"/>
                <a:gd name="connsiteY6-112" fmla="*/ 0 h 3228975"/>
                <a:gd name="connsiteX0-113" fmla="*/ 0 w 12201525"/>
                <a:gd name="connsiteY0-114" fmla="*/ 3228975 h 3228975"/>
                <a:gd name="connsiteX1-115" fmla="*/ 2238375 w 12201525"/>
                <a:gd name="connsiteY1-116" fmla="*/ 2476500 h 3228975"/>
                <a:gd name="connsiteX2-117" fmla="*/ 4791075 w 12201525"/>
                <a:gd name="connsiteY2-118" fmla="*/ 2152650 h 3228975"/>
                <a:gd name="connsiteX3-119" fmla="*/ 6629400 w 12201525"/>
                <a:gd name="connsiteY3-120" fmla="*/ 2381250 h 3228975"/>
                <a:gd name="connsiteX4-121" fmla="*/ 8134350 w 12201525"/>
                <a:gd name="connsiteY4-122" fmla="*/ 1581150 h 3228975"/>
                <a:gd name="connsiteX5-123" fmla="*/ 9467850 w 12201525"/>
                <a:gd name="connsiteY5-124" fmla="*/ 1333500 h 3228975"/>
                <a:gd name="connsiteX6-125" fmla="*/ 12201525 w 12201525"/>
                <a:gd name="connsiteY6-126" fmla="*/ 0 h 3228975"/>
                <a:gd name="connsiteX0-127" fmla="*/ 0 w 12201525"/>
                <a:gd name="connsiteY0-128" fmla="*/ 3228975 h 3228975"/>
                <a:gd name="connsiteX1-129" fmla="*/ 2238375 w 12201525"/>
                <a:gd name="connsiteY1-130" fmla="*/ 2476500 h 3228975"/>
                <a:gd name="connsiteX2-131" fmla="*/ 4791075 w 12201525"/>
                <a:gd name="connsiteY2-132" fmla="*/ 2152650 h 3228975"/>
                <a:gd name="connsiteX3-133" fmla="*/ 6629400 w 12201525"/>
                <a:gd name="connsiteY3-134" fmla="*/ 2381250 h 3228975"/>
                <a:gd name="connsiteX4-135" fmla="*/ 8134350 w 12201525"/>
                <a:gd name="connsiteY4-136" fmla="*/ 1581150 h 3228975"/>
                <a:gd name="connsiteX5-137" fmla="*/ 9467850 w 12201525"/>
                <a:gd name="connsiteY5-138" fmla="*/ 1333500 h 3228975"/>
                <a:gd name="connsiteX6-139" fmla="*/ 12201525 w 12201525"/>
                <a:gd name="connsiteY6-140" fmla="*/ 0 h 3228975"/>
                <a:gd name="connsiteX0-141" fmla="*/ 0 w 12201525"/>
                <a:gd name="connsiteY0-142" fmla="*/ 3228975 h 3228975"/>
                <a:gd name="connsiteX1-143" fmla="*/ 2238375 w 12201525"/>
                <a:gd name="connsiteY1-144" fmla="*/ 2476500 h 3228975"/>
                <a:gd name="connsiteX2-145" fmla="*/ 4791075 w 12201525"/>
                <a:gd name="connsiteY2-146" fmla="*/ 2152650 h 3228975"/>
                <a:gd name="connsiteX3-147" fmla="*/ 6629400 w 12201525"/>
                <a:gd name="connsiteY3-148" fmla="*/ 2381250 h 3228975"/>
                <a:gd name="connsiteX4-149" fmla="*/ 8134350 w 12201525"/>
                <a:gd name="connsiteY4-150" fmla="*/ 1581150 h 3228975"/>
                <a:gd name="connsiteX5-151" fmla="*/ 9467850 w 12201525"/>
                <a:gd name="connsiteY5-152" fmla="*/ 1333500 h 3228975"/>
                <a:gd name="connsiteX6-153" fmla="*/ 12201525 w 12201525"/>
                <a:gd name="connsiteY6-154" fmla="*/ 0 h 3228975"/>
                <a:gd name="connsiteX0-155" fmla="*/ 0 w 12201525"/>
                <a:gd name="connsiteY0-156" fmla="*/ 3228975 h 3228975"/>
                <a:gd name="connsiteX1-157" fmla="*/ 2238375 w 12201525"/>
                <a:gd name="connsiteY1-158" fmla="*/ 2476500 h 3228975"/>
                <a:gd name="connsiteX2-159" fmla="*/ 4791075 w 12201525"/>
                <a:gd name="connsiteY2-160" fmla="*/ 2152650 h 3228975"/>
                <a:gd name="connsiteX3-161" fmla="*/ 6629400 w 12201525"/>
                <a:gd name="connsiteY3-162" fmla="*/ 2381250 h 3228975"/>
                <a:gd name="connsiteX4-163" fmla="*/ 8134350 w 12201525"/>
                <a:gd name="connsiteY4-164" fmla="*/ 1581150 h 3228975"/>
                <a:gd name="connsiteX5-165" fmla="*/ 9467850 w 12201525"/>
                <a:gd name="connsiteY5-166" fmla="*/ 1333500 h 3228975"/>
                <a:gd name="connsiteX6-167" fmla="*/ 12201525 w 12201525"/>
                <a:gd name="connsiteY6-168" fmla="*/ 0 h 3228975"/>
                <a:gd name="connsiteX0-169" fmla="*/ 0 w 12201525"/>
                <a:gd name="connsiteY0-170" fmla="*/ 3228975 h 3228975"/>
                <a:gd name="connsiteX1-171" fmla="*/ 2238375 w 12201525"/>
                <a:gd name="connsiteY1-172" fmla="*/ 2476500 h 3228975"/>
                <a:gd name="connsiteX2-173" fmla="*/ 4791075 w 12201525"/>
                <a:gd name="connsiteY2-174" fmla="*/ 2152650 h 3228975"/>
                <a:gd name="connsiteX3-175" fmla="*/ 6629400 w 12201525"/>
                <a:gd name="connsiteY3-176" fmla="*/ 2381250 h 3228975"/>
                <a:gd name="connsiteX4-177" fmla="*/ 8134350 w 12201525"/>
                <a:gd name="connsiteY4-178" fmla="*/ 1581150 h 3228975"/>
                <a:gd name="connsiteX5-179" fmla="*/ 9467850 w 12201525"/>
                <a:gd name="connsiteY5-180" fmla="*/ 1333500 h 3228975"/>
                <a:gd name="connsiteX6-181" fmla="*/ 12201525 w 12201525"/>
                <a:gd name="connsiteY6-182" fmla="*/ 0 h 3228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01525" h="3228975">
                  <a:moveTo>
                    <a:pt x="0" y="3228975"/>
                  </a:moveTo>
                  <a:cubicBezTo>
                    <a:pt x="746125" y="2978150"/>
                    <a:pt x="1868488" y="2541587"/>
                    <a:pt x="2238375" y="2476500"/>
                  </a:cubicBezTo>
                  <a:cubicBezTo>
                    <a:pt x="2608262" y="2411413"/>
                    <a:pt x="4402138" y="2111375"/>
                    <a:pt x="4791075" y="2152650"/>
                  </a:cubicBezTo>
                  <a:cubicBezTo>
                    <a:pt x="5180012" y="2193925"/>
                    <a:pt x="6072188" y="2476500"/>
                    <a:pt x="6629400" y="2381250"/>
                  </a:cubicBezTo>
                  <a:cubicBezTo>
                    <a:pt x="7186613" y="2286000"/>
                    <a:pt x="7623175" y="1635125"/>
                    <a:pt x="8134350" y="1581150"/>
                  </a:cubicBezTo>
                  <a:cubicBezTo>
                    <a:pt x="8645525" y="1527175"/>
                    <a:pt x="9042400" y="1568450"/>
                    <a:pt x="9467850" y="1333500"/>
                  </a:cubicBezTo>
                  <a:cubicBezTo>
                    <a:pt x="9893300" y="1098550"/>
                    <a:pt x="11290300" y="444500"/>
                    <a:pt x="12201525" y="0"/>
                  </a:cubicBezTo>
                </a:path>
              </a:pathLst>
            </a:custGeom>
            <a:no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椭圆 2"/>
            <p:cNvSpPr/>
            <p:nvPr/>
          </p:nvSpPr>
          <p:spPr>
            <a:xfrm>
              <a:off x="1981200" y="427672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椭圆 3"/>
            <p:cNvSpPr/>
            <p:nvPr/>
          </p:nvSpPr>
          <p:spPr>
            <a:xfrm>
              <a:off x="4552950" y="38766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 name="椭圆 4"/>
            <p:cNvSpPr/>
            <p:nvPr/>
          </p:nvSpPr>
          <p:spPr>
            <a:xfrm>
              <a:off x="6410325" y="4138613"/>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 name="椭圆 5"/>
            <p:cNvSpPr/>
            <p:nvPr/>
          </p:nvSpPr>
          <p:spPr>
            <a:xfrm>
              <a:off x="7972425" y="33051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7" name="椭圆 6"/>
            <p:cNvSpPr/>
            <p:nvPr/>
          </p:nvSpPr>
          <p:spPr>
            <a:xfrm>
              <a:off x="10391775" y="2533650"/>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sp>
        <p:nvSpPr>
          <p:cNvPr id="19466" name="small-sharp-pencil_16463"/>
          <p:cNvSpPr>
            <a:spLocks noChangeAspect="1" noChangeArrowheads="1"/>
          </p:cNvSpPr>
          <p:nvPr/>
        </p:nvSpPr>
        <p:spPr bwMode="auto">
          <a:xfrm flipH="1">
            <a:off x="6040042" y="250507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7" name="small-sharp-pencil_16463"/>
          <p:cNvSpPr>
            <a:spLocks noChangeAspect="1" noChangeArrowheads="1"/>
          </p:cNvSpPr>
          <p:nvPr/>
        </p:nvSpPr>
        <p:spPr bwMode="auto">
          <a:xfrm flipH="1">
            <a:off x="7854554" y="173672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8" name="small-sharp-pencil_16463"/>
          <p:cNvSpPr>
            <a:spLocks noChangeAspect="1" noChangeArrowheads="1"/>
          </p:cNvSpPr>
          <p:nvPr/>
        </p:nvSpPr>
        <p:spPr bwMode="auto">
          <a:xfrm flipH="1">
            <a:off x="4868467" y="3308351"/>
            <a:ext cx="345281" cy="455613"/>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9" name="small-sharp-pencil_16463"/>
          <p:cNvSpPr>
            <a:spLocks noChangeAspect="1" noChangeArrowheads="1"/>
          </p:cNvSpPr>
          <p:nvPr/>
        </p:nvSpPr>
        <p:spPr bwMode="auto">
          <a:xfrm flipH="1">
            <a:off x="1546623" y="3409950"/>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0" name="small-sharp-pencil_16463"/>
          <p:cNvSpPr>
            <a:spLocks noChangeAspect="1" noChangeArrowheads="1"/>
          </p:cNvSpPr>
          <p:nvPr/>
        </p:nvSpPr>
        <p:spPr bwMode="auto">
          <a:xfrm flipH="1">
            <a:off x="3445669" y="3009900"/>
            <a:ext cx="34409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1" name="文本框 36"/>
          <p:cNvSpPr txBox="1">
            <a:spLocks noChangeArrowheads="1"/>
          </p:cNvSpPr>
          <p:nvPr/>
        </p:nvSpPr>
        <p:spPr bwMode="auto">
          <a:xfrm>
            <a:off x="5307806" y="1581151"/>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第四节</a:t>
            </a:r>
          </a:p>
        </p:txBody>
      </p:sp>
      <p:sp>
        <p:nvSpPr>
          <p:cNvPr id="19472" name="文本框 37"/>
          <p:cNvSpPr txBox="1">
            <a:spLocks noChangeArrowheads="1"/>
          </p:cNvSpPr>
          <p:nvPr/>
        </p:nvSpPr>
        <p:spPr bwMode="auto">
          <a:xfrm>
            <a:off x="4807743" y="2019300"/>
            <a:ext cx="214907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政策方案的评估与择优</a:t>
            </a:r>
          </a:p>
        </p:txBody>
      </p:sp>
      <p:sp>
        <p:nvSpPr>
          <p:cNvPr id="19473" name="文本框 36"/>
          <p:cNvSpPr txBox="1">
            <a:spLocks noChangeArrowheads="1"/>
          </p:cNvSpPr>
          <p:nvPr/>
        </p:nvSpPr>
        <p:spPr bwMode="auto">
          <a:xfrm>
            <a:off x="4572000" y="40751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第三节</a:t>
            </a:r>
          </a:p>
        </p:txBody>
      </p:sp>
      <p:sp>
        <p:nvSpPr>
          <p:cNvPr id="19474" name="文本框 37"/>
          <p:cNvSpPr txBox="1">
            <a:spLocks noChangeArrowheads="1"/>
          </p:cNvSpPr>
          <p:nvPr/>
        </p:nvSpPr>
        <p:spPr bwMode="auto">
          <a:xfrm>
            <a:off x="4201716" y="4581526"/>
            <a:ext cx="2256234"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政策方案的设计</a:t>
            </a:r>
          </a:p>
        </p:txBody>
      </p:sp>
      <p:sp>
        <p:nvSpPr>
          <p:cNvPr id="19476" name="文本框 37"/>
          <p:cNvSpPr txBox="1">
            <a:spLocks noChangeArrowheads="1"/>
          </p:cNvSpPr>
          <p:nvPr/>
        </p:nvSpPr>
        <p:spPr bwMode="auto">
          <a:xfrm>
            <a:off x="2462212" y="2365376"/>
            <a:ext cx="2109788"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政策目标的确定</a:t>
            </a:r>
          </a:p>
        </p:txBody>
      </p:sp>
      <p:sp>
        <p:nvSpPr>
          <p:cNvPr id="19477" name="文本框 36"/>
          <p:cNvSpPr txBox="1">
            <a:spLocks noChangeArrowheads="1"/>
          </p:cNvSpPr>
          <p:nvPr/>
        </p:nvSpPr>
        <p:spPr bwMode="auto">
          <a:xfrm>
            <a:off x="7192566" y="2660651"/>
            <a:ext cx="125134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第五节</a:t>
            </a:r>
          </a:p>
        </p:txBody>
      </p:sp>
      <p:sp>
        <p:nvSpPr>
          <p:cNvPr id="19478" name="文本框 37"/>
          <p:cNvSpPr txBox="1">
            <a:spLocks noChangeArrowheads="1"/>
          </p:cNvSpPr>
          <p:nvPr/>
        </p:nvSpPr>
        <p:spPr bwMode="auto">
          <a:xfrm>
            <a:off x="7192566" y="3190875"/>
            <a:ext cx="1875234"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政策合法化</a:t>
            </a:r>
          </a:p>
        </p:txBody>
      </p:sp>
      <p:sp>
        <p:nvSpPr>
          <p:cNvPr id="19479" name="文本框 36"/>
          <p:cNvSpPr txBox="1">
            <a:spLocks noChangeArrowheads="1"/>
          </p:cNvSpPr>
          <p:nvPr/>
        </p:nvSpPr>
        <p:spPr bwMode="auto">
          <a:xfrm>
            <a:off x="920353" y="43164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a:solidFill>
                  <a:srgbClr val="0D0D0D"/>
                </a:solidFill>
                <a:ea typeface="宋体" panose="02010600030101010101" pitchFamily="2" charset="-122"/>
                <a:sym typeface="思源黑体 CN Light" charset="0"/>
              </a:rPr>
              <a:t>第一节</a:t>
            </a:r>
          </a:p>
        </p:txBody>
      </p:sp>
      <p:sp>
        <p:nvSpPr>
          <p:cNvPr id="19480" name="文本框 37"/>
          <p:cNvSpPr txBox="1">
            <a:spLocks noChangeArrowheads="1"/>
          </p:cNvSpPr>
          <p:nvPr/>
        </p:nvSpPr>
        <p:spPr bwMode="auto">
          <a:xfrm>
            <a:off x="647701" y="4837113"/>
            <a:ext cx="2059781"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政策制定概述</a:t>
            </a:r>
          </a:p>
        </p:txBody>
      </p:sp>
      <p:sp>
        <p:nvSpPr>
          <p:cNvPr id="29" name="文本框 36"/>
          <p:cNvSpPr txBox="1">
            <a:spLocks noChangeArrowheads="1"/>
          </p:cNvSpPr>
          <p:nvPr/>
        </p:nvSpPr>
        <p:spPr bwMode="auto">
          <a:xfrm>
            <a:off x="2667596" y="1784352"/>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smtClean="0">
                <a:solidFill>
                  <a:srgbClr val="0D0D0D"/>
                </a:solidFill>
                <a:ea typeface="宋体" panose="02010600030101010101" pitchFamily="2" charset="-122"/>
                <a:sym typeface="思源黑体 CN Light" charset="0"/>
              </a:rPr>
              <a:t>第二节</a:t>
            </a:r>
            <a:endParaRPr lang="zh-CN" altLang="en-US" sz="2400" b="1" dirty="0">
              <a:solidFill>
                <a:srgbClr val="0D0D0D"/>
              </a:solidFill>
              <a:ea typeface="宋体" panose="02010600030101010101" pitchFamily="2" charset="-122"/>
              <a:sym typeface="思源黑体 CN Light" charset="0"/>
            </a:endParaRPr>
          </a:p>
        </p:txBody>
      </p:sp>
    </p:spTree>
    <p:extLst>
      <p:ext uri="{BB962C8B-B14F-4D97-AF65-F5344CB8AC3E}">
        <p14:creationId xmlns:p14="http://schemas.microsoft.com/office/powerpoint/2010/main" val="114399732"/>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15644" y="532132"/>
            <a:ext cx="7906601" cy="854074"/>
          </a:xfrm>
        </p:spPr>
        <p:txBody>
          <a:bodyPr/>
          <a:lstStyle/>
          <a:p>
            <a:pPr algn="ctr"/>
            <a:r>
              <a:rPr lang="zh-CN" altLang="en-US" b="1" dirty="0" smtClean="0">
                <a:solidFill>
                  <a:schemeClr val="tx1"/>
                </a:solidFill>
                <a:sym typeface="思源黑体 CN Light" charset="0"/>
              </a:rPr>
              <a:t>第一节   政策制定概述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b="1" dirty="0" smtClean="0">
                <a:sym typeface="思源黑体 CN Light" charset="0"/>
              </a:rPr>
              <a:t>一、政策制定的含义</a:t>
            </a:r>
          </a:p>
          <a:p>
            <a:pPr marL="0" indent="0">
              <a:spcBef>
                <a:spcPts val="1200"/>
              </a:spcBef>
              <a:buNone/>
            </a:pPr>
            <a:r>
              <a:rPr lang="zh-CN" altLang="en-US" sz="2400" dirty="0" smtClean="0">
                <a:latin typeface="+mn-lt"/>
                <a:ea typeface="+mn-ea"/>
                <a:cs typeface="+mn-cs"/>
                <a:sym typeface="思源黑体 CN Light" charset="0"/>
              </a:rPr>
              <a:t>    政策</a:t>
            </a:r>
            <a:r>
              <a:rPr lang="zh-CN" altLang="en-US" sz="2400" dirty="0">
                <a:latin typeface="+mn-lt"/>
                <a:ea typeface="+mn-ea"/>
                <a:cs typeface="+mn-cs"/>
                <a:sym typeface="思源黑体 CN Light" charset="0"/>
              </a:rPr>
              <a:t>制定就是公共权力机关针对特定的政策问题，依据一定的程序和原则确定政策目标、拟订政策</a:t>
            </a:r>
            <a:r>
              <a:rPr lang="zh-CN" altLang="en-US" sz="2400" dirty="0" smtClean="0">
                <a:latin typeface="+mn-lt"/>
                <a:ea typeface="+mn-ea"/>
                <a:cs typeface="+mn-cs"/>
                <a:sym typeface="思源黑体 CN Light" charset="0"/>
              </a:rPr>
              <a:t>方案，并</a:t>
            </a:r>
            <a:r>
              <a:rPr lang="zh-CN" altLang="en-US" sz="2400" dirty="0">
                <a:latin typeface="+mn-lt"/>
                <a:ea typeface="+mn-ea"/>
                <a:cs typeface="+mn-cs"/>
                <a:sym typeface="思源黑体 CN Light" charset="0"/>
              </a:rPr>
              <a:t>对方案进行评估和优选抉择的过程，是政策问题确认及政策议程形成以后才进入的具体的公共政策制定过程。</a:t>
            </a:r>
          </a:p>
        </p:txBody>
      </p:sp>
    </p:spTree>
    <p:extLst>
      <p:ext uri="{BB962C8B-B14F-4D97-AF65-F5344CB8AC3E}">
        <p14:creationId xmlns:p14="http://schemas.microsoft.com/office/powerpoint/2010/main" val="3658979551"/>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238"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7" name="任意多边形: 形状 46"/>
          <p:cNvSpPr/>
          <p:nvPr/>
        </p:nvSpPr>
        <p:spPr>
          <a:xfrm flipH="1" flipV="1">
            <a:off x="0" y="0"/>
            <a:ext cx="700088" cy="763588"/>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8371" name="文本框 47"/>
          <p:cNvSpPr txBox="1">
            <a:spLocks noChangeArrowheads="1"/>
          </p:cNvSpPr>
          <p:nvPr/>
        </p:nvSpPr>
        <p:spPr bwMode="auto">
          <a:xfrm>
            <a:off x="450215" y="763905"/>
            <a:ext cx="316357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sym typeface="思源黑体 CN Light" charset="0"/>
              </a:rPr>
              <a:t>二、政策制定的特性</a:t>
            </a:r>
            <a:endParaRPr lang="zh-CN" altLang="en-US" sz="2400" b="1" dirty="0">
              <a:solidFill>
                <a:srgbClr val="6D5337"/>
              </a:solidFill>
              <a:ea typeface="宋体" panose="02010600030101010101" pitchFamily="2" charset="-122"/>
              <a:sym typeface="思源黑体 CN Light" charset="0"/>
            </a:endParaRPr>
          </a:p>
        </p:txBody>
      </p:sp>
      <p:grpSp>
        <p:nvGrpSpPr>
          <p:cNvPr id="58372" name="PA_组合 66"/>
          <p:cNvGrpSpPr/>
          <p:nvPr/>
        </p:nvGrpSpPr>
        <p:grpSpPr bwMode="auto">
          <a:xfrm>
            <a:off x="3830625" y="1592263"/>
            <a:ext cx="1610916" cy="4311650"/>
            <a:chOff x="2372" y="898"/>
            <a:chExt cx="1015" cy="2037"/>
          </a:xfrm>
        </p:grpSpPr>
        <p:sp>
          <p:nvSpPr>
            <p:cNvPr id="58373" name="Freeform 47"/>
            <p:cNvSpPr>
              <a:spLocks noChangeArrowheads="1"/>
            </p:cNvSpPr>
            <p:nvPr/>
          </p:nvSpPr>
          <p:spPr bwMode="auto">
            <a:xfrm>
              <a:off x="2372" y="898"/>
              <a:ext cx="223"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4" name="Freeform 48"/>
            <p:cNvSpPr>
              <a:spLocks noChangeArrowheads="1"/>
            </p:cNvSpPr>
            <p:nvPr/>
          </p:nvSpPr>
          <p:spPr bwMode="auto">
            <a:xfrm>
              <a:off x="2635"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5" name="Freeform 49"/>
            <p:cNvSpPr>
              <a:spLocks noChangeArrowheads="1"/>
            </p:cNvSpPr>
            <p:nvPr/>
          </p:nvSpPr>
          <p:spPr bwMode="auto">
            <a:xfrm>
              <a:off x="2899"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6" name="Freeform 50"/>
            <p:cNvSpPr>
              <a:spLocks noChangeArrowheads="1"/>
            </p:cNvSpPr>
            <p:nvPr/>
          </p:nvSpPr>
          <p:spPr bwMode="auto">
            <a:xfrm>
              <a:off x="3163"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7" name="Freeform 51"/>
            <p:cNvSpPr>
              <a:spLocks noChangeArrowheads="1"/>
            </p:cNvSpPr>
            <p:nvPr/>
          </p:nvSpPr>
          <p:spPr bwMode="auto">
            <a:xfrm>
              <a:off x="2619" y="2036"/>
              <a:ext cx="131" cy="526"/>
            </a:xfrm>
            <a:custGeom>
              <a:avLst/>
              <a:gdLst>
                <a:gd name="T0" fmla="*/ 131 w 131"/>
                <a:gd name="T1" fmla="*/ 462 h 526"/>
                <a:gd name="T2" fmla="*/ 66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6" y="526"/>
                  </a:lnTo>
                  <a:lnTo>
                    <a:pt x="0" y="462"/>
                  </a:lnTo>
                  <a:lnTo>
                    <a:pt x="0" y="0"/>
                  </a:lnTo>
                  <a:lnTo>
                    <a:pt x="131" y="0"/>
                  </a:lnTo>
                  <a:lnTo>
                    <a:pt x="131" y="462"/>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8" name="Freeform 52"/>
            <p:cNvSpPr>
              <a:spLocks noChangeArrowheads="1"/>
            </p:cNvSpPr>
            <p:nvPr/>
          </p:nvSpPr>
          <p:spPr bwMode="auto">
            <a:xfrm>
              <a:off x="2750" y="2036"/>
              <a:ext cx="129" cy="526"/>
            </a:xfrm>
            <a:custGeom>
              <a:avLst/>
              <a:gdLst>
                <a:gd name="T0" fmla="*/ 129 w 129"/>
                <a:gd name="T1" fmla="*/ 462 h 526"/>
                <a:gd name="T2" fmla="*/ 64 w 129"/>
                <a:gd name="T3" fmla="*/ 526 h 526"/>
                <a:gd name="T4" fmla="*/ 0 w 129"/>
                <a:gd name="T5" fmla="*/ 462 h 526"/>
                <a:gd name="T6" fmla="*/ 0 w 129"/>
                <a:gd name="T7" fmla="*/ 0 h 526"/>
                <a:gd name="T8" fmla="*/ 129 w 129"/>
                <a:gd name="T9" fmla="*/ 0 h 526"/>
                <a:gd name="T10" fmla="*/ 129 w 129"/>
                <a:gd name="T11" fmla="*/ 462 h 526"/>
              </a:gdLst>
              <a:ahLst/>
              <a:cxnLst>
                <a:cxn ang="0">
                  <a:pos x="T0" y="T1"/>
                </a:cxn>
                <a:cxn ang="0">
                  <a:pos x="T2" y="T3"/>
                </a:cxn>
                <a:cxn ang="0">
                  <a:pos x="T4" y="T5"/>
                </a:cxn>
                <a:cxn ang="0">
                  <a:pos x="T6" y="T7"/>
                </a:cxn>
                <a:cxn ang="0">
                  <a:pos x="T8" y="T9"/>
                </a:cxn>
                <a:cxn ang="0">
                  <a:pos x="T10" y="T11"/>
                </a:cxn>
              </a:cxnLst>
              <a:rect l="0" t="0" r="r" b="b"/>
              <a:pathLst>
                <a:path w="129" h="526">
                  <a:moveTo>
                    <a:pt x="129" y="462"/>
                  </a:moveTo>
                  <a:lnTo>
                    <a:pt x="64" y="526"/>
                  </a:lnTo>
                  <a:lnTo>
                    <a:pt x="0" y="462"/>
                  </a:lnTo>
                  <a:lnTo>
                    <a:pt x="0" y="0"/>
                  </a:lnTo>
                  <a:lnTo>
                    <a:pt x="129" y="0"/>
                  </a:lnTo>
                  <a:lnTo>
                    <a:pt x="129" y="462"/>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9" name="Freeform 53"/>
            <p:cNvSpPr>
              <a:spLocks noChangeArrowheads="1"/>
            </p:cNvSpPr>
            <p:nvPr/>
          </p:nvSpPr>
          <p:spPr bwMode="auto">
            <a:xfrm>
              <a:off x="2879" y="2036"/>
              <a:ext cx="130" cy="526"/>
            </a:xfrm>
            <a:custGeom>
              <a:avLst/>
              <a:gdLst>
                <a:gd name="T0" fmla="*/ 130 w 130"/>
                <a:gd name="T1" fmla="*/ 462 h 526"/>
                <a:gd name="T2" fmla="*/ 66 w 130"/>
                <a:gd name="T3" fmla="*/ 526 h 526"/>
                <a:gd name="T4" fmla="*/ 0 w 130"/>
                <a:gd name="T5" fmla="*/ 462 h 526"/>
                <a:gd name="T6" fmla="*/ 0 w 130"/>
                <a:gd name="T7" fmla="*/ 0 h 526"/>
                <a:gd name="T8" fmla="*/ 130 w 130"/>
                <a:gd name="T9" fmla="*/ 0 h 526"/>
                <a:gd name="T10" fmla="*/ 130 w 130"/>
                <a:gd name="T11" fmla="*/ 462 h 526"/>
              </a:gdLst>
              <a:ahLst/>
              <a:cxnLst>
                <a:cxn ang="0">
                  <a:pos x="T0" y="T1"/>
                </a:cxn>
                <a:cxn ang="0">
                  <a:pos x="T2" y="T3"/>
                </a:cxn>
                <a:cxn ang="0">
                  <a:pos x="T4" y="T5"/>
                </a:cxn>
                <a:cxn ang="0">
                  <a:pos x="T6" y="T7"/>
                </a:cxn>
                <a:cxn ang="0">
                  <a:pos x="T8" y="T9"/>
                </a:cxn>
                <a:cxn ang="0">
                  <a:pos x="T10" y="T11"/>
                </a:cxn>
              </a:cxnLst>
              <a:rect l="0" t="0" r="r" b="b"/>
              <a:pathLst>
                <a:path w="130" h="526">
                  <a:moveTo>
                    <a:pt x="130" y="462"/>
                  </a:moveTo>
                  <a:lnTo>
                    <a:pt x="66" y="526"/>
                  </a:lnTo>
                  <a:lnTo>
                    <a:pt x="0" y="462"/>
                  </a:lnTo>
                  <a:lnTo>
                    <a:pt x="0" y="0"/>
                  </a:lnTo>
                  <a:lnTo>
                    <a:pt x="130" y="0"/>
                  </a:lnTo>
                  <a:lnTo>
                    <a:pt x="130" y="462"/>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0" name="Freeform 54"/>
            <p:cNvSpPr>
              <a:spLocks noChangeArrowheads="1"/>
            </p:cNvSpPr>
            <p:nvPr/>
          </p:nvSpPr>
          <p:spPr bwMode="auto">
            <a:xfrm>
              <a:off x="3009" y="2036"/>
              <a:ext cx="131" cy="526"/>
            </a:xfrm>
            <a:custGeom>
              <a:avLst/>
              <a:gdLst>
                <a:gd name="T0" fmla="*/ 131 w 131"/>
                <a:gd name="T1" fmla="*/ 462 h 526"/>
                <a:gd name="T2" fmla="*/ 65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5" y="526"/>
                  </a:lnTo>
                  <a:lnTo>
                    <a:pt x="0" y="462"/>
                  </a:lnTo>
                  <a:lnTo>
                    <a:pt x="0" y="0"/>
                  </a:lnTo>
                  <a:lnTo>
                    <a:pt x="131" y="0"/>
                  </a:lnTo>
                  <a:lnTo>
                    <a:pt x="131" y="462"/>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1" name="Freeform 55"/>
            <p:cNvSpPr>
              <a:spLocks noChangeArrowheads="1"/>
            </p:cNvSpPr>
            <p:nvPr/>
          </p:nvSpPr>
          <p:spPr bwMode="auto">
            <a:xfrm>
              <a:off x="2372" y="1741"/>
              <a:ext cx="378" cy="297"/>
            </a:xfrm>
            <a:custGeom>
              <a:avLst/>
              <a:gdLst>
                <a:gd name="T0" fmla="*/ 378 w 378"/>
                <a:gd name="T1" fmla="*/ 297 h 297"/>
                <a:gd name="T2" fmla="*/ 247 w 378"/>
                <a:gd name="T3" fmla="*/ 297 h 297"/>
                <a:gd name="T4" fmla="*/ 0 w 378"/>
                <a:gd name="T5" fmla="*/ 0 h 297"/>
                <a:gd name="T6" fmla="*/ 223 w 378"/>
                <a:gd name="T7" fmla="*/ 0 h 297"/>
                <a:gd name="T8" fmla="*/ 378 w 378"/>
                <a:gd name="T9" fmla="*/ 297 h 297"/>
              </a:gdLst>
              <a:ahLst/>
              <a:cxnLst>
                <a:cxn ang="0">
                  <a:pos x="T0" y="T1"/>
                </a:cxn>
                <a:cxn ang="0">
                  <a:pos x="T2" y="T3"/>
                </a:cxn>
                <a:cxn ang="0">
                  <a:pos x="T4" y="T5"/>
                </a:cxn>
                <a:cxn ang="0">
                  <a:pos x="T6" y="T7"/>
                </a:cxn>
                <a:cxn ang="0">
                  <a:pos x="T8" y="T9"/>
                </a:cxn>
              </a:cxnLst>
              <a:rect l="0" t="0" r="r" b="b"/>
              <a:pathLst>
                <a:path w="378" h="297">
                  <a:moveTo>
                    <a:pt x="378" y="297"/>
                  </a:moveTo>
                  <a:lnTo>
                    <a:pt x="247" y="297"/>
                  </a:lnTo>
                  <a:lnTo>
                    <a:pt x="0" y="0"/>
                  </a:lnTo>
                  <a:lnTo>
                    <a:pt x="223" y="0"/>
                  </a:lnTo>
                  <a:lnTo>
                    <a:pt x="378" y="297"/>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2" name="Freeform 56"/>
            <p:cNvSpPr>
              <a:spLocks noChangeArrowheads="1"/>
            </p:cNvSpPr>
            <p:nvPr/>
          </p:nvSpPr>
          <p:spPr bwMode="auto">
            <a:xfrm>
              <a:off x="2635" y="1741"/>
              <a:ext cx="244" cy="297"/>
            </a:xfrm>
            <a:custGeom>
              <a:avLst/>
              <a:gdLst>
                <a:gd name="T0" fmla="*/ 244 w 244"/>
                <a:gd name="T1" fmla="*/ 297 h 297"/>
                <a:gd name="T2" fmla="*/ 115 w 244"/>
                <a:gd name="T3" fmla="*/ 297 h 297"/>
                <a:gd name="T4" fmla="*/ 0 w 244"/>
                <a:gd name="T5" fmla="*/ 0 h 297"/>
                <a:gd name="T6" fmla="*/ 224 w 244"/>
                <a:gd name="T7" fmla="*/ 0 h 297"/>
                <a:gd name="T8" fmla="*/ 244 w 244"/>
                <a:gd name="T9" fmla="*/ 297 h 297"/>
              </a:gdLst>
              <a:ahLst/>
              <a:cxnLst>
                <a:cxn ang="0">
                  <a:pos x="T0" y="T1"/>
                </a:cxn>
                <a:cxn ang="0">
                  <a:pos x="T2" y="T3"/>
                </a:cxn>
                <a:cxn ang="0">
                  <a:pos x="T4" y="T5"/>
                </a:cxn>
                <a:cxn ang="0">
                  <a:pos x="T6" y="T7"/>
                </a:cxn>
                <a:cxn ang="0">
                  <a:pos x="T8" y="T9"/>
                </a:cxn>
              </a:cxnLst>
              <a:rect l="0" t="0" r="r" b="b"/>
              <a:pathLst>
                <a:path w="244" h="297">
                  <a:moveTo>
                    <a:pt x="244" y="297"/>
                  </a:moveTo>
                  <a:lnTo>
                    <a:pt x="115" y="297"/>
                  </a:lnTo>
                  <a:lnTo>
                    <a:pt x="0" y="0"/>
                  </a:lnTo>
                  <a:lnTo>
                    <a:pt x="224" y="0"/>
                  </a:lnTo>
                  <a:lnTo>
                    <a:pt x="244" y="297"/>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3" name="Freeform 57"/>
            <p:cNvSpPr>
              <a:spLocks noChangeArrowheads="1"/>
            </p:cNvSpPr>
            <p:nvPr/>
          </p:nvSpPr>
          <p:spPr bwMode="auto">
            <a:xfrm>
              <a:off x="2879" y="1741"/>
              <a:ext cx="244" cy="297"/>
            </a:xfrm>
            <a:custGeom>
              <a:avLst/>
              <a:gdLst>
                <a:gd name="T0" fmla="*/ 130 w 244"/>
                <a:gd name="T1" fmla="*/ 297 h 297"/>
                <a:gd name="T2" fmla="*/ 0 w 244"/>
                <a:gd name="T3" fmla="*/ 297 h 297"/>
                <a:gd name="T4" fmla="*/ 20 w 244"/>
                <a:gd name="T5" fmla="*/ 0 h 297"/>
                <a:gd name="T6" fmla="*/ 244 w 244"/>
                <a:gd name="T7" fmla="*/ 0 h 297"/>
                <a:gd name="T8" fmla="*/ 130 w 244"/>
                <a:gd name="T9" fmla="*/ 297 h 297"/>
              </a:gdLst>
              <a:ahLst/>
              <a:cxnLst>
                <a:cxn ang="0">
                  <a:pos x="T0" y="T1"/>
                </a:cxn>
                <a:cxn ang="0">
                  <a:pos x="T2" y="T3"/>
                </a:cxn>
                <a:cxn ang="0">
                  <a:pos x="T4" y="T5"/>
                </a:cxn>
                <a:cxn ang="0">
                  <a:pos x="T6" y="T7"/>
                </a:cxn>
                <a:cxn ang="0">
                  <a:pos x="T8" y="T9"/>
                </a:cxn>
              </a:cxnLst>
              <a:rect l="0" t="0" r="r" b="b"/>
              <a:pathLst>
                <a:path w="244" h="297">
                  <a:moveTo>
                    <a:pt x="130" y="297"/>
                  </a:moveTo>
                  <a:lnTo>
                    <a:pt x="0" y="297"/>
                  </a:lnTo>
                  <a:lnTo>
                    <a:pt x="20" y="0"/>
                  </a:lnTo>
                  <a:lnTo>
                    <a:pt x="244" y="0"/>
                  </a:lnTo>
                  <a:lnTo>
                    <a:pt x="130" y="297"/>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4" name="Freeform 58"/>
            <p:cNvSpPr>
              <a:spLocks noChangeArrowheads="1"/>
            </p:cNvSpPr>
            <p:nvPr/>
          </p:nvSpPr>
          <p:spPr bwMode="auto">
            <a:xfrm>
              <a:off x="3009" y="1741"/>
              <a:ext cx="378" cy="297"/>
            </a:xfrm>
            <a:custGeom>
              <a:avLst/>
              <a:gdLst>
                <a:gd name="T0" fmla="*/ 131 w 378"/>
                <a:gd name="T1" fmla="*/ 297 h 297"/>
                <a:gd name="T2" fmla="*/ 0 w 378"/>
                <a:gd name="T3" fmla="*/ 297 h 297"/>
                <a:gd name="T4" fmla="*/ 154 w 378"/>
                <a:gd name="T5" fmla="*/ 0 h 297"/>
                <a:gd name="T6" fmla="*/ 378 w 378"/>
                <a:gd name="T7" fmla="*/ 0 h 297"/>
                <a:gd name="T8" fmla="*/ 131 w 378"/>
                <a:gd name="T9" fmla="*/ 297 h 297"/>
              </a:gdLst>
              <a:ahLst/>
              <a:cxnLst>
                <a:cxn ang="0">
                  <a:pos x="T0" y="T1"/>
                </a:cxn>
                <a:cxn ang="0">
                  <a:pos x="T2" y="T3"/>
                </a:cxn>
                <a:cxn ang="0">
                  <a:pos x="T4" y="T5"/>
                </a:cxn>
                <a:cxn ang="0">
                  <a:pos x="T6" y="T7"/>
                </a:cxn>
                <a:cxn ang="0">
                  <a:pos x="T8" y="T9"/>
                </a:cxn>
              </a:cxnLst>
              <a:rect l="0" t="0" r="r" b="b"/>
              <a:pathLst>
                <a:path w="378" h="297">
                  <a:moveTo>
                    <a:pt x="131" y="297"/>
                  </a:moveTo>
                  <a:lnTo>
                    <a:pt x="0" y="297"/>
                  </a:lnTo>
                  <a:lnTo>
                    <a:pt x="154" y="0"/>
                  </a:lnTo>
                  <a:lnTo>
                    <a:pt x="378" y="0"/>
                  </a:lnTo>
                  <a:lnTo>
                    <a:pt x="131" y="297"/>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5" name="Freeform 59"/>
            <p:cNvSpPr>
              <a:spLocks noChangeArrowheads="1"/>
            </p:cNvSpPr>
            <p:nvPr/>
          </p:nvSpPr>
          <p:spPr bwMode="auto">
            <a:xfrm>
              <a:off x="2619" y="2498"/>
              <a:ext cx="521" cy="321"/>
            </a:xfrm>
            <a:custGeom>
              <a:avLst/>
              <a:gdLst>
                <a:gd name="T0" fmla="*/ 521 w 521"/>
                <a:gd name="T1" fmla="*/ 0 h 321"/>
                <a:gd name="T2" fmla="*/ 0 w 521"/>
                <a:gd name="T3" fmla="*/ 0 h 321"/>
                <a:gd name="T4" fmla="*/ 191 w 521"/>
                <a:gd name="T5" fmla="*/ 321 h 321"/>
                <a:gd name="T6" fmla="*/ 330 w 521"/>
                <a:gd name="T7" fmla="*/ 321 h 321"/>
                <a:gd name="T8" fmla="*/ 521 w 521"/>
                <a:gd name="T9" fmla="*/ 0 h 321"/>
              </a:gdLst>
              <a:ahLst/>
              <a:cxnLst>
                <a:cxn ang="0">
                  <a:pos x="T0" y="T1"/>
                </a:cxn>
                <a:cxn ang="0">
                  <a:pos x="T2" y="T3"/>
                </a:cxn>
                <a:cxn ang="0">
                  <a:pos x="T4" y="T5"/>
                </a:cxn>
                <a:cxn ang="0">
                  <a:pos x="T6" y="T7"/>
                </a:cxn>
                <a:cxn ang="0">
                  <a:pos x="T8" y="T9"/>
                </a:cxn>
              </a:cxnLst>
              <a:rect l="0" t="0" r="r" b="b"/>
              <a:pathLst>
                <a:path w="521" h="321">
                  <a:moveTo>
                    <a:pt x="521" y="0"/>
                  </a:moveTo>
                  <a:lnTo>
                    <a:pt x="0" y="0"/>
                  </a:lnTo>
                  <a:lnTo>
                    <a:pt x="191" y="321"/>
                  </a:lnTo>
                  <a:lnTo>
                    <a:pt x="330" y="321"/>
                  </a:lnTo>
                  <a:lnTo>
                    <a:pt x="521"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6" name="Freeform 60"/>
            <p:cNvSpPr>
              <a:spLocks noChangeArrowheads="1"/>
            </p:cNvSpPr>
            <p:nvPr/>
          </p:nvSpPr>
          <p:spPr bwMode="auto">
            <a:xfrm>
              <a:off x="2810" y="2819"/>
              <a:ext cx="139" cy="116"/>
            </a:xfrm>
            <a:custGeom>
              <a:avLst/>
              <a:gdLst>
                <a:gd name="T0" fmla="*/ 139 w 139"/>
                <a:gd name="T1" fmla="*/ 0 h 116"/>
                <a:gd name="T2" fmla="*/ 0 w 139"/>
                <a:gd name="T3" fmla="*/ 0 h 116"/>
                <a:gd name="T4" fmla="*/ 69 w 139"/>
                <a:gd name="T5" fmla="*/ 116 h 116"/>
                <a:gd name="T6" fmla="*/ 139 w 139"/>
                <a:gd name="T7" fmla="*/ 0 h 116"/>
              </a:gdLst>
              <a:ahLst/>
              <a:cxnLst>
                <a:cxn ang="0">
                  <a:pos x="T0" y="T1"/>
                </a:cxn>
                <a:cxn ang="0">
                  <a:pos x="T2" y="T3"/>
                </a:cxn>
                <a:cxn ang="0">
                  <a:pos x="T4" y="T5"/>
                </a:cxn>
                <a:cxn ang="0">
                  <a:pos x="T6" y="T7"/>
                </a:cxn>
              </a:cxnLst>
              <a:rect l="0" t="0" r="r" b="b"/>
              <a:pathLst>
                <a:path w="139" h="116">
                  <a:moveTo>
                    <a:pt x="139" y="0"/>
                  </a:moveTo>
                  <a:lnTo>
                    <a:pt x="0" y="0"/>
                  </a:lnTo>
                  <a:lnTo>
                    <a:pt x="69" y="116"/>
                  </a:lnTo>
                  <a:lnTo>
                    <a:pt x="139" y="0"/>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grpSp>
      <p:sp>
        <p:nvSpPr>
          <p:cNvPr id="58387" name="文本框 36"/>
          <p:cNvSpPr txBox="1">
            <a:spLocks noChangeArrowheads="1"/>
          </p:cNvSpPr>
          <p:nvPr/>
        </p:nvSpPr>
        <p:spPr bwMode="auto">
          <a:xfrm>
            <a:off x="277282" y="1386523"/>
            <a:ext cx="270637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a:sym typeface="思源黑体 CN Light" charset="0"/>
              </a:rPr>
              <a:t>（一）目标取向</a:t>
            </a:r>
            <a:endParaRPr lang="zh-CN" altLang="en-US" sz="2000" b="1" dirty="0">
              <a:solidFill>
                <a:srgbClr val="0D0D0D"/>
              </a:solidFill>
              <a:ea typeface="宋体" panose="02010600030101010101" pitchFamily="2" charset="-122"/>
              <a:sym typeface="思源黑体 CN Light" charset="0"/>
            </a:endParaRPr>
          </a:p>
        </p:txBody>
      </p:sp>
      <p:sp>
        <p:nvSpPr>
          <p:cNvPr id="58388" name="文本框 37"/>
          <p:cNvSpPr txBox="1">
            <a:spLocks noChangeArrowheads="1"/>
          </p:cNvSpPr>
          <p:nvPr/>
        </p:nvSpPr>
        <p:spPr bwMode="auto">
          <a:xfrm>
            <a:off x="367665" y="1805940"/>
            <a:ext cx="324612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None/>
            </a:pP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思源黑体 CN Light" charset="0"/>
              </a:rPr>
              <a:t>    政策</a:t>
            </a:r>
            <a:r>
              <a:rPr lang="zh-CN" altLang="en-US" sz="1600" dirty="0">
                <a:latin typeface="宋体" panose="02010600030101010101" pitchFamily="2" charset="-122"/>
                <a:ea typeface="宋体" panose="02010600030101010101" pitchFamily="2" charset="-122"/>
                <a:cs typeface="宋体" panose="02010600030101010101" pitchFamily="2" charset="-122"/>
                <a:sym typeface="思源黑体 CN Light" charset="0"/>
              </a:rPr>
              <a:t>方案是对“未来事务状态”的设想。政策主体制定政策是要创造一个比现状更合理、更具有人性的未来。这种目标取向要求政策方案必须具有前瞻性与指导性。</a:t>
            </a:r>
            <a:endParaRPr lang="zh-CN" altLang="en-US" sz="1600" dirty="0">
              <a:solidFill>
                <a:srgbClr val="0D0D0D"/>
              </a:solidFill>
              <a:latin typeface="宋体" panose="02010600030101010101" pitchFamily="2" charset="-122"/>
              <a:ea typeface="宋体" panose="02010600030101010101" pitchFamily="2" charset="-122"/>
              <a:cs typeface="宋体" panose="02010600030101010101" pitchFamily="2" charset="-122"/>
              <a:sym typeface="思源黑体 CN Light" charset="0"/>
            </a:endParaRPr>
          </a:p>
        </p:txBody>
      </p:sp>
      <p:sp>
        <p:nvSpPr>
          <p:cNvPr id="58389" name="文本框 36"/>
          <p:cNvSpPr txBox="1">
            <a:spLocks noChangeArrowheads="1"/>
          </p:cNvSpPr>
          <p:nvPr/>
        </p:nvSpPr>
        <p:spPr bwMode="auto">
          <a:xfrm>
            <a:off x="296488" y="3220293"/>
            <a:ext cx="247459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None/>
            </a:pPr>
            <a:r>
              <a:rPr lang="zh-CN" altLang="en-US" sz="2000" dirty="0">
                <a:sym typeface="思源黑体 CN Light" charset="0"/>
              </a:rPr>
              <a:t>（二）变革取向</a:t>
            </a:r>
            <a:endParaRPr lang="zh-CN" altLang="en-US" sz="2000" b="1" dirty="0">
              <a:solidFill>
                <a:srgbClr val="0D0D0D"/>
              </a:solidFill>
              <a:ea typeface="宋体" panose="02010600030101010101" pitchFamily="2" charset="-122"/>
              <a:sym typeface="思源黑体 CN Light" charset="0"/>
            </a:endParaRPr>
          </a:p>
        </p:txBody>
      </p:sp>
      <p:sp>
        <p:nvSpPr>
          <p:cNvPr id="58390" name="文本框 37"/>
          <p:cNvSpPr txBox="1">
            <a:spLocks noChangeArrowheads="1"/>
          </p:cNvSpPr>
          <p:nvPr/>
        </p:nvSpPr>
        <p:spPr bwMode="auto">
          <a:xfrm>
            <a:off x="402279" y="3605267"/>
            <a:ext cx="339660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None/>
            </a:pPr>
            <a:r>
              <a:rPr lang="zh-CN" altLang="en-US" sz="1600" dirty="0" smtClean="0">
                <a:latin typeface="宋体" panose="02010600030101010101" pitchFamily="2" charset="-122"/>
                <a:ea typeface="宋体" panose="02010600030101010101" pitchFamily="2" charset="-122"/>
                <a:sym typeface="思源黑体 CN Light" charset="0"/>
              </a:rPr>
              <a:t>    政策</a:t>
            </a:r>
            <a:r>
              <a:rPr lang="zh-CN" altLang="en-US" sz="1600" dirty="0">
                <a:latin typeface="宋体" panose="02010600030101010101" pitchFamily="2" charset="-122"/>
                <a:ea typeface="宋体" panose="02010600030101010101" pitchFamily="2" charset="-122"/>
                <a:sym typeface="思源黑体 CN Light" charset="0"/>
              </a:rPr>
              <a:t>方案必须有“变动性”与</a:t>
            </a:r>
            <a:r>
              <a:rPr lang="zh-CN" altLang="en-US" sz="1600" dirty="0" smtClean="0">
                <a:latin typeface="宋体" panose="02010600030101010101" pitchFamily="2" charset="-122"/>
                <a:ea typeface="宋体" panose="02010600030101010101" pitchFamily="2" charset="-122"/>
                <a:sym typeface="思源黑体 CN Light" charset="0"/>
              </a:rPr>
              <a:t>“创新性”，要</a:t>
            </a:r>
            <a:r>
              <a:rPr lang="zh-CN" altLang="en-US" sz="1600" dirty="0">
                <a:latin typeface="宋体" panose="02010600030101010101" pitchFamily="2" charset="-122"/>
                <a:ea typeface="宋体" panose="02010600030101010101" pitchFamily="2" charset="-122"/>
                <a:sym typeface="思源黑体 CN Light" charset="0"/>
              </a:rPr>
              <a:t>注重实际行动，要在时间、观念、行为、事务关系、人际关系等</a:t>
            </a:r>
            <a:r>
              <a:rPr lang="zh-CN" altLang="en-US" sz="1600" dirty="0" smtClean="0">
                <a:latin typeface="宋体" panose="02010600030101010101" pitchFamily="2" charset="-122"/>
                <a:ea typeface="宋体" panose="02010600030101010101" pitchFamily="2" charset="-122"/>
                <a:sym typeface="思源黑体 CN Light" charset="0"/>
              </a:rPr>
              <a:t>方面</a:t>
            </a:r>
            <a:r>
              <a:rPr lang="zh-CN" altLang="en-US" sz="1600" dirty="0">
                <a:latin typeface="宋体" panose="02010600030101010101" pitchFamily="2" charset="-122"/>
                <a:ea typeface="宋体" panose="02010600030101010101" pitchFamily="2" charset="-122"/>
                <a:sym typeface="思源黑体 CN Light" charset="0"/>
              </a:rPr>
              <a:t>有所改变，以满足“未来事务状态”的要求。</a:t>
            </a:r>
            <a:endParaRPr lang="zh-CN" altLang="en-US" sz="1600" dirty="0">
              <a:solidFill>
                <a:srgbClr val="0D0D0D"/>
              </a:solidFill>
              <a:latin typeface="宋体" panose="02010600030101010101" pitchFamily="2" charset="-122"/>
              <a:ea typeface="宋体" panose="02010600030101010101" pitchFamily="2" charset="-122"/>
              <a:sym typeface="思源黑体 CN Light" charset="0"/>
            </a:endParaRPr>
          </a:p>
        </p:txBody>
      </p:sp>
      <p:sp>
        <p:nvSpPr>
          <p:cNvPr id="58391" name="文本框 36"/>
          <p:cNvSpPr txBox="1">
            <a:spLocks noChangeArrowheads="1"/>
          </p:cNvSpPr>
          <p:nvPr/>
        </p:nvSpPr>
        <p:spPr bwMode="auto">
          <a:xfrm>
            <a:off x="329383" y="4928706"/>
            <a:ext cx="314579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None/>
            </a:pPr>
            <a:r>
              <a:rPr lang="zh-CN" sz="2000" dirty="0" smtClean="0">
                <a:sym typeface="思源黑体 CN Light" charset="0"/>
              </a:rPr>
              <a:t>（三）</a:t>
            </a:r>
            <a:r>
              <a:rPr sz="2000" dirty="0" smtClean="0">
                <a:sym typeface="思源黑体 CN Light" charset="0"/>
              </a:rPr>
              <a:t>选择取向</a:t>
            </a:r>
          </a:p>
          <a:p>
            <a:pPr marL="0" indent="0">
              <a:buNone/>
            </a:pPr>
            <a:endParaRPr lang="zh-CN" altLang="en-US" sz="2000" b="1" dirty="0">
              <a:solidFill>
                <a:srgbClr val="0D0D0D"/>
              </a:solidFill>
              <a:ea typeface="宋体" panose="02010600030101010101" pitchFamily="2" charset="-122"/>
              <a:sym typeface="思源黑体 CN Light" charset="0"/>
            </a:endParaRPr>
          </a:p>
        </p:txBody>
      </p:sp>
      <p:sp>
        <p:nvSpPr>
          <p:cNvPr id="58392" name="文本框 37"/>
          <p:cNvSpPr txBox="1">
            <a:spLocks noChangeArrowheads="1"/>
          </p:cNvSpPr>
          <p:nvPr/>
        </p:nvSpPr>
        <p:spPr bwMode="auto">
          <a:xfrm>
            <a:off x="409026" y="5313680"/>
            <a:ext cx="32754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None/>
            </a:pPr>
            <a:r>
              <a:rPr lang="en-US" sz="1600" dirty="0" smtClean="0">
                <a:latin typeface="宋体" panose="02010600030101010101" pitchFamily="2" charset="-122"/>
                <a:ea typeface="宋体" panose="02010600030101010101" pitchFamily="2" charset="-122"/>
                <a:cs typeface="宋体" panose="02010600030101010101" pitchFamily="2" charset="-122"/>
                <a:sym typeface="思源黑体 CN Light" charset="0"/>
              </a:rPr>
              <a:t>    </a:t>
            </a:r>
            <a:r>
              <a:rPr sz="1600" dirty="0" smtClean="0">
                <a:latin typeface="宋体" panose="02010600030101010101" pitchFamily="2" charset="-122"/>
                <a:ea typeface="宋体" panose="02010600030101010101" pitchFamily="2" charset="-122"/>
                <a:cs typeface="宋体" panose="02010600030101010101" pitchFamily="2" charset="-122"/>
                <a:sym typeface="思源黑体 CN Light" charset="0"/>
              </a:rPr>
              <a:t>政策方案重在</a:t>
            </a:r>
            <a:r>
              <a:rPr sz="1600" dirty="0" smtClean="0">
                <a:latin typeface="宋体" panose="02010600030101010101" pitchFamily="2" charset="-122"/>
                <a:ea typeface="宋体" panose="02010600030101010101" pitchFamily="2" charset="-122"/>
                <a:cs typeface="宋体" panose="02010600030101010101" pitchFamily="2" charset="-122"/>
                <a:sym typeface="思源黑体 CN Light" charset="0"/>
              </a:rPr>
              <a:t>“选择与设计”，</a:t>
            </a:r>
            <a:r>
              <a:rPr sz="1600" dirty="0" err="1" smtClean="0">
                <a:latin typeface="宋体" panose="02010600030101010101" pitchFamily="2" charset="-122"/>
                <a:ea typeface="宋体" panose="02010600030101010101" pitchFamily="2" charset="-122"/>
                <a:cs typeface="宋体" panose="02010600030101010101" pitchFamily="2" charset="-122"/>
                <a:sym typeface="思源黑体 CN Light" charset="0"/>
              </a:rPr>
              <a:t>它包含一系列抉择，</a:t>
            </a:r>
            <a:r>
              <a:rPr sz="1600" dirty="0" err="1" smtClean="0">
                <a:latin typeface="宋体" panose="02010600030101010101" pitchFamily="2" charset="-122"/>
                <a:ea typeface="宋体" panose="02010600030101010101" pitchFamily="2" charset="-122"/>
                <a:cs typeface="宋体" panose="02010600030101010101" pitchFamily="2" charset="-122"/>
                <a:sym typeface="思源黑体 CN Light" charset="0"/>
              </a:rPr>
              <a:t>在选择上要有广度、深度、连续性、相关性</a:t>
            </a:r>
            <a:r>
              <a:rPr sz="1600" dirty="0" smtClean="0">
                <a:latin typeface="宋体" panose="02010600030101010101" pitchFamily="2" charset="-122"/>
                <a:ea typeface="宋体" panose="02010600030101010101" pitchFamily="2" charset="-122"/>
                <a:cs typeface="宋体" panose="02010600030101010101" pitchFamily="2" charset="-122"/>
                <a:sym typeface="思源黑体 CN Light" charset="0"/>
              </a:rPr>
              <a:t>。</a:t>
            </a:r>
            <a:endParaRPr lang="zh-CN" altLang="en-US" sz="1600" dirty="0" smtClean="0">
              <a:solidFill>
                <a:srgbClr val="0D0D0D"/>
              </a:solidFill>
              <a:latin typeface="宋体" panose="02010600030101010101" pitchFamily="2" charset="-122"/>
              <a:ea typeface="宋体" panose="02010600030101010101" pitchFamily="2" charset="-122"/>
              <a:cs typeface="宋体" panose="02010600030101010101" pitchFamily="2" charset="-122"/>
              <a:sym typeface="思源黑体 CN Light" charset="0"/>
            </a:endParaRPr>
          </a:p>
        </p:txBody>
      </p:sp>
      <p:sp>
        <p:nvSpPr>
          <p:cNvPr id="58393" name="文本框 36"/>
          <p:cNvSpPr txBox="1">
            <a:spLocks noChangeArrowheads="1"/>
          </p:cNvSpPr>
          <p:nvPr/>
        </p:nvSpPr>
        <p:spPr bwMode="auto">
          <a:xfrm>
            <a:off x="5623560" y="1392873"/>
            <a:ext cx="20878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None/>
            </a:pPr>
            <a:r>
              <a:rPr lang="zh-CN" sz="2000" dirty="0" smtClean="0">
                <a:sym typeface="思源黑体 CN Light" charset="0"/>
              </a:rPr>
              <a:t>（四）</a:t>
            </a:r>
            <a:r>
              <a:rPr sz="2000" dirty="0" smtClean="0">
                <a:sym typeface="思源黑体 CN Light" charset="0"/>
              </a:rPr>
              <a:t>理性取向</a:t>
            </a:r>
            <a:endParaRPr lang="zh-CN" altLang="en-US" sz="2000" b="1" dirty="0">
              <a:solidFill>
                <a:srgbClr val="0D0D0D"/>
              </a:solidFill>
              <a:ea typeface="宋体" panose="02010600030101010101" pitchFamily="2" charset="-122"/>
              <a:sym typeface="思源黑体 CN Light" charset="0"/>
            </a:endParaRPr>
          </a:p>
        </p:txBody>
      </p:sp>
      <p:sp>
        <p:nvSpPr>
          <p:cNvPr id="58394" name="文本框 37"/>
          <p:cNvSpPr txBox="1">
            <a:spLocks noChangeArrowheads="1"/>
          </p:cNvSpPr>
          <p:nvPr/>
        </p:nvSpPr>
        <p:spPr bwMode="auto">
          <a:xfrm>
            <a:off x="5746115" y="1791653"/>
            <a:ext cx="288416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思源黑体 CN Light" charset="0"/>
              </a:rPr>
              <a:t>    政策</a:t>
            </a:r>
            <a:r>
              <a:rPr lang="zh-CN" altLang="en-US" sz="1600" dirty="0">
                <a:latin typeface="宋体" panose="02010600030101010101" pitchFamily="2" charset="-122"/>
                <a:ea typeface="宋体" panose="02010600030101010101" pitchFamily="2" charset="-122"/>
                <a:cs typeface="宋体" panose="02010600030101010101" pitchFamily="2" charset="-122"/>
                <a:sym typeface="思源黑体 CN Light" charset="0"/>
              </a:rPr>
              <a:t>制定</a:t>
            </a: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思源黑体 CN Light" charset="0"/>
              </a:rPr>
              <a:t>或政策</a:t>
            </a:r>
            <a:r>
              <a:rPr lang="zh-CN" altLang="en-US" sz="1600" dirty="0">
                <a:latin typeface="宋体" panose="02010600030101010101" pitchFamily="2" charset="-122"/>
                <a:ea typeface="宋体" panose="02010600030101010101" pitchFamily="2" charset="-122"/>
                <a:cs typeface="宋体" panose="02010600030101010101" pitchFamily="2" charset="-122"/>
                <a:sym typeface="思源黑体 CN Light" charset="0"/>
              </a:rPr>
              <a:t>方案规划的精髓在于重视理性。其意义在于：通过环境、目标、手</a:t>
            </a:r>
          </a:p>
          <a:p>
            <a:pPr>
              <a:buFont typeface="Arial" panose="020B0604020202020204" pitchFamily="34" charset="0"/>
              <a:buNone/>
            </a:pPr>
            <a:r>
              <a:rPr lang="zh-CN" altLang="en-US" sz="1600" dirty="0">
                <a:latin typeface="宋体" panose="02010600030101010101" pitchFamily="2" charset="-122"/>
                <a:ea typeface="宋体" panose="02010600030101010101" pitchFamily="2" charset="-122"/>
                <a:cs typeface="宋体" panose="02010600030101010101" pitchFamily="2" charset="-122"/>
                <a:sym typeface="思源黑体 CN Light" charset="0"/>
              </a:rPr>
              <a:t>段之间的有效搭配，产生政策方案规划的可行性情形；如果政策方案规划超越了环境的限</a:t>
            </a:r>
          </a:p>
          <a:p>
            <a:pPr>
              <a:buFont typeface="Arial" panose="020B0604020202020204" pitchFamily="34" charset="0"/>
              <a:buNone/>
            </a:pPr>
            <a:r>
              <a:rPr lang="zh-CN" altLang="en-US" sz="1600" dirty="0">
                <a:latin typeface="宋体" panose="02010600030101010101" pitchFamily="2" charset="-122"/>
                <a:ea typeface="宋体" panose="02010600030101010101" pitchFamily="2" charset="-122"/>
                <a:cs typeface="宋体" panose="02010600030101010101" pitchFamily="2" charset="-122"/>
                <a:sym typeface="思源黑体 CN Light" charset="0"/>
              </a:rPr>
              <a:t>制，便缺乏可行性。</a:t>
            </a:r>
            <a:endParaRPr lang="zh-CN" altLang="en-US" sz="1600" dirty="0">
              <a:solidFill>
                <a:srgbClr val="0D0D0D"/>
              </a:solidFill>
              <a:latin typeface="宋体" panose="02010600030101010101" pitchFamily="2" charset="-122"/>
              <a:ea typeface="宋体" panose="02010600030101010101" pitchFamily="2" charset="-122"/>
              <a:cs typeface="宋体" panose="02010600030101010101" pitchFamily="2" charset="-122"/>
              <a:sym typeface="思源黑体 CN Light" charset="0"/>
            </a:endParaRPr>
          </a:p>
        </p:txBody>
      </p:sp>
      <p:sp>
        <p:nvSpPr>
          <p:cNvPr id="58395" name="文本框 36"/>
          <p:cNvSpPr txBox="1">
            <a:spLocks noChangeArrowheads="1"/>
          </p:cNvSpPr>
          <p:nvPr/>
        </p:nvSpPr>
        <p:spPr bwMode="auto">
          <a:xfrm>
            <a:off x="5623560" y="3668395"/>
            <a:ext cx="231013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None/>
            </a:pPr>
            <a:r>
              <a:rPr lang="zh-CN" sz="2000" dirty="0" smtClean="0">
                <a:sym typeface="思源黑体 CN Light" charset="0"/>
              </a:rPr>
              <a:t>（五）</a:t>
            </a:r>
            <a:r>
              <a:rPr sz="2000" dirty="0" smtClean="0">
                <a:sym typeface="思源黑体 CN Light" charset="0"/>
              </a:rPr>
              <a:t>群体取向</a:t>
            </a:r>
            <a:endParaRPr lang="zh-CN" altLang="en-US" sz="2000" b="1" dirty="0">
              <a:solidFill>
                <a:srgbClr val="0D0D0D"/>
              </a:solidFill>
              <a:ea typeface="宋体" panose="02010600030101010101" pitchFamily="2" charset="-122"/>
              <a:sym typeface="思源黑体 CN Light" charset="0"/>
            </a:endParaRPr>
          </a:p>
        </p:txBody>
      </p:sp>
      <p:sp>
        <p:nvSpPr>
          <p:cNvPr id="58396" name="文本框 37"/>
          <p:cNvSpPr txBox="1">
            <a:spLocks noChangeArrowheads="1"/>
          </p:cNvSpPr>
          <p:nvPr/>
        </p:nvSpPr>
        <p:spPr bwMode="auto">
          <a:xfrm>
            <a:off x="5745167" y="4067175"/>
            <a:ext cx="300609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en-US" sz="1600" dirty="0" smtClean="0">
                <a:latin typeface="宋体" panose="02010600030101010101" pitchFamily="2" charset="-122"/>
                <a:ea typeface="宋体" panose="02010600030101010101" pitchFamily="2" charset="-122"/>
                <a:sym typeface="思源黑体 CN Light" charset="0"/>
              </a:rPr>
              <a:t>    </a:t>
            </a:r>
            <a:r>
              <a:rPr sz="1600" dirty="0" err="1" smtClean="0">
                <a:latin typeface="宋体" panose="02010600030101010101" pitchFamily="2" charset="-122"/>
                <a:ea typeface="宋体" panose="02010600030101010101" pitchFamily="2" charset="-122"/>
                <a:sym typeface="思源黑体 CN Light" charset="0"/>
              </a:rPr>
              <a:t>现代政策问题日趋复杂多变</a:t>
            </a:r>
            <a:r>
              <a:rPr sz="1600" dirty="0" err="1" smtClean="0">
                <a:latin typeface="宋体" panose="02010600030101010101" pitchFamily="2" charset="-122"/>
                <a:ea typeface="宋体" panose="02010600030101010101" pitchFamily="2" charset="-122"/>
                <a:sym typeface="思源黑体 CN Light" charset="0"/>
              </a:rPr>
              <a:t>，必须由相关部门和人员进行协作与配合，依靠集体的智慧和力量，群策群力，相互补充，</a:t>
            </a:r>
            <a:r>
              <a:rPr sz="1600" dirty="0" err="1" smtClean="0">
                <a:latin typeface="宋体" panose="02010600030101010101" pitchFamily="2" charset="-122"/>
                <a:ea typeface="宋体" panose="02010600030101010101" pitchFamily="2" charset="-122"/>
                <a:sym typeface="思源黑体 CN Light" charset="0"/>
              </a:rPr>
              <a:t>才能拟</a:t>
            </a:r>
            <a:r>
              <a:rPr lang="zh-CN" altLang="en-US" sz="1600" dirty="0" smtClean="0">
                <a:latin typeface="宋体" panose="02010600030101010101" pitchFamily="2" charset="-122"/>
                <a:ea typeface="宋体" panose="02010600030101010101" pitchFamily="2" charset="-122"/>
                <a:sym typeface="思源黑体 CN Light" charset="0"/>
              </a:rPr>
              <a:t>订</a:t>
            </a:r>
            <a:r>
              <a:rPr sz="1600" dirty="0" err="1" smtClean="0">
                <a:latin typeface="宋体" panose="02010600030101010101" pitchFamily="2" charset="-122"/>
                <a:ea typeface="宋体" panose="02010600030101010101" pitchFamily="2" charset="-122"/>
                <a:sym typeface="思源黑体 CN Light" charset="0"/>
              </a:rPr>
              <a:t>周密</a:t>
            </a:r>
            <a:r>
              <a:rPr sz="1600" dirty="0" err="1" smtClean="0">
                <a:latin typeface="宋体" panose="02010600030101010101" pitchFamily="2" charset="-122"/>
                <a:ea typeface="宋体" panose="02010600030101010101" pitchFamily="2" charset="-122"/>
                <a:sym typeface="思源黑体 CN Light" charset="0"/>
              </a:rPr>
              <a:t>、可行的方案</a:t>
            </a:r>
            <a:r>
              <a:rPr sz="1600" dirty="0" smtClean="0">
                <a:latin typeface="宋体" panose="02010600030101010101" pitchFamily="2" charset="-122"/>
                <a:ea typeface="宋体" panose="02010600030101010101" pitchFamily="2" charset="-122"/>
                <a:sym typeface="思源黑体 CN Light" charset="0"/>
              </a:rPr>
              <a:t>。</a:t>
            </a:r>
            <a:endParaRPr lang="zh-CN" altLang="en-US" sz="1600" dirty="0" smtClean="0">
              <a:solidFill>
                <a:srgbClr val="0D0D0D"/>
              </a:solidFill>
              <a:latin typeface="宋体" panose="02010600030101010101" pitchFamily="2" charset="-122"/>
              <a:ea typeface="宋体" panose="02010600030101010101" pitchFamily="2" charset="-122"/>
              <a:sym typeface="思源黑体 CN Light" charset="0"/>
            </a:endParaRPr>
          </a:p>
        </p:txBody>
      </p:sp>
      <p:sp>
        <p:nvSpPr>
          <p:cNvPr id="2" name="标题 1"/>
          <p:cNvSpPr>
            <a:spLocks noGrp="1"/>
          </p:cNvSpPr>
          <p:nvPr/>
        </p:nvSpPr>
        <p:spPr>
          <a:xfrm>
            <a:off x="965200" y="111125"/>
            <a:ext cx="7906385" cy="652780"/>
          </a:xfrm>
          <a:prstGeom prst="rect">
            <a:avLst/>
          </a:prstGeom>
          <a:noFill/>
          <a:ln>
            <a:noFill/>
          </a:ln>
        </p:spPr>
        <p:txBody>
          <a:bodyPr vert="horz" wrap="square" lIns="91440" tIns="45720" rIns="91440" bIns="45720" numCol="1" anchor="ctr" anchorCtr="0" compatLnSpc="1"/>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dirty="0" smtClean="0">
                <a:solidFill>
                  <a:schemeClr val="tx1"/>
                </a:solidFill>
                <a:sym typeface="思源黑体 CN Light" charset="0"/>
              </a:rPr>
              <a:t>第一节   政策制定概述</a:t>
            </a:r>
          </a:p>
        </p:txBody>
      </p:sp>
    </p:spTree>
    <p:extLst>
      <p:ext uri="{BB962C8B-B14F-4D97-AF65-F5344CB8AC3E}">
        <p14:creationId xmlns:p14="http://schemas.microsoft.com/office/powerpoint/2010/main" val="5609982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en-US" altLang="zh-CN" dirty="0" smtClean="0">
                <a:sym typeface="思源黑体 CN Light" charset="0"/>
              </a:rPr>
              <a:t>2. </a:t>
            </a:r>
            <a:r>
              <a:rPr lang="zh-CN" altLang="en-US" dirty="0" smtClean="0">
                <a:sym typeface="思源黑体 CN Light" charset="0"/>
              </a:rPr>
              <a:t>中国议行合一体制下的公共政策</a:t>
            </a:r>
          </a:p>
          <a:p>
            <a:pPr marL="0" indent="0">
              <a:buNone/>
            </a:pPr>
            <a:r>
              <a:rPr lang="zh-CN" altLang="en-US" dirty="0" smtClean="0">
                <a:sym typeface="思源黑体 CN Light" charset="0"/>
              </a:rPr>
              <a:t>    基本特征：（</a:t>
            </a:r>
            <a:r>
              <a:rPr lang="en-US" altLang="zh-CN" dirty="0" smtClean="0">
                <a:sym typeface="思源黑体 CN Light" charset="0"/>
              </a:rPr>
              <a:t>1</a:t>
            </a:r>
            <a:r>
              <a:rPr lang="zh-CN" altLang="en-US" dirty="0" smtClean="0">
                <a:sym typeface="思源黑体 CN Light" charset="0"/>
              </a:rPr>
              <a:t>）由人民直接或间接选举的代表机关统一行使国家权力。（</a:t>
            </a:r>
            <a:r>
              <a:rPr lang="en-US" altLang="zh-CN" dirty="0" smtClean="0">
                <a:sym typeface="思源黑体 CN Light" charset="0"/>
              </a:rPr>
              <a:t>2</a:t>
            </a:r>
            <a:r>
              <a:rPr lang="zh-CN" altLang="en-US" dirty="0" smtClean="0">
                <a:sym typeface="思源黑体 CN Light" charset="0"/>
              </a:rPr>
              <a:t>）国家行政机关和其他国家机关由人民代表机关产生，各自对国家权力机关负责并受其监督。</a:t>
            </a:r>
          </a:p>
          <a:p>
            <a:pPr marL="0" indent="0">
              <a:buNone/>
            </a:pPr>
            <a:r>
              <a:rPr lang="zh-CN" altLang="en-US" dirty="0" smtClean="0">
                <a:sym typeface="思源黑体 CN Light" charset="0"/>
              </a:rPr>
              <a:t>    国家权力机关在国家机构体系中处于最高地位，不与国家行政机关、审判机关和检察机关分权，不受它们的制约，只对人民负责，受人民监督。</a:t>
            </a: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68165" y="1215844"/>
            <a:ext cx="8801821" cy="56421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21" name="任意多边形: 形状 20"/>
          <p:cNvSpPr/>
          <p:nvPr/>
        </p:nvSpPr>
        <p:spPr>
          <a:xfrm flipH="1" flipV="1">
            <a:off x="0" y="0"/>
            <a:ext cx="700088" cy="763588"/>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2467" name="文本框 24"/>
          <p:cNvSpPr txBox="1">
            <a:spLocks noChangeArrowheads="1"/>
          </p:cNvSpPr>
          <p:nvPr/>
        </p:nvSpPr>
        <p:spPr bwMode="auto">
          <a:xfrm>
            <a:off x="465774" y="1215844"/>
            <a:ext cx="324548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smtClean="0">
                <a:sym typeface="思源黑体 CN Light" charset="0"/>
              </a:rPr>
              <a:t>三、政策制定的原则</a:t>
            </a:r>
            <a:endParaRPr lang="zh-CN" altLang="en-US" sz="2400" b="1" dirty="0">
              <a:solidFill>
                <a:srgbClr val="6D5337"/>
              </a:solidFill>
              <a:ea typeface="宋体" panose="02010600030101010101" pitchFamily="2" charset="-122"/>
              <a:sym typeface="思源黑体 CN Light" charset="0"/>
            </a:endParaRPr>
          </a:p>
        </p:txBody>
      </p:sp>
      <p:sp>
        <p:nvSpPr>
          <p:cNvPr id="17" name="矩形: 对角圆角 1"/>
          <p:cNvSpPr/>
          <p:nvPr/>
        </p:nvSpPr>
        <p:spPr>
          <a:xfrm>
            <a:off x="568445" y="2192579"/>
            <a:ext cx="2506980" cy="1907540"/>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18" name="矩形: 对角圆角 2"/>
          <p:cNvSpPr/>
          <p:nvPr/>
        </p:nvSpPr>
        <p:spPr>
          <a:xfrm>
            <a:off x="3599814" y="2192579"/>
            <a:ext cx="2237740" cy="1861820"/>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19" name="矩形: 对角圆角 3"/>
          <p:cNvSpPr/>
          <p:nvPr/>
        </p:nvSpPr>
        <p:spPr>
          <a:xfrm>
            <a:off x="6306162" y="2093061"/>
            <a:ext cx="2663825" cy="1988185"/>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62471" name="文本框 36"/>
          <p:cNvSpPr txBox="1">
            <a:spLocks noChangeArrowheads="1"/>
          </p:cNvSpPr>
          <p:nvPr/>
        </p:nvSpPr>
        <p:spPr bwMode="auto">
          <a:xfrm>
            <a:off x="350044" y="1738834"/>
            <a:ext cx="281495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（一）公平与效率原则</a:t>
            </a:r>
            <a:endParaRPr lang="zh-CN" altLang="en-US" sz="2000" dirty="0">
              <a:solidFill>
                <a:schemeClr val="bg1"/>
              </a:solidFill>
              <a:ea typeface="宋体" panose="02010600030101010101" pitchFamily="2" charset="-122"/>
              <a:sym typeface="思源黑体 CN Light" charset="0"/>
            </a:endParaRPr>
          </a:p>
        </p:txBody>
      </p:sp>
      <p:sp>
        <p:nvSpPr>
          <p:cNvPr id="62472" name="文本框 37"/>
          <p:cNvSpPr txBox="1">
            <a:spLocks noChangeArrowheads="1"/>
          </p:cNvSpPr>
          <p:nvPr/>
        </p:nvSpPr>
        <p:spPr bwMode="auto">
          <a:xfrm>
            <a:off x="667385" y="2346566"/>
            <a:ext cx="2420620" cy="159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400" dirty="0">
                <a:solidFill>
                  <a:schemeClr val="bg1"/>
                </a:solidFill>
                <a:ea typeface="宋体" panose="02010600030101010101" pitchFamily="2" charset="-122"/>
                <a:sym typeface="思源黑体 CN Light" charset="0"/>
              </a:rPr>
              <a:t>公平原则是指公共政策制定过程中平等地对待每个群体和个人。效率原则要求在政策制定过程</a:t>
            </a:r>
            <a:r>
              <a:rPr lang="zh-CN" altLang="en-US" sz="1400" dirty="0" smtClean="0">
                <a:solidFill>
                  <a:schemeClr val="bg1"/>
                </a:solidFill>
                <a:ea typeface="宋体" panose="02010600030101010101" pitchFamily="2" charset="-122"/>
                <a:sym typeface="思源黑体 CN Light" charset="0"/>
              </a:rPr>
              <a:t>中尽可能</a:t>
            </a:r>
            <a:r>
              <a:rPr lang="zh-CN" altLang="en-US" sz="1400" dirty="0">
                <a:solidFill>
                  <a:schemeClr val="bg1"/>
                </a:solidFill>
                <a:ea typeface="宋体" panose="02010600030101010101" pitchFamily="2" charset="-122"/>
                <a:sym typeface="思源黑体 CN Light" charset="0"/>
              </a:rPr>
              <a:t>地对各种成本支出进行合理与准确的计算，减少盲目的人力、物力、财力支出。</a:t>
            </a:r>
          </a:p>
        </p:txBody>
      </p:sp>
      <p:sp>
        <p:nvSpPr>
          <p:cNvPr id="62473" name="文本框 36"/>
          <p:cNvSpPr txBox="1">
            <a:spLocks noChangeArrowheads="1"/>
          </p:cNvSpPr>
          <p:nvPr/>
        </p:nvSpPr>
        <p:spPr bwMode="auto">
          <a:xfrm>
            <a:off x="3342878" y="1718945"/>
            <a:ext cx="235966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smtClean="0">
                <a:sym typeface="思源黑体 CN Light" charset="0"/>
              </a:rPr>
              <a:t>（三）可行性原则</a:t>
            </a:r>
            <a:endParaRPr lang="zh-CN" altLang="en-US" sz="2000" b="1" dirty="0" smtClean="0">
              <a:solidFill>
                <a:schemeClr val="bg1"/>
              </a:solidFill>
              <a:ea typeface="宋体" panose="02010600030101010101" pitchFamily="2" charset="-122"/>
              <a:sym typeface="思源黑体 CN Light" charset="0"/>
            </a:endParaRPr>
          </a:p>
        </p:txBody>
      </p:sp>
      <p:sp>
        <p:nvSpPr>
          <p:cNvPr id="62474" name="文本框 37"/>
          <p:cNvSpPr txBox="1">
            <a:spLocks noChangeArrowheads="1"/>
          </p:cNvSpPr>
          <p:nvPr/>
        </p:nvSpPr>
        <p:spPr bwMode="auto">
          <a:xfrm>
            <a:off x="3711259" y="2402759"/>
            <a:ext cx="205422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chemeClr val="bg1"/>
                </a:solidFill>
                <a:ea typeface="宋体" panose="02010600030101010101" pitchFamily="2" charset="-122"/>
                <a:sym typeface="思源黑体 CN Light" charset="0"/>
              </a:rPr>
              <a:t>政策</a:t>
            </a:r>
            <a:r>
              <a:rPr lang="zh-CN" altLang="en-US" sz="1600" dirty="0">
                <a:solidFill>
                  <a:schemeClr val="bg1"/>
                </a:solidFill>
                <a:ea typeface="宋体" panose="02010600030101010101" pitchFamily="2" charset="-122"/>
                <a:sym typeface="思源黑体 CN Light" charset="0"/>
              </a:rPr>
              <a:t>制定过程中方案的</a:t>
            </a:r>
            <a:r>
              <a:rPr lang="zh-CN" altLang="en-US" sz="1600" dirty="0" smtClean="0">
                <a:solidFill>
                  <a:schemeClr val="bg1"/>
                </a:solidFill>
                <a:ea typeface="宋体" panose="02010600030101010101" pitchFamily="2" charset="-122"/>
                <a:sym typeface="思源黑体 CN Light" charset="0"/>
              </a:rPr>
              <a:t>可行性是指</a:t>
            </a:r>
            <a:r>
              <a:rPr lang="zh-CN" altLang="en-US" sz="1600" dirty="0">
                <a:solidFill>
                  <a:schemeClr val="bg1"/>
                </a:solidFill>
                <a:ea typeface="宋体" panose="02010600030101010101" pitchFamily="2" charset="-122"/>
                <a:sym typeface="思源黑体 CN Light" charset="0"/>
              </a:rPr>
              <a:t>在政策操作过程中具备实现政策方案的必要条件和因素。</a:t>
            </a:r>
          </a:p>
        </p:txBody>
      </p:sp>
      <p:sp>
        <p:nvSpPr>
          <p:cNvPr id="62475" name="文本框 36"/>
          <p:cNvSpPr txBox="1">
            <a:spLocks noChangeArrowheads="1"/>
          </p:cNvSpPr>
          <p:nvPr/>
        </p:nvSpPr>
        <p:spPr bwMode="auto">
          <a:xfrm>
            <a:off x="6132173" y="1648949"/>
            <a:ext cx="230886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smtClean="0">
                <a:sym typeface="思源黑体 CN Light" charset="0"/>
              </a:rPr>
              <a:t>（五）规范性原则</a:t>
            </a:r>
            <a:endParaRPr lang="zh-CN" altLang="en-US" sz="2000" b="1" dirty="0" smtClean="0">
              <a:solidFill>
                <a:schemeClr val="bg1"/>
              </a:solidFill>
              <a:ea typeface="宋体" panose="02010600030101010101" pitchFamily="2" charset="-122"/>
              <a:sym typeface="思源黑体 CN Light" charset="0"/>
            </a:endParaRPr>
          </a:p>
        </p:txBody>
      </p:sp>
      <p:sp>
        <p:nvSpPr>
          <p:cNvPr id="62476" name="文本框 37"/>
          <p:cNvSpPr txBox="1">
            <a:spLocks noChangeArrowheads="1"/>
          </p:cNvSpPr>
          <p:nvPr/>
        </p:nvSpPr>
        <p:spPr bwMode="auto">
          <a:xfrm>
            <a:off x="6399347" y="2216074"/>
            <a:ext cx="2579370"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400" dirty="0">
                <a:solidFill>
                  <a:schemeClr val="bg1"/>
                </a:solidFill>
                <a:ea typeface="宋体" panose="02010600030101010101" pitchFamily="2" charset="-122"/>
                <a:sym typeface="思源黑体 CN Light" charset="0"/>
              </a:rPr>
              <a:t>政策制定要体现政策制定者所代表的社会利益；各地方、各部门的政策制定要符合执政党和国家的总路线和总目标，下级部门的目标要服从上级部门的目标；政策的内容要具有合法性；政策制定要符合社会的道德规范和行为准则。</a:t>
            </a:r>
          </a:p>
        </p:txBody>
      </p:sp>
      <p:sp>
        <p:nvSpPr>
          <p:cNvPr id="22" name="矩形: 对角圆角 1"/>
          <p:cNvSpPr/>
          <p:nvPr/>
        </p:nvSpPr>
        <p:spPr>
          <a:xfrm>
            <a:off x="580390" y="4709477"/>
            <a:ext cx="2423160" cy="1649095"/>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23" name="矩形: 对角圆角 2"/>
          <p:cNvSpPr/>
          <p:nvPr/>
        </p:nvSpPr>
        <p:spPr>
          <a:xfrm>
            <a:off x="3575050" y="4669789"/>
            <a:ext cx="2287270" cy="1728470"/>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24" name="矩形: 对角圆角 3"/>
          <p:cNvSpPr/>
          <p:nvPr/>
        </p:nvSpPr>
        <p:spPr>
          <a:xfrm>
            <a:off x="6412230" y="4626838"/>
            <a:ext cx="2294255" cy="1728470"/>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62480" name="文本框 36"/>
          <p:cNvSpPr txBox="1">
            <a:spLocks noChangeArrowheads="1"/>
          </p:cNvSpPr>
          <p:nvPr/>
        </p:nvSpPr>
        <p:spPr bwMode="auto">
          <a:xfrm>
            <a:off x="363418" y="4205408"/>
            <a:ext cx="278130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（二）系统性原则</a:t>
            </a:r>
            <a:endParaRPr lang="en-US" altLang="zh-CN" sz="2000" dirty="0">
              <a:solidFill>
                <a:schemeClr val="bg1"/>
              </a:solidFill>
              <a:latin typeface="黑体" panose="02010609060101010101" charset="-122"/>
              <a:ea typeface="黑体" panose="02010609060101010101" charset="-122"/>
              <a:sym typeface="思源黑体 CN Light" charset="0"/>
            </a:endParaRPr>
          </a:p>
        </p:txBody>
      </p:sp>
      <p:sp>
        <p:nvSpPr>
          <p:cNvPr id="62481" name="文本框 37"/>
          <p:cNvSpPr txBox="1">
            <a:spLocks noChangeArrowheads="1"/>
          </p:cNvSpPr>
          <p:nvPr/>
        </p:nvSpPr>
        <p:spPr bwMode="auto">
          <a:xfrm>
            <a:off x="700088" y="4872990"/>
            <a:ext cx="226250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a:solidFill>
                  <a:schemeClr val="bg1"/>
                </a:solidFill>
                <a:ea typeface="宋体" panose="02010600030101010101" pitchFamily="2" charset="-122"/>
                <a:sym typeface="思源黑体 CN Light" charset="0"/>
              </a:rPr>
              <a:t>政策方案的设计要将多个目标整合起来，尽量考虑各种目标，不要轻易忽略某一个可能的目标和方案</a:t>
            </a:r>
          </a:p>
        </p:txBody>
      </p:sp>
      <p:sp>
        <p:nvSpPr>
          <p:cNvPr id="62482" name="文本框 36"/>
          <p:cNvSpPr txBox="1">
            <a:spLocks noChangeArrowheads="1"/>
          </p:cNvSpPr>
          <p:nvPr/>
        </p:nvSpPr>
        <p:spPr bwMode="auto">
          <a:xfrm>
            <a:off x="3375263" y="4185557"/>
            <a:ext cx="232727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smtClean="0">
                <a:sym typeface="思源黑体 CN Light" charset="0"/>
              </a:rPr>
              <a:t>（四）客观性原则</a:t>
            </a:r>
            <a:endParaRPr lang="zh-CN" altLang="en-US" sz="2000" b="1" dirty="0" smtClean="0">
              <a:solidFill>
                <a:schemeClr val="bg1"/>
              </a:solidFill>
              <a:ea typeface="宋体" panose="02010600030101010101" pitchFamily="2" charset="-122"/>
              <a:sym typeface="思源黑体 CN Light" charset="0"/>
            </a:endParaRPr>
          </a:p>
        </p:txBody>
      </p:sp>
      <p:sp>
        <p:nvSpPr>
          <p:cNvPr id="62483" name="文本框 37"/>
          <p:cNvSpPr txBox="1">
            <a:spLocks noChangeArrowheads="1"/>
          </p:cNvSpPr>
          <p:nvPr/>
        </p:nvSpPr>
        <p:spPr bwMode="auto">
          <a:xfrm>
            <a:off x="3664267" y="4840693"/>
            <a:ext cx="210883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a:solidFill>
                  <a:schemeClr val="bg1"/>
                </a:solidFill>
                <a:ea typeface="宋体" panose="02010600030101010101" pitchFamily="2" charset="-122"/>
                <a:sym typeface="思源黑体 CN Light" charset="0"/>
              </a:rPr>
              <a:t>确定政策目标、制定方案，都必须尊重客观规律，从实际出发，克服主观随意性，增强针对性。</a:t>
            </a:r>
          </a:p>
        </p:txBody>
      </p:sp>
      <p:sp>
        <p:nvSpPr>
          <p:cNvPr id="62484" name="文本框 36"/>
          <p:cNvSpPr txBox="1">
            <a:spLocks noChangeArrowheads="1"/>
          </p:cNvSpPr>
          <p:nvPr/>
        </p:nvSpPr>
        <p:spPr bwMode="auto">
          <a:xfrm>
            <a:off x="6269989" y="4154652"/>
            <a:ext cx="257873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smtClean="0">
                <a:sym typeface="思源黑体 CN Light" charset="0"/>
              </a:rPr>
              <a:t>（六）清晰性原则</a:t>
            </a:r>
            <a:endParaRPr lang="zh-CN" altLang="en-US" sz="2000" b="1" dirty="0">
              <a:solidFill>
                <a:schemeClr val="bg1"/>
              </a:solidFill>
              <a:ea typeface="宋体" panose="02010600030101010101" pitchFamily="2" charset="-122"/>
              <a:sym typeface="思源黑体 CN Light" charset="0"/>
            </a:endParaRPr>
          </a:p>
        </p:txBody>
      </p:sp>
      <p:sp>
        <p:nvSpPr>
          <p:cNvPr id="62485" name="文本框 37"/>
          <p:cNvSpPr txBox="1">
            <a:spLocks noChangeArrowheads="1"/>
          </p:cNvSpPr>
          <p:nvPr/>
        </p:nvSpPr>
        <p:spPr bwMode="auto">
          <a:xfrm>
            <a:off x="6518196" y="4717503"/>
            <a:ext cx="217233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a:solidFill>
                  <a:schemeClr val="bg1"/>
                </a:solidFill>
                <a:ea typeface="宋体" panose="02010600030101010101" pitchFamily="2" charset="-122"/>
                <a:sym typeface="思源黑体 CN Light" charset="0"/>
              </a:rPr>
              <a:t>政策方案的语言表达必须明确、清晰。政策目标、实现目标的期限、实施方案应具备的主要条件要清晰。方案尽量</a:t>
            </a:r>
            <a:r>
              <a:rPr lang="zh-CN" altLang="en-US" sz="1600" dirty="0" smtClean="0">
                <a:solidFill>
                  <a:schemeClr val="bg1"/>
                </a:solidFill>
                <a:ea typeface="宋体" panose="02010600030101010101" pitchFamily="2" charset="-122"/>
                <a:sym typeface="思源黑体 CN Light" charset="0"/>
              </a:rPr>
              <a:t>量化。</a:t>
            </a:r>
            <a:endParaRPr lang="zh-CN" altLang="en-US" sz="1600" dirty="0">
              <a:solidFill>
                <a:schemeClr val="bg1"/>
              </a:solidFill>
              <a:ea typeface="宋体" panose="02010600030101010101" pitchFamily="2" charset="-122"/>
              <a:sym typeface="思源黑体 CN Light" charset="0"/>
            </a:endParaRPr>
          </a:p>
        </p:txBody>
      </p:sp>
      <p:sp>
        <p:nvSpPr>
          <p:cNvPr id="25" name="标题 1"/>
          <p:cNvSpPr txBox="1">
            <a:spLocks/>
          </p:cNvSpPr>
          <p:nvPr/>
        </p:nvSpPr>
        <p:spPr>
          <a:xfrm>
            <a:off x="784859" y="530862"/>
            <a:ext cx="7906601" cy="854074"/>
          </a:xfrm>
          <a:prstGeom prst="rect">
            <a:avLst/>
          </a:prstGeom>
        </p:spPr>
        <p:txBody>
          <a:bodyPr/>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smtClean="0">
                <a:sym typeface="思源黑体 CN Light" charset="0"/>
              </a:rPr>
              <a:t>第一节   政策制定概述</a:t>
            </a:r>
            <a:endParaRPr lang="zh-CN" altLang="en-US" b="1" dirty="0" smtClean="0">
              <a:sym typeface="思源黑体 CN Light" charset="0"/>
            </a:endParaRPr>
          </a:p>
        </p:txBody>
      </p:sp>
    </p:spTree>
    <p:extLst>
      <p:ext uri="{BB962C8B-B14F-4D97-AF65-F5344CB8AC3E}">
        <p14:creationId xmlns:p14="http://schemas.microsoft.com/office/powerpoint/2010/main" val="1830425251"/>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7404" y="506097"/>
            <a:ext cx="7906601" cy="854074"/>
          </a:xfrm>
        </p:spPr>
        <p:txBody>
          <a:bodyPr/>
          <a:lstStyle/>
          <a:p>
            <a:pPr algn="ctr"/>
            <a:r>
              <a:rPr lang="zh-CN" altLang="en-US" b="1" dirty="0" smtClean="0">
                <a:solidFill>
                  <a:schemeClr val="tx1"/>
                </a:solidFill>
                <a:sym typeface="思源黑体 CN Light" charset="0"/>
              </a:rPr>
              <a:t>第二节   政策目标的确定</a:t>
            </a:r>
          </a:p>
        </p:txBody>
      </p:sp>
      <p:sp>
        <p:nvSpPr>
          <p:cNvPr id="3" name="内容占位符 2"/>
          <p:cNvSpPr>
            <a:spLocks noGrp="1"/>
          </p:cNvSpPr>
          <p:nvPr>
            <p:ph idx="1"/>
          </p:nvPr>
        </p:nvSpPr>
        <p:spPr>
          <a:xfrm>
            <a:off x="244929" y="1453242"/>
            <a:ext cx="8614172" cy="4985657"/>
          </a:xfrm>
        </p:spPr>
        <p:txBody>
          <a:bodyPr/>
          <a:lstStyle/>
          <a:p>
            <a:pPr marL="0" indent="0">
              <a:buClr>
                <a:srgbClr val="A50021"/>
              </a:buClr>
              <a:buSzPct val="75000"/>
              <a:buNone/>
            </a:pPr>
            <a:r>
              <a:rPr lang="zh-CN" altLang="en-US" sz="2400" b="1" dirty="0" smtClean="0">
                <a:sym typeface="思源黑体 CN Light" charset="0"/>
              </a:rPr>
              <a:t>一、政策目标的含义与类型</a:t>
            </a:r>
          </a:p>
          <a:p>
            <a:pPr marL="0" indent="0">
              <a:buClr>
                <a:srgbClr val="A50021"/>
              </a:buClr>
              <a:buSzPct val="75000"/>
              <a:buNone/>
            </a:pPr>
            <a:r>
              <a:rPr lang="zh-CN" altLang="en-US" sz="2200" b="1" dirty="0" smtClean="0">
                <a:sym typeface="思源黑体 CN Light" charset="0"/>
              </a:rPr>
              <a:t>（</a:t>
            </a:r>
            <a:r>
              <a:rPr lang="zh-CN" altLang="en-US" sz="2200" b="1" dirty="0" smtClean="0">
                <a:sym typeface="思源黑体 CN Light" charset="0"/>
              </a:rPr>
              <a:t>一）政策目标的含义</a:t>
            </a:r>
          </a:p>
          <a:p>
            <a:pPr marL="0" indent="0">
              <a:buClr>
                <a:srgbClr val="A50021"/>
              </a:buClr>
              <a:buSzPct val="75000"/>
              <a:buNone/>
            </a:pPr>
            <a:r>
              <a:rPr lang="zh-CN" altLang="en-US" sz="2400" dirty="0" smtClean="0">
                <a:sym typeface="思源黑体 CN Light" charset="0"/>
              </a:rPr>
              <a:t>    公共</a:t>
            </a:r>
            <a:r>
              <a:rPr lang="zh-CN" altLang="en-US" sz="2400" dirty="0" smtClean="0">
                <a:sym typeface="思源黑体 CN Light" charset="0"/>
              </a:rPr>
              <a:t>政策目标是有关公共组织特别是政府</a:t>
            </a:r>
            <a:r>
              <a:rPr lang="zh-CN" altLang="en-US" sz="2400" dirty="0" smtClean="0">
                <a:sym typeface="思源黑体 CN Light" charset="0"/>
              </a:rPr>
              <a:t>为解决</a:t>
            </a:r>
            <a:r>
              <a:rPr lang="zh-CN" altLang="en-US" sz="2400" dirty="0" smtClean="0">
                <a:sym typeface="思源黑体 CN Light" charset="0"/>
              </a:rPr>
              <a:t>有关公共政策问题，通过公共政策的实施所要达到的目的、指标和效果。</a:t>
            </a:r>
          </a:p>
          <a:p>
            <a:pPr marL="0" indent="0">
              <a:buClr>
                <a:srgbClr val="A50021"/>
              </a:buClr>
              <a:buSzPct val="75000"/>
              <a:buNone/>
            </a:pPr>
            <a:r>
              <a:rPr lang="zh-CN" altLang="en-US" sz="2400" dirty="0" smtClean="0">
                <a:sym typeface="思源黑体 CN Light" charset="0"/>
              </a:rPr>
              <a:t>    政策</a:t>
            </a:r>
            <a:r>
              <a:rPr lang="zh-CN" altLang="en-US" sz="2400" dirty="0" smtClean="0">
                <a:sym typeface="思源黑体 CN Light" charset="0"/>
              </a:rPr>
              <a:t>目标是政策问题和政策方案之间的中介和纽带。</a:t>
            </a:r>
          </a:p>
          <a:p>
            <a:pPr marL="0" indent="0">
              <a:buClr>
                <a:srgbClr val="A50021"/>
              </a:buClr>
              <a:buSzPct val="75000"/>
              <a:buNone/>
            </a:pPr>
            <a:r>
              <a:rPr lang="zh-CN" altLang="en-US" sz="2400" dirty="0" smtClean="0">
                <a:sym typeface="思源黑体 CN Light" charset="0"/>
              </a:rPr>
              <a:t>    政策</a:t>
            </a:r>
            <a:r>
              <a:rPr lang="zh-CN" altLang="en-US" sz="2400" dirty="0" smtClean="0">
                <a:sym typeface="思源黑体 CN Light" charset="0"/>
              </a:rPr>
              <a:t>目标不仅是方案设计、评估和优选的基础依据，为政策方案的择优提供方向性指导</a:t>
            </a:r>
            <a:r>
              <a:rPr lang="zh-CN" altLang="en-US" sz="2400" dirty="0" smtClean="0">
                <a:sym typeface="思源黑体 CN Light" charset="0"/>
              </a:rPr>
              <a:t>，而且是</a:t>
            </a:r>
            <a:r>
              <a:rPr lang="zh-CN" altLang="en-US" sz="2400" dirty="0" smtClean="0">
                <a:sym typeface="思源黑体 CN Light" charset="0"/>
              </a:rPr>
              <a:t>政策方案执行的指导方针，是政策绩效评估的重要参照标准。</a:t>
            </a:r>
          </a:p>
        </p:txBody>
      </p:sp>
    </p:spTree>
    <p:extLst>
      <p:ext uri="{BB962C8B-B14F-4D97-AF65-F5344CB8AC3E}">
        <p14:creationId xmlns:p14="http://schemas.microsoft.com/office/powerpoint/2010/main" val="1423676944"/>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7084" y="540387"/>
            <a:ext cx="7906601" cy="854074"/>
          </a:xfrm>
        </p:spPr>
        <p:txBody>
          <a:bodyPr/>
          <a:lstStyle/>
          <a:p>
            <a:pPr algn="ctr"/>
            <a:r>
              <a:rPr lang="zh-CN" altLang="en-US" b="1" dirty="0" smtClean="0">
                <a:solidFill>
                  <a:schemeClr val="tx1"/>
                </a:solidFill>
                <a:sym typeface="思源黑体 CN Light" charset="0"/>
              </a:rPr>
              <a:t>第二节   政策目标的确定</a:t>
            </a:r>
          </a:p>
        </p:txBody>
      </p:sp>
      <p:sp>
        <p:nvSpPr>
          <p:cNvPr id="3" name="内容占位符 2"/>
          <p:cNvSpPr>
            <a:spLocks noGrp="1"/>
          </p:cNvSpPr>
          <p:nvPr>
            <p:ph idx="1"/>
          </p:nvPr>
        </p:nvSpPr>
        <p:spPr>
          <a:xfrm>
            <a:off x="244929" y="1453242"/>
            <a:ext cx="8614172" cy="4985657"/>
          </a:xfrm>
        </p:spPr>
        <p:txBody>
          <a:bodyPr/>
          <a:lstStyle/>
          <a:p>
            <a:pPr marL="0" indent="0">
              <a:buClr>
                <a:srgbClr val="A50021"/>
              </a:buClr>
              <a:buSzPct val="75000"/>
              <a:buNone/>
            </a:pPr>
            <a:r>
              <a:rPr lang="zh-CN" altLang="en-US" sz="2400" b="1" dirty="0">
                <a:sym typeface="思源黑体 CN Light" charset="0"/>
              </a:rPr>
              <a:t>一、政策目标的含义与类型</a:t>
            </a:r>
          </a:p>
          <a:p>
            <a:pPr marL="0" indent="0">
              <a:buClr>
                <a:srgbClr val="A50021"/>
              </a:buClr>
              <a:buSzPct val="75000"/>
              <a:buNone/>
            </a:pPr>
            <a:r>
              <a:rPr lang="zh-CN" altLang="en-US" sz="2400" b="1" dirty="0" smtClean="0">
                <a:solidFill>
                  <a:schemeClr val="tx1"/>
                </a:solidFill>
                <a:sym typeface="思源黑体 CN Light" charset="0"/>
              </a:rPr>
              <a:t>（</a:t>
            </a:r>
            <a:r>
              <a:rPr lang="zh-CN" altLang="en-US" sz="2400" b="1" dirty="0" smtClean="0">
                <a:solidFill>
                  <a:schemeClr val="tx1"/>
                </a:solidFill>
                <a:sym typeface="思源黑体 CN Light" charset="0"/>
              </a:rPr>
              <a:t>二）政策目标的类型</a:t>
            </a:r>
          </a:p>
          <a:p>
            <a:pPr marL="0" indent="0">
              <a:buClr>
                <a:srgbClr val="A50021"/>
              </a:buClr>
              <a:buSzPct val="75000"/>
              <a:buNone/>
            </a:pPr>
            <a:r>
              <a:rPr lang="zh-CN" altLang="en-US" sz="2400" dirty="0" smtClean="0">
                <a:sym typeface="思源黑体 CN Light" charset="0"/>
              </a:rPr>
              <a:t>    总</a:t>
            </a:r>
            <a:r>
              <a:rPr lang="zh-CN" altLang="en-US" sz="2400" dirty="0" smtClean="0">
                <a:sym typeface="思源黑体 CN Light" charset="0"/>
              </a:rPr>
              <a:t>目标和具体</a:t>
            </a:r>
            <a:r>
              <a:rPr lang="zh-CN" altLang="en-US" sz="2400" dirty="0" smtClean="0">
                <a:sym typeface="思源黑体 CN Light" charset="0"/>
              </a:rPr>
              <a:t>目标</a:t>
            </a:r>
            <a:endParaRPr lang="en-US" altLang="zh-CN" sz="2400" dirty="0" smtClean="0">
              <a:sym typeface="思源黑体 CN Light" charset="0"/>
            </a:endParaRPr>
          </a:p>
          <a:p>
            <a:pPr marL="0" indent="0">
              <a:buClr>
                <a:srgbClr val="A50021"/>
              </a:buClr>
              <a:buSzPct val="75000"/>
              <a:buNone/>
            </a:pPr>
            <a:r>
              <a:rPr lang="zh-CN" altLang="en-US" sz="2400" dirty="0" smtClean="0">
                <a:sym typeface="思源黑体 CN Light" charset="0"/>
              </a:rPr>
              <a:t>    长期</a:t>
            </a:r>
            <a:r>
              <a:rPr lang="zh-CN" altLang="en-US" sz="2400" dirty="0">
                <a:sym typeface="思源黑体 CN Light" charset="0"/>
              </a:rPr>
              <a:t>目标、中期目标和近期</a:t>
            </a:r>
            <a:r>
              <a:rPr lang="zh-CN" altLang="en-US" sz="2400" dirty="0" smtClean="0">
                <a:sym typeface="思源黑体 CN Light" charset="0"/>
              </a:rPr>
              <a:t>目标</a:t>
            </a:r>
            <a:endParaRPr lang="zh-CN" altLang="en-US" sz="2400" dirty="0">
              <a:sym typeface="思源黑体 CN Light" charset="0"/>
            </a:endParaRPr>
          </a:p>
          <a:p>
            <a:pPr marL="0" indent="0">
              <a:buClr>
                <a:srgbClr val="A50021"/>
              </a:buClr>
              <a:buSzPct val="75000"/>
              <a:buNone/>
            </a:pPr>
            <a:r>
              <a:rPr lang="zh-CN" altLang="en-US" sz="2400" dirty="0" smtClean="0">
                <a:sym typeface="思源黑体 CN Light" charset="0"/>
              </a:rPr>
              <a:t>    全国性</a:t>
            </a:r>
            <a:r>
              <a:rPr lang="zh-CN" altLang="en-US" sz="2400" dirty="0">
                <a:sym typeface="思源黑体 CN Light" charset="0"/>
              </a:rPr>
              <a:t>目标和地方性</a:t>
            </a:r>
            <a:r>
              <a:rPr lang="zh-CN" altLang="en-US" sz="2400" dirty="0" smtClean="0">
                <a:sym typeface="思源黑体 CN Light" charset="0"/>
              </a:rPr>
              <a:t>目标</a:t>
            </a:r>
            <a:endParaRPr lang="zh-CN" altLang="en-US" sz="2400" dirty="0">
              <a:sym typeface="思源黑体 CN Light" charset="0"/>
            </a:endParaRPr>
          </a:p>
          <a:p>
            <a:pPr marL="0" indent="0">
              <a:buClr>
                <a:srgbClr val="A50021"/>
              </a:buClr>
              <a:buSzPct val="75000"/>
              <a:buNone/>
            </a:pPr>
            <a:r>
              <a:rPr lang="zh-CN" altLang="en-US" sz="2400" dirty="0" smtClean="0">
                <a:sym typeface="思源黑体 CN Light" charset="0"/>
              </a:rPr>
              <a:t>    政治</a:t>
            </a:r>
            <a:r>
              <a:rPr lang="zh-CN" altLang="en-US" sz="2400" dirty="0">
                <a:sym typeface="思源黑体 CN Light" charset="0"/>
              </a:rPr>
              <a:t>、经济、文化、社会</a:t>
            </a:r>
            <a:r>
              <a:rPr lang="zh-CN" altLang="en-US" sz="2400" dirty="0" smtClean="0">
                <a:sym typeface="思源黑体 CN Light" charset="0"/>
              </a:rPr>
              <a:t>目标</a:t>
            </a:r>
            <a:endParaRPr lang="zh-CN" altLang="en-US" sz="2400" dirty="0">
              <a:sym typeface="思源黑体 CN Light" charset="0"/>
            </a:endParaRPr>
          </a:p>
          <a:p>
            <a:pPr marL="0" indent="0">
              <a:buClr>
                <a:srgbClr val="A50021"/>
              </a:buClr>
              <a:buSzPct val="75000"/>
              <a:buNone/>
            </a:pPr>
            <a:r>
              <a:rPr lang="zh-CN" altLang="en-US" sz="2400" dirty="0" smtClean="0">
                <a:sym typeface="思源黑体 CN Light" charset="0"/>
              </a:rPr>
              <a:t>    公益性</a:t>
            </a:r>
            <a:r>
              <a:rPr lang="zh-CN" altLang="en-US" sz="2400" dirty="0">
                <a:sym typeface="思源黑体 CN Light" charset="0"/>
              </a:rPr>
              <a:t>目标和特殊性</a:t>
            </a:r>
            <a:r>
              <a:rPr lang="zh-CN" altLang="en-US" sz="2400" dirty="0" smtClean="0">
                <a:sym typeface="思源黑体 CN Light" charset="0"/>
              </a:rPr>
              <a:t>目标</a:t>
            </a:r>
            <a:endParaRPr lang="zh-CN" altLang="en-US" sz="2400" dirty="0">
              <a:sym typeface="思源黑体 CN Light" charset="0"/>
            </a:endParaRPr>
          </a:p>
          <a:p>
            <a:pPr marL="0" indent="0">
              <a:buClr>
                <a:srgbClr val="A50021"/>
              </a:buClr>
              <a:buSzPct val="75000"/>
              <a:buNone/>
            </a:pPr>
            <a:r>
              <a:rPr lang="zh-CN" altLang="en-US" sz="2400" dirty="0" smtClean="0">
                <a:sym typeface="思源黑体 CN Light" charset="0"/>
              </a:rPr>
              <a:t>    主要</a:t>
            </a:r>
            <a:r>
              <a:rPr lang="zh-CN" altLang="en-US" sz="2400" dirty="0">
                <a:sym typeface="思源黑体 CN Light" charset="0"/>
              </a:rPr>
              <a:t>目标和次要目标</a:t>
            </a:r>
            <a:r>
              <a:rPr lang="zh-CN" altLang="en-US" sz="2400" dirty="0" smtClean="0">
                <a:sym typeface="思源黑体 CN Light" charset="0"/>
              </a:rPr>
              <a:t>等</a:t>
            </a:r>
            <a:endParaRPr lang="zh-CN" altLang="en-US" sz="2400" dirty="0" smtClean="0">
              <a:sym typeface="思源黑体 CN Light" charset="0"/>
            </a:endParaRPr>
          </a:p>
          <a:p>
            <a:pPr marL="0" indent="0">
              <a:buClr>
                <a:srgbClr val="A50021"/>
              </a:buClr>
              <a:buSzPct val="75000"/>
              <a:buNone/>
            </a:pPr>
            <a:endParaRPr lang="zh-CN" altLang="en-US" sz="2400" dirty="0" smtClean="0">
              <a:sym typeface="思源黑体 CN Light" charset="0"/>
            </a:endParaRPr>
          </a:p>
        </p:txBody>
      </p:sp>
    </p:spTree>
    <p:extLst>
      <p:ext uri="{BB962C8B-B14F-4D97-AF65-F5344CB8AC3E}">
        <p14:creationId xmlns:p14="http://schemas.microsoft.com/office/powerpoint/2010/main" val="3600671657"/>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0259" y="532132"/>
            <a:ext cx="7906601" cy="854074"/>
          </a:xfrm>
        </p:spPr>
        <p:txBody>
          <a:bodyPr/>
          <a:lstStyle/>
          <a:p>
            <a:pPr algn="ctr"/>
            <a:r>
              <a:rPr lang="zh-CN" altLang="en-US" b="1" dirty="0" smtClean="0">
                <a:solidFill>
                  <a:schemeClr val="tx1"/>
                </a:solidFill>
                <a:sym typeface="思源黑体 CN Light" charset="0"/>
              </a:rPr>
              <a:t>第二节   政策目标的确定</a:t>
            </a:r>
          </a:p>
        </p:txBody>
      </p:sp>
      <p:sp>
        <p:nvSpPr>
          <p:cNvPr id="3" name="内容占位符 2"/>
          <p:cNvSpPr>
            <a:spLocks noGrp="1"/>
          </p:cNvSpPr>
          <p:nvPr>
            <p:ph idx="1"/>
          </p:nvPr>
        </p:nvSpPr>
        <p:spPr>
          <a:xfrm>
            <a:off x="244929" y="1453242"/>
            <a:ext cx="8614172" cy="4985657"/>
          </a:xfrm>
        </p:spPr>
        <p:txBody>
          <a:bodyPr/>
          <a:lstStyle/>
          <a:p>
            <a:pPr marL="0" indent="0">
              <a:buClr>
                <a:srgbClr val="A50021"/>
              </a:buClr>
              <a:buSzPct val="75000"/>
              <a:buNone/>
            </a:pPr>
            <a:r>
              <a:rPr lang="zh-CN" altLang="en-US" sz="2400" b="1" dirty="0">
                <a:sym typeface="思源黑体 CN Light" charset="0"/>
              </a:rPr>
              <a:t>一、政策目标的含义与类型</a:t>
            </a:r>
          </a:p>
          <a:p>
            <a:pPr marL="0" indent="0">
              <a:buClr>
                <a:srgbClr val="A50021"/>
              </a:buClr>
              <a:buSzPct val="75000"/>
              <a:buNone/>
            </a:pPr>
            <a:r>
              <a:rPr lang="zh-CN" altLang="en-US" sz="2400" b="1" dirty="0" smtClean="0">
                <a:sym typeface="思源黑体 CN Light" charset="0"/>
              </a:rPr>
              <a:t>（</a:t>
            </a:r>
            <a:r>
              <a:rPr lang="zh-CN" altLang="en-US" sz="2400" b="1" dirty="0" smtClean="0">
                <a:sym typeface="思源黑体 CN Light" charset="0"/>
              </a:rPr>
              <a:t>二）政策目标的类型</a:t>
            </a:r>
          </a:p>
          <a:p>
            <a:pPr marL="0" indent="0">
              <a:buClr>
                <a:srgbClr val="A50021"/>
              </a:buClr>
              <a:buSzPct val="75000"/>
              <a:buNone/>
            </a:pPr>
            <a:r>
              <a:rPr lang="zh-CN" altLang="en-US" sz="2400" dirty="0" smtClean="0">
                <a:sym typeface="思源黑体 CN Light" charset="0"/>
              </a:rPr>
              <a:t>    具体</a:t>
            </a:r>
            <a:r>
              <a:rPr lang="zh-CN" altLang="en-US" sz="2400" dirty="0" smtClean="0">
                <a:sym typeface="思源黑体 CN Light" charset="0"/>
              </a:rPr>
              <a:t>目标多为阶段性目标或量化目标，一般有明确的目标群体和时间限制。</a:t>
            </a:r>
          </a:p>
          <a:p>
            <a:pPr marL="0" indent="0">
              <a:buClr>
                <a:srgbClr val="A50021"/>
              </a:buClr>
              <a:buSzPct val="75000"/>
              <a:buNone/>
            </a:pPr>
            <a:r>
              <a:rPr lang="zh-CN" altLang="en-US" sz="2400" dirty="0" smtClean="0">
                <a:sym typeface="思源黑体 CN Light" charset="0"/>
              </a:rPr>
              <a:t>    阶段性</a:t>
            </a:r>
            <a:r>
              <a:rPr lang="zh-CN" altLang="en-US" sz="2400" dirty="0" smtClean="0">
                <a:sym typeface="思源黑体 CN Light" charset="0"/>
              </a:rPr>
              <a:t>目标是指将政策总目标划分为若干个阶段，通过逐步实现阶段性目标，以最终达到总目标。</a:t>
            </a:r>
          </a:p>
          <a:p>
            <a:pPr marL="0" indent="0">
              <a:buClr>
                <a:srgbClr val="A50021"/>
              </a:buClr>
              <a:buSzPct val="75000"/>
              <a:buNone/>
            </a:pPr>
            <a:r>
              <a:rPr lang="zh-CN" altLang="en-US" sz="2400" dirty="0" smtClean="0">
                <a:sym typeface="思源黑体 CN Light" charset="0"/>
              </a:rPr>
              <a:t>    量化</a:t>
            </a:r>
            <a:r>
              <a:rPr lang="zh-CN" altLang="en-US" sz="2400" dirty="0" smtClean="0">
                <a:sym typeface="思源黑体 CN Light" charset="0"/>
              </a:rPr>
              <a:t>目标是政策目标的具体化，是对政策目标的具体数量性规定</a:t>
            </a:r>
            <a:r>
              <a:rPr lang="zh-CN" altLang="en-US" sz="2400" dirty="0" smtClean="0">
                <a:sym typeface="思源黑体 CN Light" charset="0"/>
              </a:rPr>
              <a:t>，具有</a:t>
            </a:r>
            <a:r>
              <a:rPr lang="zh-CN" altLang="en-US" sz="2400" dirty="0" smtClean="0">
                <a:sym typeface="思源黑体 CN Light" charset="0"/>
              </a:rPr>
              <a:t>很强的可操作性，能够对政策执行人员的行为起到明确的引导作用。</a:t>
            </a:r>
          </a:p>
        </p:txBody>
      </p:sp>
    </p:spTree>
    <p:extLst>
      <p:ext uri="{BB962C8B-B14F-4D97-AF65-F5344CB8AC3E}">
        <p14:creationId xmlns:p14="http://schemas.microsoft.com/office/powerpoint/2010/main" val="3875570417"/>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168166" y="1019503"/>
            <a:ext cx="8832141" cy="5695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9395" name="文本框 28"/>
          <p:cNvSpPr txBox="1">
            <a:spLocks noChangeArrowheads="1"/>
          </p:cNvSpPr>
          <p:nvPr/>
        </p:nvSpPr>
        <p:spPr bwMode="auto">
          <a:xfrm>
            <a:off x="568960" y="1114425"/>
            <a:ext cx="4070985"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buClr>
                <a:srgbClr val="A50021"/>
              </a:buClr>
              <a:buSzPct val="75000"/>
            </a:pPr>
            <a:r>
              <a:rPr lang="zh-CN" altLang="en-US" sz="2400" b="1" dirty="0">
                <a:latin typeface="宋体" panose="02010600030101010101" pitchFamily="2" charset="-122"/>
                <a:ea typeface="宋体" panose="02010600030101010101" pitchFamily="2" charset="-122"/>
                <a:cs typeface="宋体" panose="02010600030101010101" pitchFamily="2" charset="-122"/>
                <a:sym typeface="思源黑体 CN Light" charset="0"/>
              </a:rPr>
              <a:t>一、政策目标的含义与类型</a:t>
            </a:r>
          </a:p>
          <a:p>
            <a:pPr marL="0" indent="0">
              <a:lnSpc>
                <a:spcPct val="150000"/>
              </a:lnSpc>
              <a:buClr>
                <a:srgbClr val="A50021"/>
              </a:buClr>
              <a:buSzPct val="75000"/>
              <a:buNone/>
            </a:pPr>
            <a:r>
              <a:rPr lang="zh-CN" altLang="en-US" sz="2400" b="1" dirty="0">
                <a:latin typeface="宋体" panose="02010600030101010101" pitchFamily="2" charset="-122"/>
                <a:ea typeface="宋体" panose="02010600030101010101" pitchFamily="2" charset="-122"/>
                <a:cs typeface="宋体" panose="02010600030101010101" pitchFamily="2" charset="-122"/>
                <a:sym typeface="思源黑体 CN Light" charset="0"/>
              </a:rPr>
              <a:t>（三）基本的公共政策目标</a:t>
            </a:r>
            <a:endParaRPr lang="zh-CN" altLang="en-US" sz="2400" b="1" dirty="0">
              <a:latin typeface="宋体" panose="02010600030101010101" pitchFamily="2" charset="-122"/>
              <a:ea typeface="宋体" panose="02010600030101010101" pitchFamily="2" charset="-122"/>
              <a:cs typeface="宋体" panose="02010600030101010101" pitchFamily="2" charset="-122"/>
              <a:sym typeface="思源黑体 CN Light" charset="0"/>
            </a:endParaRPr>
          </a:p>
        </p:txBody>
      </p:sp>
      <p:grpSp>
        <p:nvGrpSpPr>
          <p:cNvPr id="59396" name="组合 7"/>
          <p:cNvGrpSpPr/>
          <p:nvPr/>
        </p:nvGrpSpPr>
        <p:grpSpPr bwMode="auto">
          <a:xfrm>
            <a:off x="-7144" y="1809751"/>
            <a:ext cx="9151144" cy="3228975"/>
            <a:chOff x="-9525" y="1809750"/>
            <a:chExt cx="12201525" cy="3228975"/>
          </a:xfrm>
        </p:grpSpPr>
        <p:sp>
          <p:nvSpPr>
            <p:cNvPr id="2" name="任意多边形: 形状 1"/>
            <p:cNvSpPr/>
            <p:nvPr/>
          </p:nvSpPr>
          <p:spPr>
            <a:xfrm>
              <a:off x="-9525" y="1809750"/>
              <a:ext cx="12201525" cy="3228975"/>
            </a:xfrm>
            <a:custGeom>
              <a:avLst/>
              <a:gdLst>
                <a:gd name="connsiteX0" fmla="*/ 0 w 12201525"/>
                <a:gd name="connsiteY0" fmla="*/ 3228975 h 3228975"/>
                <a:gd name="connsiteX1" fmla="*/ 2238375 w 12201525"/>
                <a:gd name="connsiteY1" fmla="*/ 2476500 h 3228975"/>
                <a:gd name="connsiteX2" fmla="*/ 4791075 w 12201525"/>
                <a:gd name="connsiteY2" fmla="*/ 2152650 h 3228975"/>
                <a:gd name="connsiteX3" fmla="*/ 6629400 w 12201525"/>
                <a:gd name="connsiteY3" fmla="*/ 2381250 h 3228975"/>
                <a:gd name="connsiteX4" fmla="*/ 8134350 w 12201525"/>
                <a:gd name="connsiteY4" fmla="*/ 1581150 h 3228975"/>
                <a:gd name="connsiteX5" fmla="*/ 9467850 w 12201525"/>
                <a:gd name="connsiteY5" fmla="*/ 1333500 h 3228975"/>
                <a:gd name="connsiteX6" fmla="*/ 12201525 w 12201525"/>
                <a:gd name="connsiteY6" fmla="*/ 0 h 3228975"/>
                <a:gd name="connsiteX0-1" fmla="*/ 0 w 12201525"/>
                <a:gd name="connsiteY0-2" fmla="*/ 3228975 h 3228975"/>
                <a:gd name="connsiteX1-3" fmla="*/ 2238375 w 12201525"/>
                <a:gd name="connsiteY1-4" fmla="*/ 2476500 h 3228975"/>
                <a:gd name="connsiteX2-5" fmla="*/ 4791075 w 12201525"/>
                <a:gd name="connsiteY2-6" fmla="*/ 2152650 h 3228975"/>
                <a:gd name="connsiteX3-7" fmla="*/ 6629400 w 12201525"/>
                <a:gd name="connsiteY3-8" fmla="*/ 2381250 h 3228975"/>
                <a:gd name="connsiteX4-9" fmla="*/ 8134350 w 12201525"/>
                <a:gd name="connsiteY4-10" fmla="*/ 1581150 h 3228975"/>
                <a:gd name="connsiteX5-11" fmla="*/ 9467850 w 12201525"/>
                <a:gd name="connsiteY5-12" fmla="*/ 1333500 h 3228975"/>
                <a:gd name="connsiteX6-13" fmla="*/ 12201525 w 12201525"/>
                <a:gd name="connsiteY6-14" fmla="*/ 0 h 3228975"/>
                <a:gd name="connsiteX0-15" fmla="*/ 0 w 12201525"/>
                <a:gd name="connsiteY0-16" fmla="*/ 3228975 h 3228975"/>
                <a:gd name="connsiteX1-17" fmla="*/ 2238375 w 12201525"/>
                <a:gd name="connsiteY1-18" fmla="*/ 2476500 h 3228975"/>
                <a:gd name="connsiteX2-19" fmla="*/ 4791075 w 12201525"/>
                <a:gd name="connsiteY2-20" fmla="*/ 2152650 h 3228975"/>
                <a:gd name="connsiteX3-21" fmla="*/ 6629400 w 12201525"/>
                <a:gd name="connsiteY3-22" fmla="*/ 2381250 h 3228975"/>
                <a:gd name="connsiteX4-23" fmla="*/ 8134350 w 12201525"/>
                <a:gd name="connsiteY4-24" fmla="*/ 1581150 h 3228975"/>
                <a:gd name="connsiteX5-25" fmla="*/ 9467850 w 12201525"/>
                <a:gd name="connsiteY5-26" fmla="*/ 1333500 h 3228975"/>
                <a:gd name="connsiteX6-27" fmla="*/ 12201525 w 12201525"/>
                <a:gd name="connsiteY6-28" fmla="*/ 0 h 3228975"/>
                <a:gd name="connsiteX0-29" fmla="*/ 0 w 12201525"/>
                <a:gd name="connsiteY0-30" fmla="*/ 3228975 h 3228975"/>
                <a:gd name="connsiteX1-31" fmla="*/ 2238375 w 12201525"/>
                <a:gd name="connsiteY1-32" fmla="*/ 2476500 h 3228975"/>
                <a:gd name="connsiteX2-33" fmla="*/ 4791075 w 12201525"/>
                <a:gd name="connsiteY2-34" fmla="*/ 2152650 h 3228975"/>
                <a:gd name="connsiteX3-35" fmla="*/ 6629400 w 12201525"/>
                <a:gd name="connsiteY3-36" fmla="*/ 2381250 h 3228975"/>
                <a:gd name="connsiteX4-37" fmla="*/ 8134350 w 12201525"/>
                <a:gd name="connsiteY4-38" fmla="*/ 1581150 h 3228975"/>
                <a:gd name="connsiteX5-39" fmla="*/ 9467850 w 12201525"/>
                <a:gd name="connsiteY5-40" fmla="*/ 1333500 h 3228975"/>
                <a:gd name="connsiteX6-41" fmla="*/ 12201525 w 12201525"/>
                <a:gd name="connsiteY6-42" fmla="*/ 0 h 3228975"/>
                <a:gd name="connsiteX0-43" fmla="*/ 0 w 12201525"/>
                <a:gd name="connsiteY0-44" fmla="*/ 3228975 h 3228975"/>
                <a:gd name="connsiteX1-45" fmla="*/ 2238375 w 12201525"/>
                <a:gd name="connsiteY1-46" fmla="*/ 2476500 h 3228975"/>
                <a:gd name="connsiteX2-47" fmla="*/ 4791075 w 12201525"/>
                <a:gd name="connsiteY2-48" fmla="*/ 2152650 h 3228975"/>
                <a:gd name="connsiteX3-49" fmla="*/ 6629400 w 12201525"/>
                <a:gd name="connsiteY3-50" fmla="*/ 2381250 h 3228975"/>
                <a:gd name="connsiteX4-51" fmla="*/ 8134350 w 12201525"/>
                <a:gd name="connsiteY4-52" fmla="*/ 1581150 h 3228975"/>
                <a:gd name="connsiteX5-53" fmla="*/ 9467850 w 12201525"/>
                <a:gd name="connsiteY5-54" fmla="*/ 1333500 h 3228975"/>
                <a:gd name="connsiteX6-55" fmla="*/ 12201525 w 12201525"/>
                <a:gd name="connsiteY6-56" fmla="*/ 0 h 3228975"/>
                <a:gd name="connsiteX0-57" fmla="*/ 0 w 12201525"/>
                <a:gd name="connsiteY0-58" fmla="*/ 3228975 h 3228975"/>
                <a:gd name="connsiteX1-59" fmla="*/ 2238375 w 12201525"/>
                <a:gd name="connsiteY1-60" fmla="*/ 2476500 h 3228975"/>
                <a:gd name="connsiteX2-61" fmla="*/ 4791075 w 12201525"/>
                <a:gd name="connsiteY2-62" fmla="*/ 2152650 h 3228975"/>
                <a:gd name="connsiteX3-63" fmla="*/ 6629400 w 12201525"/>
                <a:gd name="connsiteY3-64" fmla="*/ 2381250 h 3228975"/>
                <a:gd name="connsiteX4-65" fmla="*/ 8134350 w 12201525"/>
                <a:gd name="connsiteY4-66" fmla="*/ 1581150 h 3228975"/>
                <a:gd name="connsiteX5-67" fmla="*/ 9467850 w 12201525"/>
                <a:gd name="connsiteY5-68" fmla="*/ 1333500 h 3228975"/>
                <a:gd name="connsiteX6-69" fmla="*/ 12201525 w 12201525"/>
                <a:gd name="connsiteY6-70" fmla="*/ 0 h 3228975"/>
                <a:gd name="connsiteX0-71" fmla="*/ 0 w 12201525"/>
                <a:gd name="connsiteY0-72" fmla="*/ 3228975 h 3228975"/>
                <a:gd name="connsiteX1-73" fmla="*/ 2238375 w 12201525"/>
                <a:gd name="connsiteY1-74" fmla="*/ 2476500 h 3228975"/>
                <a:gd name="connsiteX2-75" fmla="*/ 4791075 w 12201525"/>
                <a:gd name="connsiteY2-76" fmla="*/ 2152650 h 3228975"/>
                <a:gd name="connsiteX3-77" fmla="*/ 6629400 w 12201525"/>
                <a:gd name="connsiteY3-78" fmla="*/ 2381250 h 3228975"/>
                <a:gd name="connsiteX4-79" fmla="*/ 8134350 w 12201525"/>
                <a:gd name="connsiteY4-80" fmla="*/ 1581150 h 3228975"/>
                <a:gd name="connsiteX5-81" fmla="*/ 9467850 w 12201525"/>
                <a:gd name="connsiteY5-82" fmla="*/ 1333500 h 3228975"/>
                <a:gd name="connsiteX6-83" fmla="*/ 12201525 w 12201525"/>
                <a:gd name="connsiteY6-84" fmla="*/ 0 h 3228975"/>
                <a:gd name="connsiteX0-85" fmla="*/ 0 w 12201525"/>
                <a:gd name="connsiteY0-86" fmla="*/ 3228975 h 3228975"/>
                <a:gd name="connsiteX1-87" fmla="*/ 2238375 w 12201525"/>
                <a:gd name="connsiteY1-88" fmla="*/ 2476500 h 3228975"/>
                <a:gd name="connsiteX2-89" fmla="*/ 4791075 w 12201525"/>
                <a:gd name="connsiteY2-90" fmla="*/ 2152650 h 3228975"/>
                <a:gd name="connsiteX3-91" fmla="*/ 6629400 w 12201525"/>
                <a:gd name="connsiteY3-92" fmla="*/ 2381250 h 3228975"/>
                <a:gd name="connsiteX4-93" fmla="*/ 8134350 w 12201525"/>
                <a:gd name="connsiteY4-94" fmla="*/ 1581150 h 3228975"/>
                <a:gd name="connsiteX5-95" fmla="*/ 9467850 w 12201525"/>
                <a:gd name="connsiteY5-96" fmla="*/ 1333500 h 3228975"/>
                <a:gd name="connsiteX6-97" fmla="*/ 12201525 w 12201525"/>
                <a:gd name="connsiteY6-98" fmla="*/ 0 h 3228975"/>
                <a:gd name="connsiteX0-99" fmla="*/ 0 w 12201525"/>
                <a:gd name="connsiteY0-100" fmla="*/ 3228975 h 3228975"/>
                <a:gd name="connsiteX1-101" fmla="*/ 2238375 w 12201525"/>
                <a:gd name="connsiteY1-102" fmla="*/ 2476500 h 3228975"/>
                <a:gd name="connsiteX2-103" fmla="*/ 4791075 w 12201525"/>
                <a:gd name="connsiteY2-104" fmla="*/ 2152650 h 3228975"/>
                <a:gd name="connsiteX3-105" fmla="*/ 6629400 w 12201525"/>
                <a:gd name="connsiteY3-106" fmla="*/ 2381250 h 3228975"/>
                <a:gd name="connsiteX4-107" fmla="*/ 8134350 w 12201525"/>
                <a:gd name="connsiteY4-108" fmla="*/ 1581150 h 3228975"/>
                <a:gd name="connsiteX5-109" fmla="*/ 9467850 w 12201525"/>
                <a:gd name="connsiteY5-110" fmla="*/ 1333500 h 3228975"/>
                <a:gd name="connsiteX6-111" fmla="*/ 12201525 w 12201525"/>
                <a:gd name="connsiteY6-112" fmla="*/ 0 h 3228975"/>
                <a:gd name="connsiteX0-113" fmla="*/ 0 w 12201525"/>
                <a:gd name="connsiteY0-114" fmla="*/ 3228975 h 3228975"/>
                <a:gd name="connsiteX1-115" fmla="*/ 2238375 w 12201525"/>
                <a:gd name="connsiteY1-116" fmla="*/ 2476500 h 3228975"/>
                <a:gd name="connsiteX2-117" fmla="*/ 4791075 w 12201525"/>
                <a:gd name="connsiteY2-118" fmla="*/ 2152650 h 3228975"/>
                <a:gd name="connsiteX3-119" fmla="*/ 6629400 w 12201525"/>
                <a:gd name="connsiteY3-120" fmla="*/ 2381250 h 3228975"/>
                <a:gd name="connsiteX4-121" fmla="*/ 8134350 w 12201525"/>
                <a:gd name="connsiteY4-122" fmla="*/ 1581150 h 3228975"/>
                <a:gd name="connsiteX5-123" fmla="*/ 9467850 w 12201525"/>
                <a:gd name="connsiteY5-124" fmla="*/ 1333500 h 3228975"/>
                <a:gd name="connsiteX6-125" fmla="*/ 12201525 w 12201525"/>
                <a:gd name="connsiteY6-126" fmla="*/ 0 h 3228975"/>
                <a:gd name="connsiteX0-127" fmla="*/ 0 w 12201525"/>
                <a:gd name="connsiteY0-128" fmla="*/ 3228975 h 3228975"/>
                <a:gd name="connsiteX1-129" fmla="*/ 2238375 w 12201525"/>
                <a:gd name="connsiteY1-130" fmla="*/ 2476500 h 3228975"/>
                <a:gd name="connsiteX2-131" fmla="*/ 4791075 w 12201525"/>
                <a:gd name="connsiteY2-132" fmla="*/ 2152650 h 3228975"/>
                <a:gd name="connsiteX3-133" fmla="*/ 6629400 w 12201525"/>
                <a:gd name="connsiteY3-134" fmla="*/ 2381250 h 3228975"/>
                <a:gd name="connsiteX4-135" fmla="*/ 8134350 w 12201525"/>
                <a:gd name="connsiteY4-136" fmla="*/ 1581150 h 3228975"/>
                <a:gd name="connsiteX5-137" fmla="*/ 9467850 w 12201525"/>
                <a:gd name="connsiteY5-138" fmla="*/ 1333500 h 3228975"/>
                <a:gd name="connsiteX6-139" fmla="*/ 12201525 w 12201525"/>
                <a:gd name="connsiteY6-140" fmla="*/ 0 h 3228975"/>
                <a:gd name="connsiteX0-141" fmla="*/ 0 w 12201525"/>
                <a:gd name="connsiteY0-142" fmla="*/ 3228975 h 3228975"/>
                <a:gd name="connsiteX1-143" fmla="*/ 2238375 w 12201525"/>
                <a:gd name="connsiteY1-144" fmla="*/ 2476500 h 3228975"/>
                <a:gd name="connsiteX2-145" fmla="*/ 4791075 w 12201525"/>
                <a:gd name="connsiteY2-146" fmla="*/ 2152650 h 3228975"/>
                <a:gd name="connsiteX3-147" fmla="*/ 6629400 w 12201525"/>
                <a:gd name="connsiteY3-148" fmla="*/ 2381250 h 3228975"/>
                <a:gd name="connsiteX4-149" fmla="*/ 8134350 w 12201525"/>
                <a:gd name="connsiteY4-150" fmla="*/ 1581150 h 3228975"/>
                <a:gd name="connsiteX5-151" fmla="*/ 9467850 w 12201525"/>
                <a:gd name="connsiteY5-152" fmla="*/ 1333500 h 3228975"/>
                <a:gd name="connsiteX6-153" fmla="*/ 12201525 w 12201525"/>
                <a:gd name="connsiteY6-154" fmla="*/ 0 h 3228975"/>
                <a:gd name="connsiteX0-155" fmla="*/ 0 w 12201525"/>
                <a:gd name="connsiteY0-156" fmla="*/ 3228975 h 3228975"/>
                <a:gd name="connsiteX1-157" fmla="*/ 2238375 w 12201525"/>
                <a:gd name="connsiteY1-158" fmla="*/ 2476500 h 3228975"/>
                <a:gd name="connsiteX2-159" fmla="*/ 4791075 w 12201525"/>
                <a:gd name="connsiteY2-160" fmla="*/ 2152650 h 3228975"/>
                <a:gd name="connsiteX3-161" fmla="*/ 6629400 w 12201525"/>
                <a:gd name="connsiteY3-162" fmla="*/ 2381250 h 3228975"/>
                <a:gd name="connsiteX4-163" fmla="*/ 8134350 w 12201525"/>
                <a:gd name="connsiteY4-164" fmla="*/ 1581150 h 3228975"/>
                <a:gd name="connsiteX5-165" fmla="*/ 9467850 w 12201525"/>
                <a:gd name="connsiteY5-166" fmla="*/ 1333500 h 3228975"/>
                <a:gd name="connsiteX6-167" fmla="*/ 12201525 w 12201525"/>
                <a:gd name="connsiteY6-168" fmla="*/ 0 h 3228975"/>
                <a:gd name="connsiteX0-169" fmla="*/ 0 w 12201525"/>
                <a:gd name="connsiteY0-170" fmla="*/ 3228975 h 3228975"/>
                <a:gd name="connsiteX1-171" fmla="*/ 2238375 w 12201525"/>
                <a:gd name="connsiteY1-172" fmla="*/ 2476500 h 3228975"/>
                <a:gd name="connsiteX2-173" fmla="*/ 4791075 w 12201525"/>
                <a:gd name="connsiteY2-174" fmla="*/ 2152650 h 3228975"/>
                <a:gd name="connsiteX3-175" fmla="*/ 6629400 w 12201525"/>
                <a:gd name="connsiteY3-176" fmla="*/ 2381250 h 3228975"/>
                <a:gd name="connsiteX4-177" fmla="*/ 8134350 w 12201525"/>
                <a:gd name="connsiteY4-178" fmla="*/ 1581150 h 3228975"/>
                <a:gd name="connsiteX5-179" fmla="*/ 9467850 w 12201525"/>
                <a:gd name="connsiteY5-180" fmla="*/ 1333500 h 3228975"/>
                <a:gd name="connsiteX6-181" fmla="*/ 12201525 w 12201525"/>
                <a:gd name="connsiteY6-182" fmla="*/ 0 h 3228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01525" h="3228975">
                  <a:moveTo>
                    <a:pt x="0" y="3228975"/>
                  </a:moveTo>
                  <a:cubicBezTo>
                    <a:pt x="746125" y="2978150"/>
                    <a:pt x="1868488" y="2541587"/>
                    <a:pt x="2238375" y="2476500"/>
                  </a:cubicBezTo>
                  <a:cubicBezTo>
                    <a:pt x="2608262" y="2411413"/>
                    <a:pt x="4402138" y="2111375"/>
                    <a:pt x="4791075" y="2152650"/>
                  </a:cubicBezTo>
                  <a:cubicBezTo>
                    <a:pt x="5180012" y="2193925"/>
                    <a:pt x="6072188" y="2476500"/>
                    <a:pt x="6629400" y="2381250"/>
                  </a:cubicBezTo>
                  <a:cubicBezTo>
                    <a:pt x="7186613" y="2286000"/>
                    <a:pt x="7623175" y="1635125"/>
                    <a:pt x="8134350" y="1581150"/>
                  </a:cubicBezTo>
                  <a:cubicBezTo>
                    <a:pt x="8645525" y="1527175"/>
                    <a:pt x="9042400" y="1568450"/>
                    <a:pt x="9467850" y="1333500"/>
                  </a:cubicBezTo>
                  <a:cubicBezTo>
                    <a:pt x="9893300" y="1098550"/>
                    <a:pt x="11290300" y="444500"/>
                    <a:pt x="12201525" y="0"/>
                  </a:cubicBezTo>
                </a:path>
              </a:pathLst>
            </a:custGeom>
            <a:no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椭圆 2"/>
            <p:cNvSpPr/>
            <p:nvPr/>
          </p:nvSpPr>
          <p:spPr>
            <a:xfrm>
              <a:off x="1981200" y="427672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椭圆 3"/>
            <p:cNvSpPr/>
            <p:nvPr/>
          </p:nvSpPr>
          <p:spPr>
            <a:xfrm>
              <a:off x="4552950" y="38766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 name="椭圆 4"/>
            <p:cNvSpPr/>
            <p:nvPr/>
          </p:nvSpPr>
          <p:spPr>
            <a:xfrm>
              <a:off x="6410325" y="4138613"/>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 name="椭圆 5"/>
            <p:cNvSpPr/>
            <p:nvPr/>
          </p:nvSpPr>
          <p:spPr>
            <a:xfrm>
              <a:off x="7972425" y="33051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7" name="椭圆 6"/>
            <p:cNvSpPr/>
            <p:nvPr/>
          </p:nvSpPr>
          <p:spPr>
            <a:xfrm>
              <a:off x="10391775" y="2533650"/>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sp>
        <p:nvSpPr>
          <p:cNvPr id="59408" name="文本框 36"/>
          <p:cNvSpPr txBox="1">
            <a:spLocks noChangeArrowheads="1"/>
          </p:cNvSpPr>
          <p:nvPr/>
        </p:nvSpPr>
        <p:spPr bwMode="auto">
          <a:xfrm>
            <a:off x="4807744" y="1763682"/>
            <a:ext cx="1252538"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000" b="1" dirty="0" smtClean="0">
                <a:solidFill>
                  <a:srgbClr val="0D0D0D"/>
                </a:solidFill>
                <a:ea typeface="宋体" panose="02010600030101010101" pitchFamily="2" charset="-122"/>
                <a:sym typeface="思源黑体 CN Light" charset="0"/>
              </a:rPr>
              <a:t>4.</a:t>
            </a:r>
            <a:r>
              <a:rPr lang="zh-CN" altLang="en-US" sz="2000" b="1" dirty="0" smtClean="0">
                <a:solidFill>
                  <a:srgbClr val="0D0D0D"/>
                </a:solidFill>
                <a:ea typeface="宋体" panose="02010600030101010101" pitchFamily="2" charset="-122"/>
                <a:sym typeface="思源黑体 CN Light" charset="0"/>
              </a:rPr>
              <a:t>自由</a:t>
            </a:r>
            <a:endParaRPr lang="zh-CN" altLang="en-US" sz="2000" b="1" dirty="0">
              <a:solidFill>
                <a:srgbClr val="0D0D0D"/>
              </a:solidFill>
              <a:ea typeface="宋体" panose="02010600030101010101" pitchFamily="2" charset="-122"/>
              <a:sym typeface="思源黑体 CN Light" charset="0"/>
            </a:endParaRPr>
          </a:p>
        </p:txBody>
      </p:sp>
      <p:sp>
        <p:nvSpPr>
          <p:cNvPr id="59409" name="文本框 37"/>
          <p:cNvSpPr txBox="1">
            <a:spLocks noChangeArrowheads="1"/>
          </p:cNvSpPr>
          <p:nvPr/>
        </p:nvSpPr>
        <p:spPr bwMode="auto">
          <a:xfrm>
            <a:off x="4778336" y="2117579"/>
            <a:ext cx="268533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自由是</a:t>
            </a:r>
            <a:r>
              <a:rPr lang="zh-CN" altLang="en-US" sz="1600" dirty="0">
                <a:solidFill>
                  <a:srgbClr val="0D0D0D"/>
                </a:solidFill>
                <a:ea typeface="宋体" panose="02010600030101010101" pitchFamily="2" charset="-122"/>
                <a:sym typeface="思源黑体 CN Light" charset="0"/>
              </a:rPr>
              <a:t>在法律许可的范围内，在不伤害他人和群体利益的条件下，人们能做他们想做的事。</a:t>
            </a:r>
          </a:p>
        </p:txBody>
      </p:sp>
      <p:sp>
        <p:nvSpPr>
          <p:cNvPr id="59410" name="文本框 36"/>
          <p:cNvSpPr txBox="1">
            <a:spLocks noChangeArrowheads="1"/>
          </p:cNvSpPr>
          <p:nvPr/>
        </p:nvSpPr>
        <p:spPr bwMode="auto">
          <a:xfrm>
            <a:off x="4302919" y="4370923"/>
            <a:ext cx="1252538"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000" b="1" dirty="0" smtClean="0">
                <a:solidFill>
                  <a:srgbClr val="0D0D0D"/>
                </a:solidFill>
                <a:ea typeface="宋体" panose="02010600030101010101" pitchFamily="2" charset="-122"/>
                <a:sym typeface="思源黑体 CN Light" charset="0"/>
              </a:rPr>
              <a:t>3.</a:t>
            </a:r>
            <a:r>
              <a:rPr lang="zh-CN" altLang="en-US" sz="2000" b="1" dirty="0" smtClean="0">
                <a:solidFill>
                  <a:srgbClr val="0D0D0D"/>
                </a:solidFill>
                <a:ea typeface="宋体" panose="02010600030101010101" pitchFamily="2" charset="-122"/>
                <a:sym typeface="思源黑体 CN Light" charset="0"/>
              </a:rPr>
              <a:t>发展</a:t>
            </a:r>
            <a:endParaRPr lang="zh-CN" altLang="en-US" sz="2000" b="1" dirty="0">
              <a:solidFill>
                <a:srgbClr val="0D0D0D"/>
              </a:solidFill>
              <a:ea typeface="宋体" panose="02010600030101010101" pitchFamily="2" charset="-122"/>
              <a:sym typeface="思源黑体 CN Light" charset="0"/>
            </a:endParaRPr>
          </a:p>
        </p:txBody>
      </p:sp>
      <p:sp>
        <p:nvSpPr>
          <p:cNvPr id="59411" name="文本框 37"/>
          <p:cNvSpPr txBox="1">
            <a:spLocks noChangeArrowheads="1"/>
          </p:cNvSpPr>
          <p:nvPr/>
        </p:nvSpPr>
        <p:spPr bwMode="auto">
          <a:xfrm>
            <a:off x="3930869" y="4772660"/>
            <a:ext cx="244891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发展是事物向上</a:t>
            </a:r>
            <a:r>
              <a:rPr lang="zh-CN" altLang="en-US" sz="1600" dirty="0">
                <a:solidFill>
                  <a:srgbClr val="0D0D0D"/>
                </a:solidFill>
                <a:ea typeface="宋体" panose="02010600030101010101" pitchFamily="2" charset="-122"/>
                <a:sym typeface="思源黑体 CN Light" charset="0"/>
              </a:rPr>
              <a:t>向前的增长趋势，既包括经济的发展，也包括社会总体福利的发展，既有量的增长，也有质的提高。</a:t>
            </a:r>
          </a:p>
        </p:txBody>
      </p:sp>
      <p:sp>
        <p:nvSpPr>
          <p:cNvPr id="59412" name="文本框 36"/>
          <p:cNvSpPr txBox="1">
            <a:spLocks noChangeArrowheads="1"/>
          </p:cNvSpPr>
          <p:nvPr/>
        </p:nvSpPr>
        <p:spPr bwMode="auto">
          <a:xfrm>
            <a:off x="2035725" y="2599859"/>
            <a:ext cx="156019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en-US" altLang="zh-CN" sz="2000" b="1" dirty="0" smtClean="0">
                <a:solidFill>
                  <a:srgbClr val="0D0D0D"/>
                </a:solidFill>
                <a:ea typeface="宋体" panose="02010600030101010101" pitchFamily="2" charset="-122"/>
                <a:sym typeface="思源黑体 CN Light" charset="0"/>
              </a:rPr>
              <a:t>2.</a:t>
            </a:r>
            <a:r>
              <a:rPr lang="zh-CN" altLang="en-US" sz="2000" b="1" dirty="0" smtClean="0">
                <a:solidFill>
                  <a:srgbClr val="0D0D0D"/>
                </a:solidFill>
                <a:ea typeface="宋体" panose="02010600030101010101" pitchFamily="2" charset="-122"/>
                <a:sym typeface="思源黑体 CN Light" charset="0"/>
              </a:rPr>
              <a:t>效率</a:t>
            </a:r>
            <a:endParaRPr lang="zh-CN" altLang="en-US" sz="2000" b="1" dirty="0">
              <a:solidFill>
                <a:srgbClr val="0D0D0D"/>
              </a:solidFill>
              <a:ea typeface="宋体" panose="02010600030101010101" pitchFamily="2" charset="-122"/>
              <a:sym typeface="思源黑体 CN Light" charset="0"/>
            </a:endParaRPr>
          </a:p>
        </p:txBody>
      </p:sp>
      <p:sp>
        <p:nvSpPr>
          <p:cNvPr id="59413" name="文本框 37"/>
          <p:cNvSpPr txBox="1">
            <a:spLocks noChangeArrowheads="1"/>
          </p:cNvSpPr>
          <p:nvPr/>
        </p:nvSpPr>
        <p:spPr bwMode="auto">
          <a:xfrm>
            <a:off x="2011848" y="3038255"/>
            <a:ext cx="22161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效率是</a:t>
            </a:r>
            <a:r>
              <a:rPr lang="zh-CN" altLang="en-US" sz="1600" dirty="0">
                <a:solidFill>
                  <a:srgbClr val="0D0D0D"/>
                </a:solidFill>
                <a:ea typeface="宋体" panose="02010600030101010101" pitchFamily="2" charset="-122"/>
                <a:sym typeface="思源黑体 CN Light" charset="0"/>
              </a:rPr>
              <a:t>指在给定投入的情况下的产出最大化。</a:t>
            </a:r>
          </a:p>
        </p:txBody>
      </p:sp>
      <p:sp>
        <p:nvSpPr>
          <p:cNvPr id="59414" name="文本框 36"/>
          <p:cNvSpPr txBox="1">
            <a:spLocks noChangeArrowheads="1"/>
          </p:cNvSpPr>
          <p:nvPr/>
        </p:nvSpPr>
        <p:spPr bwMode="auto">
          <a:xfrm>
            <a:off x="6810621" y="3186748"/>
            <a:ext cx="1251347"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000" b="1" dirty="0" smtClean="0">
                <a:solidFill>
                  <a:srgbClr val="0D0D0D"/>
                </a:solidFill>
                <a:ea typeface="宋体" panose="02010600030101010101" pitchFamily="2" charset="-122"/>
                <a:sym typeface="思源黑体 CN Light" charset="0"/>
              </a:rPr>
              <a:t>5.</a:t>
            </a:r>
            <a:r>
              <a:rPr lang="zh-CN" altLang="en-US" sz="2000" b="1" dirty="0" smtClean="0">
                <a:solidFill>
                  <a:srgbClr val="0D0D0D"/>
                </a:solidFill>
                <a:ea typeface="宋体" panose="02010600030101010101" pitchFamily="2" charset="-122"/>
                <a:sym typeface="思源黑体 CN Light" charset="0"/>
              </a:rPr>
              <a:t>安全</a:t>
            </a:r>
            <a:endParaRPr lang="zh-CN" altLang="en-US" sz="2000" b="1" dirty="0">
              <a:solidFill>
                <a:srgbClr val="0D0D0D"/>
              </a:solidFill>
              <a:ea typeface="宋体" panose="02010600030101010101" pitchFamily="2" charset="-122"/>
              <a:sym typeface="思源黑体 CN Light" charset="0"/>
            </a:endParaRPr>
          </a:p>
        </p:txBody>
      </p:sp>
      <p:sp>
        <p:nvSpPr>
          <p:cNvPr id="59415" name="文本框 37"/>
          <p:cNvSpPr txBox="1">
            <a:spLocks noChangeArrowheads="1"/>
          </p:cNvSpPr>
          <p:nvPr/>
        </p:nvSpPr>
        <p:spPr bwMode="auto">
          <a:xfrm>
            <a:off x="6774492" y="3568823"/>
            <a:ext cx="222581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安全是</a:t>
            </a:r>
            <a:r>
              <a:rPr lang="zh-CN" altLang="en-US" sz="1600" dirty="0">
                <a:solidFill>
                  <a:srgbClr val="0D0D0D"/>
                </a:solidFill>
                <a:ea typeface="宋体" panose="02010600030101010101" pitchFamily="2" charset="-122"/>
                <a:sym typeface="思源黑体 CN Light" charset="0"/>
              </a:rPr>
              <a:t>指一种预期的、有保障的、稳定的感觉，它是人们生理生存上的一种最低需求。就一个国家而言，经济稳定是安全的重要内容，这种稳定包括充分就业、物价稳定、国际收支平衡等。</a:t>
            </a:r>
          </a:p>
        </p:txBody>
      </p:sp>
      <p:sp>
        <p:nvSpPr>
          <p:cNvPr id="59416" name="文本框 36"/>
          <p:cNvSpPr txBox="1">
            <a:spLocks noChangeArrowheads="1"/>
          </p:cNvSpPr>
          <p:nvPr/>
        </p:nvSpPr>
        <p:spPr bwMode="auto">
          <a:xfrm>
            <a:off x="808875" y="4639946"/>
            <a:ext cx="193484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en-US" altLang="zh-CN" sz="2000" b="1" dirty="0" smtClean="0">
                <a:solidFill>
                  <a:srgbClr val="0D0D0D"/>
                </a:solidFill>
                <a:ea typeface="宋体" panose="02010600030101010101" pitchFamily="2" charset="-122"/>
                <a:sym typeface="思源黑体 CN Light" charset="0"/>
              </a:rPr>
              <a:t>1</a:t>
            </a:r>
            <a:r>
              <a:rPr lang="en-US" altLang="zh-CN" sz="2000" b="1" dirty="0">
                <a:solidFill>
                  <a:srgbClr val="0D0D0D"/>
                </a:solidFill>
                <a:ea typeface="宋体" panose="02010600030101010101" pitchFamily="2" charset="-122"/>
                <a:sym typeface="思源黑体 CN Light" charset="0"/>
              </a:rPr>
              <a:t>.</a:t>
            </a:r>
            <a:r>
              <a:rPr lang="zh-CN" altLang="en-US" sz="2000" b="1" dirty="0" smtClean="0">
                <a:solidFill>
                  <a:srgbClr val="0D0D0D"/>
                </a:solidFill>
                <a:ea typeface="宋体" panose="02010600030101010101" pitchFamily="2" charset="-122"/>
                <a:sym typeface="思源黑体 CN Light" charset="0"/>
              </a:rPr>
              <a:t>公平</a:t>
            </a:r>
            <a:endParaRPr lang="zh-CN" altLang="en-US" sz="2000" b="1" dirty="0">
              <a:solidFill>
                <a:srgbClr val="0D0D0D"/>
              </a:solidFill>
              <a:ea typeface="宋体" panose="02010600030101010101" pitchFamily="2" charset="-122"/>
              <a:sym typeface="思源黑体 CN Light" charset="0"/>
            </a:endParaRPr>
          </a:p>
        </p:txBody>
      </p:sp>
      <p:sp>
        <p:nvSpPr>
          <p:cNvPr id="59417" name="文本框 37"/>
          <p:cNvSpPr txBox="1">
            <a:spLocks noChangeArrowheads="1"/>
          </p:cNvSpPr>
          <p:nvPr/>
        </p:nvSpPr>
        <p:spPr bwMode="auto">
          <a:xfrm>
            <a:off x="808875" y="5079384"/>
            <a:ext cx="272728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每人或每个</a:t>
            </a:r>
            <a:r>
              <a:rPr lang="zh-CN" altLang="en-US" sz="1600" dirty="0">
                <a:solidFill>
                  <a:srgbClr val="0D0D0D"/>
                </a:solidFill>
                <a:ea typeface="宋体" panose="02010600030101010101" pitchFamily="2" charset="-122"/>
                <a:sym typeface="思源黑体 CN Light" charset="0"/>
              </a:rPr>
              <a:t>群体得到同样的利益。</a:t>
            </a:r>
            <a:r>
              <a:rPr lang="zh-CN" altLang="en-US" sz="1600" dirty="0" smtClean="0">
                <a:solidFill>
                  <a:srgbClr val="0D0D0D"/>
                </a:solidFill>
                <a:ea typeface="宋体" panose="02010600030101010101" pitchFamily="2" charset="-122"/>
                <a:sym typeface="思源黑体 CN Light" charset="0"/>
              </a:rPr>
              <a:t>可归纳</a:t>
            </a:r>
            <a:r>
              <a:rPr lang="zh-CN" altLang="en-US" sz="1600" dirty="0">
                <a:solidFill>
                  <a:srgbClr val="0D0D0D"/>
                </a:solidFill>
                <a:ea typeface="宋体" panose="02010600030101010101" pitchFamily="2" charset="-122"/>
                <a:sym typeface="思源黑体 CN Light" charset="0"/>
              </a:rPr>
              <a:t>为三种公平：机会公平、分配公平、最终状态公平</a:t>
            </a:r>
            <a:r>
              <a:rPr lang="zh-CN" altLang="en-US" sz="1600" dirty="0" smtClean="0">
                <a:solidFill>
                  <a:srgbClr val="0D0D0D"/>
                </a:solidFill>
                <a:ea typeface="宋体" panose="02010600030101010101" pitchFamily="2" charset="-122"/>
                <a:sym typeface="思源黑体 CN Light" charset="0"/>
              </a:rPr>
              <a:t>。</a:t>
            </a:r>
            <a:endParaRPr lang="zh-CN" altLang="en-US" sz="1600" dirty="0">
              <a:solidFill>
                <a:srgbClr val="0D0D0D"/>
              </a:solidFill>
              <a:ea typeface="宋体" panose="02010600030101010101" pitchFamily="2" charset="-122"/>
              <a:sym typeface="思源黑体 CN Light" charset="0"/>
            </a:endParaRPr>
          </a:p>
        </p:txBody>
      </p:sp>
      <p:sp>
        <p:nvSpPr>
          <p:cNvPr id="8" name="文本框 28"/>
          <p:cNvSpPr txBox="1">
            <a:spLocks noChangeArrowheads="1"/>
          </p:cNvSpPr>
          <p:nvPr/>
        </p:nvSpPr>
        <p:spPr bwMode="auto">
          <a:xfrm>
            <a:off x="1045210" y="263525"/>
            <a:ext cx="604774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lgn="ctr">
              <a:buClr>
                <a:srgbClr val="A50021"/>
              </a:buClr>
              <a:buSzPct val="75000"/>
              <a:buNone/>
            </a:pPr>
            <a:r>
              <a:rPr lang="zh-CN" altLang="en-US" sz="3200" b="1" dirty="0">
                <a:latin typeface="宋体" panose="02010600030101010101" pitchFamily="2" charset="-122"/>
                <a:ea typeface="宋体" panose="02010600030101010101" pitchFamily="2" charset="-122"/>
                <a:cs typeface="宋体" panose="02010600030101010101" pitchFamily="2" charset="-122"/>
                <a:sym typeface="思源黑体 CN Light" charset="0"/>
              </a:rPr>
              <a:t>第二节   政策目标的确定</a:t>
            </a:r>
          </a:p>
        </p:txBody>
      </p:sp>
    </p:spTree>
    <p:extLst>
      <p:ext uri="{BB962C8B-B14F-4D97-AF65-F5344CB8AC3E}">
        <p14:creationId xmlns:p14="http://schemas.microsoft.com/office/powerpoint/2010/main" val="1422578686"/>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38"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21" name="任意多边形: 形状 20"/>
          <p:cNvSpPr/>
          <p:nvPr/>
        </p:nvSpPr>
        <p:spPr>
          <a:xfrm flipH="1" flipV="1">
            <a:off x="0" y="0"/>
            <a:ext cx="700088" cy="763588"/>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1443" name="文本框 21"/>
          <p:cNvSpPr txBox="1">
            <a:spLocks noChangeArrowheads="1"/>
          </p:cNvSpPr>
          <p:nvPr/>
        </p:nvSpPr>
        <p:spPr bwMode="auto">
          <a:xfrm>
            <a:off x="562610" y="1120775"/>
            <a:ext cx="3556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None/>
            </a:pPr>
            <a:r>
              <a:rPr lang="zh-CN" altLang="en-US" sz="2400" b="1" dirty="0" smtClean="0">
                <a:sym typeface="思源黑体 CN Light" charset="0"/>
              </a:rPr>
              <a:t>二、确定政策目标的困难</a:t>
            </a:r>
            <a:endParaRPr lang="zh-CN" altLang="en-US" sz="2400" b="1" dirty="0">
              <a:solidFill>
                <a:srgbClr val="6D5337"/>
              </a:solidFill>
              <a:ea typeface="宋体" panose="02010600030101010101" pitchFamily="2" charset="-122"/>
              <a:sym typeface="思源黑体 CN Light" charset="0"/>
            </a:endParaRPr>
          </a:p>
        </p:txBody>
      </p:sp>
      <p:sp>
        <p:nvSpPr>
          <p:cNvPr id="46" name="菱形 45"/>
          <p:cNvSpPr/>
          <p:nvPr/>
        </p:nvSpPr>
        <p:spPr>
          <a:xfrm>
            <a:off x="633413" y="2246313"/>
            <a:ext cx="2312194" cy="3081337"/>
          </a:xfrm>
          <a:prstGeom prst="diamond">
            <a:avLst/>
          </a:prstGeom>
          <a:noFill/>
          <a:ln>
            <a:solidFill>
              <a:srgbClr val="6D533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6" name="椭圆 31"/>
          <p:cNvSpPr/>
          <p:nvPr/>
        </p:nvSpPr>
        <p:spPr>
          <a:xfrm>
            <a:off x="1483519" y="3295651"/>
            <a:ext cx="622697" cy="962025"/>
          </a:xfrm>
          <a:custGeom>
            <a:avLst/>
            <a:gdLst>
              <a:gd name="connsiteX0" fmla="*/ 232301 w 523313"/>
              <a:gd name="connsiteY0" fmla="*/ 453100 h 606933"/>
              <a:gd name="connsiteX1" fmla="*/ 443362 w 523313"/>
              <a:gd name="connsiteY1" fmla="*/ 453100 h 606933"/>
              <a:gd name="connsiteX2" fmla="*/ 443362 w 523313"/>
              <a:gd name="connsiteY2" fmla="*/ 496498 h 606933"/>
              <a:gd name="connsiteX3" fmla="*/ 232301 w 523313"/>
              <a:gd name="connsiteY3" fmla="*/ 496498 h 606933"/>
              <a:gd name="connsiteX4" fmla="*/ 166906 w 523313"/>
              <a:gd name="connsiteY4" fmla="*/ 405116 h 606933"/>
              <a:gd name="connsiteX5" fmla="*/ 197654 w 523313"/>
              <a:gd name="connsiteY5" fmla="*/ 435818 h 606933"/>
              <a:gd name="connsiteX6" fmla="*/ 118601 w 523313"/>
              <a:gd name="connsiteY6" fmla="*/ 514704 h 606933"/>
              <a:gd name="connsiteX7" fmla="*/ 70777 w 523313"/>
              <a:gd name="connsiteY7" fmla="*/ 466951 h 606933"/>
              <a:gd name="connsiteX8" fmla="*/ 101525 w 523313"/>
              <a:gd name="connsiteY8" fmla="*/ 436249 h 606933"/>
              <a:gd name="connsiteX9" fmla="*/ 118601 w 523313"/>
              <a:gd name="connsiteY9" fmla="*/ 453300 h 606933"/>
              <a:gd name="connsiteX10" fmla="*/ 232301 w 523313"/>
              <a:gd name="connsiteY10" fmla="*/ 344783 h 606933"/>
              <a:gd name="connsiteX11" fmla="*/ 443362 w 523313"/>
              <a:gd name="connsiteY11" fmla="*/ 344783 h 606933"/>
              <a:gd name="connsiteX12" fmla="*/ 443362 w 523313"/>
              <a:gd name="connsiteY12" fmla="*/ 388251 h 606933"/>
              <a:gd name="connsiteX13" fmla="*/ 232301 w 523313"/>
              <a:gd name="connsiteY13" fmla="*/ 388251 h 606933"/>
              <a:gd name="connsiteX14" fmla="*/ 166906 w 523313"/>
              <a:gd name="connsiteY14" fmla="*/ 296939 h 606933"/>
              <a:gd name="connsiteX15" fmla="*/ 197654 w 523313"/>
              <a:gd name="connsiteY15" fmla="*/ 327627 h 606933"/>
              <a:gd name="connsiteX16" fmla="*/ 118601 w 523313"/>
              <a:gd name="connsiteY16" fmla="*/ 406527 h 606933"/>
              <a:gd name="connsiteX17" fmla="*/ 70777 w 523313"/>
              <a:gd name="connsiteY17" fmla="*/ 358795 h 606933"/>
              <a:gd name="connsiteX18" fmla="*/ 101525 w 523313"/>
              <a:gd name="connsiteY18" fmla="*/ 328106 h 606933"/>
              <a:gd name="connsiteX19" fmla="*/ 118601 w 523313"/>
              <a:gd name="connsiteY19" fmla="*/ 345150 h 606933"/>
              <a:gd name="connsiteX20" fmla="*/ 232301 w 523313"/>
              <a:gd name="connsiteY20" fmla="*/ 236606 h 606933"/>
              <a:gd name="connsiteX21" fmla="*/ 443362 w 523313"/>
              <a:gd name="connsiteY21" fmla="*/ 236606 h 606933"/>
              <a:gd name="connsiteX22" fmla="*/ 443362 w 523313"/>
              <a:gd name="connsiteY22" fmla="*/ 280004 h 606933"/>
              <a:gd name="connsiteX23" fmla="*/ 232301 w 523313"/>
              <a:gd name="connsiteY23" fmla="*/ 280004 h 606933"/>
              <a:gd name="connsiteX24" fmla="*/ 166906 w 523313"/>
              <a:gd name="connsiteY24" fmla="*/ 188762 h 606933"/>
              <a:gd name="connsiteX25" fmla="*/ 197654 w 523313"/>
              <a:gd name="connsiteY25" fmla="*/ 219470 h 606933"/>
              <a:gd name="connsiteX26" fmla="*/ 118601 w 523313"/>
              <a:gd name="connsiteY26" fmla="*/ 298421 h 606933"/>
              <a:gd name="connsiteX27" fmla="*/ 70777 w 523313"/>
              <a:gd name="connsiteY27" fmla="*/ 250610 h 606933"/>
              <a:gd name="connsiteX28" fmla="*/ 101525 w 523313"/>
              <a:gd name="connsiteY28" fmla="*/ 219902 h 606933"/>
              <a:gd name="connsiteX29" fmla="*/ 118601 w 523313"/>
              <a:gd name="connsiteY29" fmla="*/ 236956 h 606933"/>
              <a:gd name="connsiteX30" fmla="*/ 393684 w 523313"/>
              <a:gd name="connsiteY30" fmla="*/ 74154 h 606933"/>
              <a:gd name="connsiteX31" fmla="*/ 393684 w 523313"/>
              <a:gd name="connsiteY31" fmla="*/ 129434 h 606933"/>
              <a:gd name="connsiteX32" fmla="*/ 449096 w 523313"/>
              <a:gd name="connsiteY32" fmla="*/ 129434 h 606933"/>
              <a:gd name="connsiteX33" fmla="*/ 43513 w 523313"/>
              <a:gd name="connsiteY33" fmla="*/ 43448 h 606933"/>
              <a:gd name="connsiteX34" fmla="*/ 43513 w 523313"/>
              <a:gd name="connsiteY34" fmla="*/ 563533 h 606933"/>
              <a:gd name="connsiteX35" fmla="*/ 479848 w 523313"/>
              <a:gd name="connsiteY35" fmla="*/ 563533 h 606933"/>
              <a:gd name="connsiteX36" fmla="*/ 479848 w 523313"/>
              <a:gd name="connsiteY36" fmla="*/ 172883 h 606933"/>
              <a:gd name="connsiteX37" fmla="*/ 350219 w 523313"/>
              <a:gd name="connsiteY37" fmla="*/ 172883 h 606933"/>
              <a:gd name="connsiteX38" fmla="*/ 350219 w 523313"/>
              <a:gd name="connsiteY38" fmla="*/ 43448 h 606933"/>
              <a:gd name="connsiteX39" fmla="*/ 0 w 523313"/>
              <a:gd name="connsiteY39" fmla="*/ 0 h 606933"/>
              <a:gd name="connsiteX40" fmla="*/ 380971 w 523313"/>
              <a:gd name="connsiteY40" fmla="*/ 0 h 606933"/>
              <a:gd name="connsiteX41" fmla="*/ 523313 w 523313"/>
              <a:gd name="connsiteY41" fmla="*/ 142177 h 606933"/>
              <a:gd name="connsiteX42" fmla="*/ 523313 w 523313"/>
              <a:gd name="connsiteY42" fmla="*/ 606933 h 606933"/>
              <a:gd name="connsiteX43" fmla="*/ 0 w 523313"/>
              <a:gd name="connsiteY43" fmla="*/ 606933 h 60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23313" h="606933">
                <a:moveTo>
                  <a:pt x="232301" y="453100"/>
                </a:moveTo>
                <a:lnTo>
                  <a:pt x="443362" y="453100"/>
                </a:lnTo>
                <a:lnTo>
                  <a:pt x="443362" y="496498"/>
                </a:lnTo>
                <a:lnTo>
                  <a:pt x="232301" y="496498"/>
                </a:lnTo>
                <a:close/>
                <a:moveTo>
                  <a:pt x="166906" y="405116"/>
                </a:moveTo>
                <a:lnTo>
                  <a:pt x="197654" y="435818"/>
                </a:lnTo>
                <a:lnTo>
                  <a:pt x="118601" y="514704"/>
                </a:lnTo>
                <a:lnTo>
                  <a:pt x="70777" y="466951"/>
                </a:lnTo>
                <a:lnTo>
                  <a:pt x="101525" y="436249"/>
                </a:lnTo>
                <a:lnTo>
                  <a:pt x="118601" y="453300"/>
                </a:lnTo>
                <a:close/>
                <a:moveTo>
                  <a:pt x="232301" y="344783"/>
                </a:moveTo>
                <a:lnTo>
                  <a:pt x="443362" y="344783"/>
                </a:lnTo>
                <a:lnTo>
                  <a:pt x="443362" y="388251"/>
                </a:lnTo>
                <a:lnTo>
                  <a:pt x="232301" y="388251"/>
                </a:lnTo>
                <a:close/>
                <a:moveTo>
                  <a:pt x="166906" y="296939"/>
                </a:moveTo>
                <a:lnTo>
                  <a:pt x="197654" y="327627"/>
                </a:lnTo>
                <a:lnTo>
                  <a:pt x="118601" y="406527"/>
                </a:lnTo>
                <a:lnTo>
                  <a:pt x="70777" y="358795"/>
                </a:lnTo>
                <a:lnTo>
                  <a:pt x="101525" y="328106"/>
                </a:lnTo>
                <a:lnTo>
                  <a:pt x="118601" y="345150"/>
                </a:lnTo>
                <a:close/>
                <a:moveTo>
                  <a:pt x="232301" y="236606"/>
                </a:moveTo>
                <a:lnTo>
                  <a:pt x="443362" y="236606"/>
                </a:lnTo>
                <a:lnTo>
                  <a:pt x="443362" y="280004"/>
                </a:lnTo>
                <a:lnTo>
                  <a:pt x="232301" y="280004"/>
                </a:lnTo>
                <a:close/>
                <a:moveTo>
                  <a:pt x="166906" y="188762"/>
                </a:moveTo>
                <a:lnTo>
                  <a:pt x="197654" y="219470"/>
                </a:lnTo>
                <a:lnTo>
                  <a:pt x="118601" y="298421"/>
                </a:lnTo>
                <a:lnTo>
                  <a:pt x="70777" y="250610"/>
                </a:lnTo>
                <a:lnTo>
                  <a:pt x="101525" y="219902"/>
                </a:lnTo>
                <a:lnTo>
                  <a:pt x="118601" y="236956"/>
                </a:lnTo>
                <a:close/>
                <a:moveTo>
                  <a:pt x="393684" y="74154"/>
                </a:moveTo>
                <a:lnTo>
                  <a:pt x="393684" y="129434"/>
                </a:lnTo>
                <a:lnTo>
                  <a:pt x="449096" y="129434"/>
                </a:lnTo>
                <a:close/>
                <a:moveTo>
                  <a:pt x="43513" y="43448"/>
                </a:moveTo>
                <a:lnTo>
                  <a:pt x="43513" y="563533"/>
                </a:lnTo>
                <a:lnTo>
                  <a:pt x="479848" y="563533"/>
                </a:lnTo>
                <a:lnTo>
                  <a:pt x="479848" y="172883"/>
                </a:lnTo>
                <a:lnTo>
                  <a:pt x="350219" y="172883"/>
                </a:lnTo>
                <a:lnTo>
                  <a:pt x="350219" y="43448"/>
                </a:lnTo>
                <a:close/>
                <a:moveTo>
                  <a:pt x="0" y="0"/>
                </a:moveTo>
                <a:lnTo>
                  <a:pt x="380971" y="0"/>
                </a:lnTo>
                <a:lnTo>
                  <a:pt x="523313" y="142177"/>
                </a:lnTo>
                <a:lnTo>
                  <a:pt x="523313" y="606933"/>
                </a:lnTo>
                <a:lnTo>
                  <a:pt x="0" y="606933"/>
                </a:lnTo>
                <a:close/>
              </a:path>
            </a:pathLst>
          </a:custGeom>
          <a:solidFill>
            <a:srgbClr val="B18C6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2" name="矩形 1"/>
          <p:cNvSpPr/>
          <p:nvPr/>
        </p:nvSpPr>
        <p:spPr>
          <a:xfrm rot="2629215">
            <a:off x="3252788" y="2032000"/>
            <a:ext cx="582216" cy="774700"/>
          </a:xfrm>
          <a:prstGeom prst="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49" name="椭圆 21"/>
          <p:cNvSpPr/>
          <p:nvPr/>
        </p:nvSpPr>
        <p:spPr>
          <a:xfrm>
            <a:off x="3436144" y="2246314"/>
            <a:ext cx="216694" cy="346075"/>
          </a:xfrm>
          <a:custGeom>
            <a:avLst/>
            <a:gdLst>
              <a:gd name="connsiteX0" fmla="*/ 166861 w 505460"/>
              <a:gd name="connsiteY0" fmla="*/ 355015 h 607286"/>
              <a:gd name="connsiteX1" fmla="*/ 421301 w 505460"/>
              <a:gd name="connsiteY1" fmla="*/ 355015 h 607286"/>
              <a:gd name="connsiteX2" fmla="*/ 438634 w 505460"/>
              <a:gd name="connsiteY2" fmla="*/ 372303 h 607286"/>
              <a:gd name="connsiteX3" fmla="*/ 421301 w 505460"/>
              <a:gd name="connsiteY3" fmla="*/ 389592 h 607286"/>
              <a:gd name="connsiteX4" fmla="*/ 166861 w 505460"/>
              <a:gd name="connsiteY4" fmla="*/ 389592 h 607286"/>
              <a:gd name="connsiteX5" fmla="*/ 149528 w 505460"/>
              <a:gd name="connsiteY5" fmla="*/ 372303 h 607286"/>
              <a:gd name="connsiteX6" fmla="*/ 166861 w 505460"/>
              <a:gd name="connsiteY6" fmla="*/ 355015 h 607286"/>
              <a:gd name="connsiteX7" fmla="*/ 166861 w 505460"/>
              <a:gd name="connsiteY7" fmla="*/ 272524 h 607286"/>
              <a:gd name="connsiteX8" fmla="*/ 421301 w 505460"/>
              <a:gd name="connsiteY8" fmla="*/ 272524 h 607286"/>
              <a:gd name="connsiteX9" fmla="*/ 438634 w 505460"/>
              <a:gd name="connsiteY9" fmla="*/ 289813 h 607286"/>
              <a:gd name="connsiteX10" fmla="*/ 421301 w 505460"/>
              <a:gd name="connsiteY10" fmla="*/ 307101 h 607286"/>
              <a:gd name="connsiteX11" fmla="*/ 166861 w 505460"/>
              <a:gd name="connsiteY11" fmla="*/ 307101 h 607286"/>
              <a:gd name="connsiteX12" fmla="*/ 149528 w 505460"/>
              <a:gd name="connsiteY12" fmla="*/ 289813 h 607286"/>
              <a:gd name="connsiteX13" fmla="*/ 166861 w 505460"/>
              <a:gd name="connsiteY13" fmla="*/ 272524 h 607286"/>
              <a:gd name="connsiteX14" fmla="*/ 166861 w 505460"/>
              <a:gd name="connsiteY14" fmla="*/ 190033 h 607286"/>
              <a:gd name="connsiteX15" fmla="*/ 421301 w 505460"/>
              <a:gd name="connsiteY15" fmla="*/ 190033 h 607286"/>
              <a:gd name="connsiteX16" fmla="*/ 438634 w 505460"/>
              <a:gd name="connsiteY16" fmla="*/ 207439 h 607286"/>
              <a:gd name="connsiteX17" fmla="*/ 421301 w 505460"/>
              <a:gd name="connsiteY17" fmla="*/ 224751 h 607286"/>
              <a:gd name="connsiteX18" fmla="*/ 166861 w 505460"/>
              <a:gd name="connsiteY18" fmla="*/ 224751 h 607286"/>
              <a:gd name="connsiteX19" fmla="*/ 149528 w 505460"/>
              <a:gd name="connsiteY19" fmla="*/ 207439 h 607286"/>
              <a:gd name="connsiteX20" fmla="*/ 166861 w 505460"/>
              <a:gd name="connsiteY20" fmla="*/ 190033 h 607286"/>
              <a:gd name="connsiteX21" fmla="*/ 166861 w 505460"/>
              <a:gd name="connsiteY21" fmla="*/ 107612 h 607286"/>
              <a:gd name="connsiteX22" fmla="*/ 421301 w 505460"/>
              <a:gd name="connsiteY22" fmla="*/ 107612 h 607286"/>
              <a:gd name="connsiteX23" fmla="*/ 438634 w 505460"/>
              <a:gd name="connsiteY23" fmla="*/ 124901 h 607286"/>
              <a:gd name="connsiteX24" fmla="*/ 421301 w 505460"/>
              <a:gd name="connsiteY24" fmla="*/ 142189 h 607286"/>
              <a:gd name="connsiteX25" fmla="*/ 166861 w 505460"/>
              <a:gd name="connsiteY25" fmla="*/ 142189 h 607286"/>
              <a:gd name="connsiteX26" fmla="*/ 149528 w 505460"/>
              <a:gd name="connsiteY26" fmla="*/ 124901 h 607286"/>
              <a:gd name="connsiteX27" fmla="*/ 166861 w 505460"/>
              <a:gd name="connsiteY27" fmla="*/ 107612 h 607286"/>
              <a:gd name="connsiteX28" fmla="*/ 43330 w 505460"/>
              <a:gd name="connsiteY28" fmla="*/ 105635 h 607286"/>
              <a:gd name="connsiteX29" fmla="*/ 34664 w 505460"/>
              <a:gd name="connsiteY29" fmla="*/ 114289 h 607286"/>
              <a:gd name="connsiteX30" fmla="*/ 34664 w 505460"/>
              <a:gd name="connsiteY30" fmla="*/ 563922 h 607286"/>
              <a:gd name="connsiteX31" fmla="*/ 43330 w 505460"/>
              <a:gd name="connsiteY31" fmla="*/ 572576 h 607286"/>
              <a:gd name="connsiteX32" fmla="*/ 379237 w 505460"/>
              <a:gd name="connsiteY32" fmla="*/ 572576 h 607286"/>
              <a:gd name="connsiteX33" fmla="*/ 387903 w 505460"/>
              <a:gd name="connsiteY33" fmla="*/ 563922 h 607286"/>
              <a:gd name="connsiteX34" fmla="*/ 387903 w 505460"/>
              <a:gd name="connsiteY34" fmla="*/ 536267 h 607286"/>
              <a:gd name="connsiteX35" fmla="*/ 126223 w 505460"/>
              <a:gd name="connsiteY35" fmla="*/ 536267 h 607286"/>
              <a:gd name="connsiteX36" fmla="*/ 82799 w 505460"/>
              <a:gd name="connsiteY36" fmla="*/ 492997 h 607286"/>
              <a:gd name="connsiteX37" fmla="*/ 82799 w 505460"/>
              <a:gd name="connsiteY37" fmla="*/ 105635 h 607286"/>
              <a:gd name="connsiteX38" fmla="*/ 126223 w 505460"/>
              <a:gd name="connsiteY38" fmla="*/ 34616 h 607286"/>
              <a:gd name="connsiteX39" fmla="*/ 117557 w 505460"/>
              <a:gd name="connsiteY39" fmla="*/ 43270 h 607286"/>
              <a:gd name="connsiteX40" fmla="*/ 117557 w 505460"/>
              <a:gd name="connsiteY40" fmla="*/ 492997 h 607286"/>
              <a:gd name="connsiteX41" fmla="*/ 126223 w 505460"/>
              <a:gd name="connsiteY41" fmla="*/ 501651 h 607286"/>
              <a:gd name="connsiteX42" fmla="*/ 462130 w 505460"/>
              <a:gd name="connsiteY42" fmla="*/ 501651 h 607286"/>
              <a:gd name="connsiteX43" fmla="*/ 470796 w 505460"/>
              <a:gd name="connsiteY43" fmla="*/ 492997 h 607286"/>
              <a:gd name="connsiteX44" fmla="*/ 470796 w 505460"/>
              <a:gd name="connsiteY44" fmla="*/ 43270 h 607286"/>
              <a:gd name="connsiteX45" fmla="*/ 462130 w 505460"/>
              <a:gd name="connsiteY45" fmla="*/ 34616 h 607286"/>
              <a:gd name="connsiteX46" fmla="*/ 126223 w 505460"/>
              <a:gd name="connsiteY46" fmla="*/ 0 h 607286"/>
              <a:gd name="connsiteX47" fmla="*/ 462130 w 505460"/>
              <a:gd name="connsiteY47" fmla="*/ 0 h 607286"/>
              <a:gd name="connsiteX48" fmla="*/ 505460 w 505460"/>
              <a:gd name="connsiteY48" fmla="*/ 43270 h 607286"/>
              <a:gd name="connsiteX49" fmla="*/ 505460 w 505460"/>
              <a:gd name="connsiteY49" fmla="*/ 492997 h 607286"/>
              <a:gd name="connsiteX50" fmla="*/ 462130 w 505460"/>
              <a:gd name="connsiteY50" fmla="*/ 536267 h 607286"/>
              <a:gd name="connsiteX51" fmla="*/ 422661 w 505460"/>
              <a:gd name="connsiteY51" fmla="*/ 536267 h 607286"/>
              <a:gd name="connsiteX52" fmla="*/ 422661 w 505460"/>
              <a:gd name="connsiteY52" fmla="*/ 563922 h 607286"/>
              <a:gd name="connsiteX53" fmla="*/ 379237 w 505460"/>
              <a:gd name="connsiteY53" fmla="*/ 607286 h 607286"/>
              <a:gd name="connsiteX54" fmla="*/ 43330 w 505460"/>
              <a:gd name="connsiteY54" fmla="*/ 607286 h 607286"/>
              <a:gd name="connsiteX55" fmla="*/ 0 w 505460"/>
              <a:gd name="connsiteY55" fmla="*/ 563922 h 607286"/>
              <a:gd name="connsiteX56" fmla="*/ 0 w 505460"/>
              <a:gd name="connsiteY56" fmla="*/ 114289 h 607286"/>
              <a:gd name="connsiteX57" fmla="*/ 43330 w 505460"/>
              <a:gd name="connsiteY57" fmla="*/ 70925 h 607286"/>
              <a:gd name="connsiteX58" fmla="*/ 82799 w 505460"/>
              <a:gd name="connsiteY58" fmla="*/ 70925 h 607286"/>
              <a:gd name="connsiteX59" fmla="*/ 82799 w 505460"/>
              <a:gd name="connsiteY59" fmla="*/ 43270 h 607286"/>
              <a:gd name="connsiteX60" fmla="*/ 126223 w 505460"/>
              <a:gd name="connsiteY60" fmla="*/ 0 h 607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05460" h="607286">
                <a:moveTo>
                  <a:pt x="166861" y="355015"/>
                </a:moveTo>
                <a:lnTo>
                  <a:pt x="421301" y="355015"/>
                </a:lnTo>
                <a:cubicBezTo>
                  <a:pt x="430910" y="355015"/>
                  <a:pt x="438634" y="362720"/>
                  <a:pt x="438634" y="372303"/>
                </a:cubicBezTo>
                <a:cubicBezTo>
                  <a:pt x="438634" y="381793"/>
                  <a:pt x="430910" y="389592"/>
                  <a:pt x="421301" y="389592"/>
                </a:cubicBezTo>
                <a:lnTo>
                  <a:pt x="166861" y="389592"/>
                </a:lnTo>
                <a:cubicBezTo>
                  <a:pt x="157253" y="389592"/>
                  <a:pt x="149528" y="381887"/>
                  <a:pt x="149528" y="372303"/>
                </a:cubicBezTo>
                <a:cubicBezTo>
                  <a:pt x="149528" y="362720"/>
                  <a:pt x="157253" y="355015"/>
                  <a:pt x="166861" y="355015"/>
                </a:cubicBezTo>
                <a:close/>
                <a:moveTo>
                  <a:pt x="166861" y="272524"/>
                </a:moveTo>
                <a:lnTo>
                  <a:pt x="421301" y="272524"/>
                </a:lnTo>
                <a:cubicBezTo>
                  <a:pt x="430910" y="272524"/>
                  <a:pt x="438634" y="280229"/>
                  <a:pt x="438634" y="289813"/>
                </a:cubicBezTo>
                <a:cubicBezTo>
                  <a:pt x="438634" y="299396"/>
                  <a:pt x="430910" y="307101"/>
                  <a:pt x="421301" y="307101"/>
                </a:cubicBezTo>
                <a:lnTo>
                  <a:pt x="166861" y="307101"/>
                </a:lnTo>
                <a:cubicBezTo>
                  <a:pt x="157253" y="307101"/>
                  <a:pt x="149528" y="299396"/>
                  <a:pt x="149528" y="289813"/>
                </a:cubicBezTo>
                <a:cubicBezTo>
                  <a:pt x="149528" y="280229"/>
                  <a:pt x="157253" y="272524"/>
                  <a:pt x="166861" y="272524"/>
                </a:cubicBezTo>
                <a:close/>
                <a:moveTo>
                  <a:pt x="166861" y="190033"/>
                </a:moveTo>
                <a:lnTo>
                  <a:pt x="421301" y="190033"/>
                </a:lnTo>
                <a:cubicBezTo>
                  <a:pt x="430910" y="190033"/>
                  <a:pt x="438634" y="197842"/>
                  <a:pt x="438634" y="207439"/>
                </a:cubicBezTo>
                <a:cubicBezTo>
                  <a:pt x="438634" y="216942"/>
                  <a:pt x="430910" y="224751"/>
                  <a:pt x="421301" y="224751"/>
                </a:cubicBezTo>
                <a:lnTo>
                  <a:pt x="166861" y="224751"/>
                </a:lnTo>
                <a:cubicBezTo>
                  <a:pt x="157253" y="224751"/>
                  <a:pt x="149528" y="216942"/>
                  <a:pt x="149528" y="207439"/>
                </a:cubicBezTo>
                <a:cubicBezTo>
                  <a:pt x="149528" y="197842"/>
                  <a:pt x="157253" y="190033"/>
                  <a:pt x="166861" y="190033"/>
                </a:cubicBezTo>
                <a:close/>
                <a:moveTo>
                  <a:pt x="166861" y="107612"/>
                </a:moveTo>
                <a:lnTo>
                  <a:pt x="421301" y="107612"/>
                </a:lnTo>
                <a:cubicBezTo>
                  <a:pt x="430910" y="107612"/>
                  <a:pt x="438634" y="115317"/>
                  <a:pt x="438634" y="124901"/>
                </a:cubicBezTo>
                <a:cubicBezTo>
                  <a:pt x="438634" y="134484"/>
                  <a:pt x="430910" y="142189"/>
                  <a:pt x="421301" y="142189"/>
                </a:cubicBezTo>
                <a:lnTo>
                  <a:pt x="166861" y="142189"/>
                </a:lnTo>
                <a:cubicBezTo>
                  <a:pt x="157253" y="142189"/>
                  <a:pt x="149528" y="134484"/>
                  <a:pt x="149528" y="124901"/>
                </a:cubicBezTo>
                <a:cubicBezTo>
                  <a:pt x="149528" y="115317"/>
                  <a:pt x="157253" y="107612"/>
                  <a:pt x="166861" y="107612"/>
                </a:cubicBezTo>
                <a:close/>
                <a:moveTo>
                  <a:pt x="43330" y="105635"/>
                </a:moveTo>
                <a:cubicBezTo>
                  <a:pt x="38526" y="105635"/>
                  <a:pt x="34664" y="109492"/>
                  <a:pt x="34664" y="114289"/>
                </a:cubicBezTo>
                <a:lnTo>
                  <a:pt x="34664" y="563922"/>
                </a:lnTo>
                <a:cubicBezTo>
                  <a:pt x="34664" y="568719"/>
                  <a:pt x="38526" y="572576"/>
                  <a:pt x="43330" y="572576"/>
                </a:cubicBezTo>
                <a:lnTo>
                  <a:pt x="379237" y="572576"/>
                </a:lnTo>
                <a:cubicBezTo>
                  <a:pt x="384041" y="572576"/>
                  <a:pt x="387903" y="568719"/>
                  <a:pt x="387903" y="563922"/>
                </a:cubicBezTo>
                <a:lnTo>
                  <a:pt x="387903" y="536267"/>
                </a:lnTo>
                <a:lnTo>
                  <a:pt x="126223" y="536267"/>
                </a:lnTo>
                <a:cubicBezTo>
                  <a:pt x="102297" y="536267"/>
                  <a:pt x="82799" y="516889"/>
                  <a:pt x="82799" y="492997"/>
                </a:cubicBezTo>
                <a:lnTo>
                  <a:pt x="82799" y="105635"/>
                </a:lnTo>
                <a:close/>
                <a:moveTo>
                  <a:pt x="126223" y="34616"/>
                </a:moveTo>
                <a:cubicBezTo>
                  <a:pt x="121419" y="34616"/>
                  <a:pt x="117557" y="38567"/>
                  <a:pt x="117557" y="43270"/>
                </a:cubicBezTo>
                <a:lnTo>
                  <a:pt x="117557" y="492997"/>
                </a:lnTo>
                <a:cubicBezTo>
                  <a:pt x="117557" y="497794"/>
                  <a:pt x="121419" y="501651"/>
                  <a:pt x="126223" y="501651"/>
                </a:cubicBezTo>
                <a:lnTo>
                  <a:pt x="462130" y="501651"/>
                </a:lnTo>
                <a:cubicBezTo>
                  <a:pt x="466840" y="501651"/>
                  <a:pt x="470796" y="497794"/>
                  <a:pt x="470796" y="492997"/>
                </a:cubicBezTo>
                <a:lnTo>
                  <a:pt x="470796" y="43270"/>
                </a:lnTo>
                <a:cubicBezTo>
                  <a:pt x="470796" y="38567"/>
                  <a:pt x="466840" y="34616"/>
                  <a:pt x="462130" y="34616"/>
                </a:cubicBezTo>
                <a:close/>
                <a:moveTo>
                  <a:pt x="126223" y="0"/>
                </a:moveTo>
                <a:lnTo>
                  <a:pt x="462130" y="0"/>
                </a:lnTo>
                <a:cubicBezTo>
                  <a:pt x="485961" y="0"/>
                  <a:pt x="505460" y="19472"/>
                  <a:pt x="505460" y="43270"/>
                </a:cubicBezTo>
                <a:lnTo>
                  <a:pt x="505460" y="492997"/>
                </a:lnTo>
                <a:cubicBezTo>
                  <a:pt x="505460" y="516889"/>
                  <a:pt x="485961" y="536267"/>
                  <a:pt x="462130" y="536267"/>
                </a:cubicBezTo>
                <a:lnTo>
                  <a:pt x="422661" y="536267"/>
                </a:lnTo>
                <a:lnTo>
                  <a:pt x="422661" y="563922"/>
                </a:lnTo>
                <a:cubicBezTo>
                  <a:pt x="422661" y="587815"/>
                  <a:pt x="403163" y="607286"/>
                  <a:pt x="379237" y="607286"/>
                </a:cubicBezTo>
                <a:lnTo>
                  <a:pt x="43330" y="607286"/>
                </a:lnTo>
                <a:cubicBezTo>
                  <a:pt x="19404" y="607286"/>
                  <a:pt x="0" y="587815"/>
                  <a:pt x="0" y="563922"/>
                </a:cubicBezTo>
                <a:lnTo>
                  <a:pt x="0" y="114289"/>
                </a:lnTo>
                <a:cubicBezTo>
                  <a:pt x="0" y="90397"/>
                  <a:pt x="19404" y="70925"/>
                  <a:pt x="43330" y="70925"/>
                </a:cubicBezTo>
                <a:lnTo>
                  <a:pt x="82799" y="70925"/>
                </a:lnTo>
                <a:lnTo>
                  <a:pt x="82799" y="43270"/>
                </a:lnTo>
                <a:cubicBezTo>
                  <a:pt x="82799" y="19472"/>
                  <a:pt x="102297" y="0"/>
                  <a:pt x="126223" y="0"/>
                </a:cubicBezTo>
                <a:close/>
              </a:path>
            </a:pathLst>
          </a:custGeom>
          <a:solidFill>
            <a:schemeClr val="bg1"/>
          </a:solidFill>
          <a:ln>
            <a:noFill/>
          </a:ln>
          <a:effectLst>
            <a:outerShdw blurRad="673100" sx="102000" sy="102000" algn="c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9" name="矩形 58"/>
          <p:cNvSpPr/>
          <p:nvPr/>
        </p:nvSpPr>
        <p:spPr>
          <a:xfrm rot="2629215">
            <a:off x="3227785" y="4765675"/>
            <a:ext cx="582215" cy="776288"/>
          </a:xfrm>
          <a:prstGeom prst="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5" name="椭圆 23"/>
          <p:cNvSpPr/>
          <p:nvPr/>
        </p:nvSpPr>
        <p:spPr>
          <a:xfrm>
            <a:off x="3394473" y="4972051"/>
            <a:ext cx="259556" cy="346075"/>
          </a:xfrm>
          <a:custGeom>
            <a:avLst/>
            <a:gdLst>
              <a:gd name="connsiteX0" fmla="*/ 138699 w 603657"/>
              <a:gd name="connsiteY0" fmla="*/ 230325 h 602699"/>
              <a:gd name="connsiteX1" fmla="*/ 369371 w 603657"/>
              <a:gd name="connsiteY1" fmla="*/ 230325 h 602699"/>
              <a:gd name="connsiteX2" fmla="*/ 392837 w 603657"/>
              <a:gd name="connsiteY2" fmla="*/ 253753 h 602699"/>
              <a:gd name="connsiteX3" fmla="*/ 369371 w 603657"/>
              <a:gd name="connsiteY3" fmla="*/ 277180 h 602699"/>
              <a:gd name="connsiteX4" fmla="*/ 138699 w 603657"/>
              <a:gd name="connsiteY4" fmla="*/ 277180 h 602699"/>
              <a:gd name="connsiteX5" fmla="*/ 115233 w 603657"/>
              <a:gd name="connsiteY5" fmla="*/ 253753 h 602699"/>
              <a:gd name="connsiteX6" fmla="*/ 138699 w 603657"/>
              <a:gd name="connsiteY6" fmla="*/ 230325 h 602699"/>
              <a:gd name="connsiteX7" fmla="*/ 254159 w 603657"/>
              <a:gd name="connsiteY7" fmla="*/ 46866 h 602699"/>
              <a:gd name="connsiteX8" fmla="*/ 46936 w 603657"/>
              <a:gd name="connsiteY8" fmla="*/ 253780 h 602699"/>
              <a:gd name="connsiteX9" fmla="*/ 254159 w 603657"/>
              <a:gd name="connsiteY9" fmla="*/ 460460 h 602699"/>
              <a:gd name="connsiteX10" fmla="*/ 461147 w 603657"/>
              <a:gd name="connsiteY10" fmla="*/ 253780 h 602699"/>
              <a:gd name="connsiteX11" fmla="*/ 254159 w 603657"/>
              <a:gd name="connsiteY11" fmla="*/ 46866 h 602699"/>
              <a:gd name="connsiteX12" fmla="*/ 254159 w 603657"/>
              <a:gd name="connsiteY12" fmla="*/ 0 h 602699"/>
              <a:gd name="connsiteX13" fmla="*/ 508083 w 603657"/>
              <a:gd name="connsiteY13" fmla="*/ 253780 h 602699"/>
              <a:gd name="connsiteX14" fmla="*/ 449413 w 603657"/>
              <a:gd name="connsiteY14" fmla="*/ 415703 h 602699"/>
              <a:gd name="connsiteX15" fmla="*/ 596793 w 603657"/>
              <a:gd name="connsiteY15" fmla="*/ 562629 h 602699"/>
              <a:gd name="connsiteX16" fmla="*/ 596793 w 603657"/>
              <a:gd name="connsiteY16" fmla="*/ 595904 h 602699"/>
              <a:gd name="connsiteX17" fmla="*/ 580130 w 603657"/>
              <a:gd name="connsiteY17" fmla="*/ 602699 h 602699"/>
              <a:gd name="connsiteX18" fmla="*/ 563468 w 603657"/>
              <a:gd name="connsiteY18" fmla="*/ 595904 h 602699"/>
              <a:gd name="connsiteX19" fmla="*/ 416323 w 603657"/>
              <a:gd name="connsiteY19" fmla="*/ 448744 h 602699"/>
              <a:gd name="connsiteX20" fmla="*/ 254159 w 603657"/>
              <a:gd name="connsiteY20" fmla="*/ 507326 h 602699"/>
              <a:gd name="connsiteX21" fmla="*/ 0 w 603657"/>
              <a:gd name="connsiteY21" fmla="*/ 253780 h 602699"/>
              <a:gd name="connsiteX22" fmla="*/ 254159 w 603657"/>
              <a:gd name="connsiteY22" fmla="*/ 0 h 602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3657" h="602699">
                <a:moveTo>
                  <a:pt x="138699" y="230325"/>
                </a:moveTo>
                <a:lnTo>
                  <a:pt x="369371" y="230325"/>
                </a:lnTo>
                <a:cubicBezTo>
                  <a:pt x="382277" y="230325"/>
                  <a:pt x="392837" y="240633"/>
                  <a:pt x="392837" y="253753"/>
                </a:cubicBezTo>
                <a:cubicBezTo>
                  <a:pt x="392837" y="266638"/>
                  <a:pt x="382277" y="277180"/>
                  <a:pt x="369371" y="277180"/>
                </a:cubicBezTo>
                <a:lnTo>
                  <a:pt x="138699" y="277180"/>
                </a:lnTo>
                <a:cubicBezTo>
                  <a:pt x="125793" y="277180"/>
                  <a:pt x="115233" y="266638"/>
                  <a:pt x="115233" y="253753"/>
                </a:cubicBezTo>
                <a:cubicBezTo>
                  <a:pt x="115233" y="240633"/>
                  <a:pt x="125793" y="230325"/>
                  <a:pt x="138699" y="230325"/>
                </a:cubicBezTo>
                <a:close/>
                <a:moveTo>
                  <a:pt x="254159" y="46866"/>
                </a:moveTo>
                <a:cubicBezTo>
                  <a:pt x="139870" y="46866"/>
                  <a:pt x="46936" y="139661"/>
                  <a:pt x="46936" y="253780"/>
                </a:cubicBezTo>
                <a:cubicBezTo>
                  <a:pt x="46936" y="367665"/>
                  <a:pt x="139870" y="460460"/>
                  <a:pt x="254159" y="460460"/>
                </a:cubicBezTo>
                <a:cubicBezTo>
                  <a:pt x="368214" y="460460"/>
                  <a:pt x="461147" y="367665"/>
                  <a:pt x="461147" y="253780"/>
                </a:cubicBezTo>
                <a:cubicBezTo>
                  <a:pt x="461147" y="139661"/>
                  <a:pt x="368214" y="46866"/>
                  <a:pt x="254159" y="46866"/>
                </a:cubicBezTo>
                <a:close/>
                <a:moveTo>
                  <a:pt x="254159" y="0"/>
                </a:moveTo>
                <a:cubicBezTo>
                  <a:pt x="394029" y="0"/>
                  <a:pt x="508083" y="113885"/>
                  <a:pt x="508083" y="253780"/>
                </a:cubicBezTo>
                <a:cubicBezTo>
                  <a:pt x="508083" y="315175"/>
                  <a:pt x="486023" y="371649"/>
                  <a:pt x="449413" y="415703"/>
                </a:cubicBezTo>
                <a:lnTo>
                  <a:pt x="596793" y="562629"/>
                </a:lnTo>
                <a:cubicBezTo>
                  <a:pt x="605945" y="571767"/>
                  <a:pt x="605945" y="586765"/>
                  <a:pt x="596793" y="595904"/>
                </a:cubicBezTo>
                <a:cubicBezTo>
                  <a:pt x="592099" y="600356"/>
                  <a:pt x="586232" y="602699"/>
                  <a:pt x="580130" y="602699"/>
                </a:cubicBezTo>
                <a:cubicBezTo>
                  <a:pt x="574029" y="602699"/>
                  <a:pt x="568162" y="600356"/>
                  <a:pt x="563468" y="595904"/>
                </a:cubicBezTo>
                <a:lnTo>
                  <a:pt x="416323" y="448744"/>
                </a:lnTo>
                <a:cubicBezTo>
                  <a:pt x="372203" y="485299"/>
                  <a:pt x="315645" y="507326"/>
                  <a:pt x="254159" y="507326"/>
                </a:cubicBezTo>
                <a:cubicBezTo>
                  <a:pt x="114055" y="507326"/>
                  <a:pt x="0" y="393442"/>
                  <a:pt x="0" y="253780"/>
                </a:cubicBezTo>
                <a:cubicBezTo>
                  <a:pt x="0" y="113885"/>
                  <a:pt x="114055" y="0"/>
                  <a:pt x="254159" y="0"/>
                </a:cubicBezTo>
                <a:close/>
              </a:path>
            </a:pathLst>
          </a:custGeom>
          <a:solidFill>
            <a:schemeClr val="bg1"/>
          </a:solidFill>
          <a:ln>
            <a:noFill/>
          </a:ln>
          <a:effectLst>
            <a:outerShdw blurRad="673100" sx="102000" sy="102000" algn="c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8" name="矩形 57"/>
          <p:cNvSpPr/>
          <p:nvPr/>
        </p:nvSpPr>
        <p:spPr>
          <a:xfrm rot="2629215">
            <a:off x="3783806" y="3382964"/>
            <a:ext cx="582216" cy="776287"/>
          </a:xfrm>
          <a:prstGeom prst="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2" name="椭圆 22"/>
          <p:cNvSpPr/>
          <p:nvPr/>
        </p:nvSpPr>
        <p:spPr>
          <a:xfrm>
            <a:off x="3986213" y="3609976"/>
            <a:ext cx="154781" cy="346075"/>
          </a:xfrm>
          <a:custGeom>
            <a:avLst/>
            <a:gdLst>
              <a:gd name="connsiteX0" fmla="*/ 289142 w 593263"/>
              <a:gd name="connsiteY0" fmla="*/ 515850 h 608344"/>
              <a:gd name="connsiteX1" fmla="*/ 227765 w 593263"/>
              <a:gd name="connsiteY1" fmla="*/ 563478 h 608344"/>
              <a:gd name="connsiteX2" fmla="*/ 365576 w 593263"/>
              <a:gd name="connsiteY2" fmla="*/ 563478 h 608344"/>
              <a:gd name="connsiteX3" fmla="*/ 304122 w 593263"/>
              <a:gd name="connsiteY3" fmla="*/ 515850 h 608344"/>
              <a:gd name="connsiteX4" fmla="*/ 289175 w 593263"/>
              <a:gd name="connsiteY4" fmla="*/ 515431 h 608344"/>
              <a:gd name="connsiteX5" fmla="*/ 304155 w 593263"/>
              <a:gd name="connsiteY5" fmla="*/ 515431 h 608344"/>
              <a:gd name="connsiteX6" fmla="*/ 366070 w 593263"/>
              <a:gd name="connsiteY6" fmla="*/ 564057 h 608344"/>
              <a:gd name="connsiteX7" fmla="*/ 227259 w 593263"/>
              <a:gd name="connsiteY7" fmla="*/ 564057 h 608344"/>
              <a:gd name="connsiteX8" fmla="*/ 289175 w 593263"/>
              <a:gd name="connsiteY8" fmla="*/ 515431 h 608344"/>
              <a:gd name="connsiteX9" fmla="*/ 289142 w 593263"/>
              <a:gd name="connsiteY9" fmla="*/ 514853 h 608344"/>
              <a:gd name="connsiteX10" fmla="*/ 226767 w 593263"/>
              <a:gd name="connsiteY10" fmla="*/ 564014 h 608344"/>
              <a:gd name="connsiteX11" fmla="*/ 226767 w 593263"/>
              <a:gd name="connsiteY11" fmla="*/ 564475 h 608344"/>
              <a:gd name="connsiteX12" fmla="*/ 366574 w 593263"/>
              <a:gd name="connsiteY12" fmla="*/ 564475 h 608344"/>
              <a:gd name="connsiteX13" fmla="*/ 366574 w 593263"/>
              <a:gd name="connsiteY13" fmla="*/ 564014 h 608344"/>
              <a:gd name="connsiteX14" fmla="*/ 304122 w 593263"/>
              <a:gd name="connsiteY14" fmla="*/ 514853 h 608344"/>
              <a:gd name="connsiteX15" fmla="*/ 530681 w 593263"/>
              <a:gd name="connsiteY15" fmla="*/ 143537 h 608344"/>
              <a:gd name="connsiteX16" fmla="*/ 530416 w 593263"/>
              <a:gd name="connsiteY16" fmla="*/ 144771 h 608344"/>
              <a:gd name="connsiteX17" fmla="*/ 530089 w 593263"/>
              <a:gd name="connsiteY17" fmla="*/ 145272 h 608344"/>
              <a:gd name="connsiteX18" fmla="*/ 62599 w 593263"/>
              <a:gd name="connsiteY18" fmla="*/ 143295 h 608344"/>
              <a:gd name="connsiteX19" fmla="*/ 63310 w 593263"/>
              <a:gd name="connsiteY19" fmla="*/ 145377 h 608344"/>
              <a:gd name="connsiteX20" fmla="*/ 62916 w 593263"/>
              <a:gd name="connsiteY20" fmla="*/ 144771 h 608344"/>
              <a:gd name="connsiteX21" fmla="*/ 151870 w 593263"/>
              <a:gd name="connsiteY21" fmla="*/ 44867 h 608344"/>
              <a:gd name="connsiteX22" fmla="*/ 151870 w 593263"/>
              <a:gd name="connsiteY22" fmla="*/ 247725 h 608344"/>
              <a:gd name="connsiteX23" fmla="*/ 151870 w 593263"/>
              <a:gd name="connsiteY23" fmla="*/ 248568 h 608344"/>
              <a:gd name="connsiteX24" fmla="*/ 163623 w 593263"/>
              <a:gd name="connsiteY24" fmla="*/ 303712 h 608344"/>
              <a:gd name="connsiteX25" fmla="*/ 290756 w 593263"/>
              <a:gd name="connsiteY25" fmla="*/ 386466 h 608344"/>
              <a:gd name="connsiteX26" fmla="*/ 302509 w 593263"/>
              <a:gd name="connsiteY26" fmla="*/ 386466 h 608344"/>
              <a:gd name="connsiteX27" fmla="*/ 429718 w 593263"/>
              <a:gd name="connsiteY27" fmla="*/ 303712 h 608344"/>
              <a:gd name="connsiteX28" fmla="*/ 441471 w 593263"/>
              <a:gd name="connsiteY28" fmla="*/ 248568 h 608344"/>
              <a:gd name="connsiteX29" fmla="*/ 441471 w 593263"/>
              <a:gd name="connsiteY29" fmla="*/ 247725 h 608344"/>
              <a:gd name="connsiteX30" fmla="*/ 441471 w 593263"/>
              <a:gd name="connsiteY30" fmla="*/ 44867 h 608344"/>
              <a:gd name="connsiteX31" fmla="*/ 485907 w 593263"/>
              <a:gd name="connsiteY31" fmla="*/ 44359 h 608344"/>
              <a:gd name="connsiteX32" fmla="*/ 533074 w 593263"/>
              <a:gd name="connsiteY32" fmla="*/ 44359 h 608344"/>
              <a:gd name="connsiteX33" fmla="*/ 548899 w 593263"/>
              <a:gd name="connsiteY33" fmla="*/ 60926 h 608344"/>
              <a:gd name="connsiteX34" fmla="*/ 547924 w 593263"/>
              <a:gd name="connsiteY34" fmla="*/ 67809 h 608344"/>
              <a:gd name="connsiteX35" fmla="*/ 533150 w 593263"/>
              <a:gd name="connsiteY35" fmla="*/ 136289 h 608344"/>
              <a:gd name="connsiteX36" fmla="*/ 530681 w 593263"/>
              <a:gd name="connsiteY36" fmla="*/ 143537 h 608344"/>
              <a:gd name="connsiteX37" fmla="*/ 548401 w 593263"/>
              <a:gd name="connsiteY37" fmla="*/ 60896 h 608344"/>
              <a:gd name="connsiteX38" fmla="*/ 544176 w 593263"/>
              <a:gd name="connsiteY38" fmla="*/ 49622 h 608344"/>
              <a:gd name="connsiteX39" fmla="*/ 533037 w 593263"/>
              <a:gd name="connsiteY39" fmla="*/ 44867 h 608344"/>
              <a:gd name="connsiteX40" fmla="*/ 486332 w 593263"/>
              <a:gd name="connsiteY40" fmla="*/ 44867 h 608344"/>
              <a:gd name="connsiteX41" fmla="*/ 486332 w 593263"/>
              <a:gd name="connsiteY41" fmla="*/ 212368 h 608344"/>
              <a:gd name="connsiteX42" fmla="*/ 530089 w 593263"/>
              <a:gd name="connsiteY42" fmla="*/ 145272 h 608344"/>
              <a:gd name="connsiteX43" fmla="*/ 528649 w 593263"/>
              <a:gd name="connsiteY43" fmla="*/ 149497 h 608344"/>
              <a:gd name="connsiteX44" fmla="*/ 502008 w 593263"/>
              <a:gd name="connsiteY44" fmla="*/ 190019 h 608344"/>
              <a:gd name="connsiteX45" fmla="*/ 485907 w 593263"/>
              <a:gd name="connsiteY45" fmla="*/ 213629 h 608344"/>
              <a:gd name="connsiteX46" fmla="*/ 151362 w 593263"/>
              <a:gd name="connsiteY46" fmla="*/ 44359 h 608344"/>
              <a:gd name="connsiteX47" fmla="*/ 220576 w 593263"/>
              <a:gd name="connsiteY47" fmla="*/ 44359 h 608344"/>
              <a:gd name="connsiteX48" fmla="*/ 264900 w 593263"/>
              <a:gd name="connsiteY48" fmla="*/ 44359 h 608344"/>
              <a:gd name="connsiteX49" fmla="*/ 328429 w 593263"/>
              <a:gd name="connsiteY49" fmla="*/ 44359 h 608344"/>
              <a:gd name="connsiteX50" fmla="*/ 372830 w 593263"/>
              <a:gd name="connsiteY50" fmla="*/ 44359 h 608344"/>
              <a:gd name="connsiteX51" fmla="*/ 442044 w 593263"/>
              <a:gd name="connsiteY51" fmla="*/ 44359 h 608344"/>
              <a:gd name="connsiteX52" fmla="*/ 442044 w 593263"/>
              <a:gd name="connsiteY52" fmla="*/ 247759 h 608344"/>
              <a:gd name="connsiteX53" fmla="*/ 441967 w 593263"/>
              <a:gd name="connsiteY53" fmla="*/ 248603 h 608344"/>
              <a:gd name="connsiteX54" fmla="*/ 430214 w 593263"/>
              <a:gd name="connsiteY54" fmla="*/ 303978 h 608344"/>
              <a:gd name="connsiteX55" fmla="*/ 302541 w 593263"/>
              <a:gd name="connsiteY55" fmla="*/ 386964 h 608344"/>
              <a:gd name="connsiteX56" fmla="*/ 290788 w 593263"/>
              <a:gd name="connsiteY56" fmla="*/ 386964 h 608344"/>
              <a:gd name="connsiteX57" fmla="*/ 163192 w 593263"/>
              <a:gd name="connsiteY57" fmla="*/ 303978 h 608344"/>
              <a:gd name="connsiteX58" fmla="*/ 151362 w 593263"/>
              <a:gd name="connsiteY58" fmla="*/ 248603 h 608344"/>
              <a:gd name="connsiteX59" fmla="*/ 151362 w 593263"/>
              <a:gd name="connsiteY59" fmla="*/ 247759 h 608344"/>
              <a:gd name="connsiteX60" fmla="*/ 60332 w 593263"/>
              <a:gd name="connsiteY60" fmla="*/ 44359 h 608344"/>
              <a:gd name="connsiteX61" fmla="*/ 107499 w 593263"/>
              <a:gd name="connsiteY61" fmla="*/ 44359 h 608344"/>
              <a:gd name="connsiteX62" fmla="*/ 107499 w 593263"/>
              <a:gd name="connsiteY62" fmla="*/ 213629 h 608344"/>
              <a:gd name="connsiteX63" fmla="*/ 89716 w 593263"/>
              <a:gd name="connsiteY63" fmla="*/ 187576 h 608344"/>
              <a:gd name="connsiteX64" fmla="*/ 64773 w 593263"/>
              <a:gd name="connsiteY64" fmla="*/ 149662 h 608344"/>
              <a:gd name="connsiteX65" fmla="*/ 63310 w 593263"/>
              <a:gd name="connsiteY65" fmla="*/ 145377 h 608344"/>
              <a:gd name="connsiteX66" fmla="*/ 106932 w 593263"/>
              <a:gd name="connsiteY66" fmla="*/ 212368 h 608344"/>
              <a:gd name="connsiteX67" fmla="*/ 106932 w 593263"/>
              <a:gd name="connsiteY67" fmla="*/ 44867 h 608344"/>
              <a:gd name="connsiteX68" fmla="*/ 60304 w 593263"/>
              <a:gd name="connsiteY68" fmla="*/ 44867 h 608344"/>
              <a:gd name="connsiteX69" fmla="*/ 49089 w 593263"/>
              <a:gd name="connsiteY69" fmla="*/ 49622 h 608344"/>
              <a:gd name="connsiteX70" fmla="*/ 44940 w 593263"/>
              <a:gd name="connsiteY70" fmla="*/ 60896 h 608344"/>
              <a:gd name="connsiteX71" fmla="*/ 62599 w 593263"/>
              <a:gd name="connsiteY71" fmla="*/ 143295 h 608344"/>
              <a:gd name="connsiteX72" fmla="*/ 60093 w 593263"/>
              <a:gd name="connsiteY72" fmla="*/ 135955 h 608344"/>
              <a:gd name="connsiteX73" fmla="*/ 45391 w 593263"/>
              <a:gd name="connsiteY73" fmla="*/ 67700 h 608344"/>
              <a:gd name="connsiteX74" fmla="*/ 44431 w 593263"/>
              <a:gd name="connsiteY74" fmla="*/ 60926 h 608344"/>
              <a:gd name="connsiteX75" fmla="*/ 60332 w 593263"/>
              <a:gd name="connsiteY75" fmla="*/ 44359 h 608344"/>
              <a:gd name="connsiteX76" fmla="*/ 485334 w 593263"/>
              <a:gd name="connsiteY76" fmla="*/ 43793 h 608344"/>
              <a:gd name="connsiteX77" fmla="*/ 485334 w 593263"/>
              <a:gd name="connsiteY77" fmla="*/ 214899 h 608344"/>
              <a:gd name="connsiteX78" fmla="*/ 486256 w 593263"/>
              <a:gd name="connsiteY78" fmla="*/ 213979 h 608344"/>
              <a:gd name="connsiteX79" fmla="*/ 502008 w 593263"/>
              <a:gd name="connsiteY79" fmla="*/ 190019 h 608344"/>
              <a:gd name="connsiteX80" fmla="*/ 527658 w 593263"/>
              <a:gd name="connsiteY80" fmla="*/ 152406 h 608344"/>
              <a:gd name="connsiteX81" fmla="*/ 528649 w 593263"/>
              <a:gd name="connsiteY81" fmla="*/ 149497 h 608344"/>
              <a:gd name="connsiteX82" fmla="*/ 531107 w 593263"/>
              <a:gd name="connsiteY82" fmla="*/ 145759 h 608344"/>
              <a:gd name="connsiteX83" fmla="*/ 533150 w 593263"/>
              <a:gd name="connsiteY83" fmla="*/ 136289 h 608344"/>
              <a:gd name="connsiteX84" fmla="*/ 541843 w 593263"/>
              <a:gd name="connsiteY84" fmla="*/ 110778 h 608344"/>
              <a:gd name="connsiteX85" fmla="*/ 547924 w 593263"/>
              <a:gd name="connsiteY85" fmla="*/ 67809 h 608344"/>
              <a:gd name="connsiteX86" fmla="*/ 549399 w 593263"/>
              <a:gd name="connsiteY86" fmla="*/ 60973 h 608344"/>
              <a:gd name="connsiteX87" fmla="*/ 544944 w 593263"/>
              <a:gd name="connsiteY87" fmla="*/ 48931 h 608344"/>
              <a:gd name="connsiteX88" fmla="*/ 533037 w 593263"/>
              <a:gd name="connsiteY88" fmla="*/ 43793 h 608344"/>
              <a:gd name="connsiteX89" fmla="*/ 150795 w 593263"/>
              <a:gd name="connsiteY89" fmla="*/ 43793 h 608344"/>
              <a:gd name="connsiteX90" fmla="*/ 150795 w 593263"/>
              <a:gd name="connsiteY90" fmla="*/ 247725 h 608344"/>
              <a:gd name="connsiteX91" fmla="*/ 150871 w 593263"/>
              <a:gd name="connsiteY91" fmla="*/ 248568 h 608344"/>
              <a:gd name="connsiteX92" fmla="*/ 162701 w 593263"/>
              <a:gd name="connsiteY92" fmla="*/ 304095 h 608344"/>
              <a:gd name="connsiteX93" fmla="*/ 290756 w 593263"/>
              <a:gd name="connsiteY93" fmla="*/ 387463 h 608344"/>
              <a:gd name="connsiteX94" fmla="*/ 302509 w 593263"/>
              <a:gd name="connsiteY94" fmla="*/ 387463 h 608344"/>
              <a:gd name="connsiteX95" fmla="*/ 430640 w 593263"/>
              <a:gd name="connsiteY95" fmla="*/ 304095 h 608344"/>
              <a:gd name="connsiteX96" fmla="*/ 442470 w 593263"/>
              <a:gd name="connsiteY96" fmla="*/ 248568 h 608344"/>
              <a:gd name="connsiteX97" fmla="*/ 442470 w 593263"/>
              <a:gd name="connsiteY97" fmla="*/ 43793 h 608344"/>
              <a:gd name="connsiteX98" fmla="*/ 60304 w 593263"/>
              <a:gd name="connsiteY98" fmla="*/ 43793 h 608344"/>
              <a:gd name="connsiteX99" fmla="*/ 48397 w 593263"/>
              <a:gd name="connsiteY99" fmla="*/ 48931 h 608344"/>
              <a:gd name="connsiteX100" fmla="*/ 43942 w 593263"/>
              <a:gd name="connsiteY100" fmla="*/ 60973 h 608344"/>
              <a:gd name="connsiteX101" fmla="*/ 45391 w 593263"/>
              <a:gd name="connsiteY101" fmla="*/ 67700 h 608344"/>
              <a:gd name="connsiteX102" fmla="*/ 51498 w 593263"/>
              <a:gd name="connsiteY102" fmla="*/ 110778 h 608344"/>
              <a:gd name="connsiteX103" fmla="*/ 60093 w 593263"/>
              <a:gd name="connsiteY103" fmla="*/ 135955 h 608344"/>
              <a:gd name="connsiteX104" fmla="*/ 62205 w 593263"/>
              <a:gd name="connsiteY104" fmla="*/ 145759 h 608344"/>
              <a:gd name="connsiteX105" fmla="*/ 64773 w 593263"/>
              <a:gd name="connsiteY105" fmla="*/ 149662 h 608344"/>
              <a:gd name="connsiteX106" fmla="*/ 65710 w 593263"/>
              <a:gd name="connsiteY106" fmla="*/ 152406 h 608344"/>
              <a:gd name="connsiteX107" fmla="*/ 89716 w 593263"/>
              <a:gd name="connsiteY107" fmla="*/ 187576 h 608344"/>
              <a:gd name="connsiteX108" fmla="*/ 107086 w 593263"/>
              <a:gd name="connsiteY108" fmla="*/ 213979 h 608344"/>
              <a:gd name="connsiteX109" fmla="*/ 108007 w 593263"/>
              <a:gd name="connsiteY109" fmla="*/ 214899 h 608344"/>
              <a:gd name="connsiteX110" fmla="*/ 108007 w 593263"/>
              <a:gd name="connsiteY110" fmla="*/ 43793 h 608344"/>
              <a:gd name="connsiteX111" fmla="*/ 60304 w 593263"/>
              <a:gd name="connsiteY111" fmla="*/ 997 h 608344"/>
              <a:gd name="connsiteX112" fmla="*/ 533037 w 593263"/>
              <a:gd name="connsiteY112" fmla="*/ 997 h 608344"/>
              <a:gd name="connsiteX113" fmla="*/ 575978 w 593263"/>
              <a:gd name="connsiteY113" fmla="*/ 19481 h 608344"/>
              <a:gd name="connsiteX114" fmla="*/ 592187 w 593263"/>
              <a:gd name="connsiteY114" fmla="*/ 63197 h 608344"/>
              <a:gd name="connsiteX115" fmla="*/ 559539 w 593263"/>
              <a:gd name="connsiteY115" fmla="*/ 185678 h 608344"/>
              <a:gd name="connsiteX116" fmla="*/ 496933 w 593263"/>
              <a:gd name="connsiteY116" fmla="*/ 262297 h 608344"/>
              <a:gd name="connsiteX117" fmla="*/ 483797 w 593263"/>
              <a:gd name="connsiteY117" fmla="*/ 272650 h 608344"/>
              <a:gd name="connsiteX118" fmla="*/ 483644 w 593263"/>
              <a:gd name="connsiteY118" fmla="*/ 272727 h 608344"/>
              <a:gd name="connsiteX119" fmla="*/ 483567 w 593263"/>
              <a:gd name="connsiteY119" fmla="*/ 272957 h 608344"/>
              <a:gd name="connsiteX120" fmla="*/ 470969 w 593263"/>
              <a:gd name="connsiteY120" fmla="*/ 318821 h 608344"/>
              <a:gd name="connsiteX121" fmla="*/ 431792 w 593263"/>
              <a:gd name="connsiteY121" fmla="*/ 376802 h 608344"/>
              <a:gd name="connsiteX122" fmla="*/ 373718 w 593263"/>
              <a:gd name="connsiteY122" fmla="*/ 415917 h 608344"/>
              <a:gd name="connsiteX123" fmla="*/ 318563 w 593263"/>
              <a:gd name="connsiteY123" fmla="*/ 429568 h 608344"/>
              <a:gd name="connsiteX124" fmla="*/ 318103 w 593263"/>
              <a:gd name="connsiteY124" fmla="*/ 429568 h 608344"/>
              <a:gd name="connsiteX125" fmla="*/ 318103 w 593263"/>
              <a:gd name="connsiteY125" fmla="*/ 473438 h 608344"/>
              <a:gd name="connsiteX126" fmla="*/ 318487 w 593263"/>
              <a:gd name="connsiteY126" fmla="*/ 473438 h 608344"/>
              <a:gd name="connsiteX127" fmla="*/ 370722 w 593263"/>
              <a:gd name="connsiteY127" fmla="*/ 494069 h 608344"/>
              <a:gd name="connsiteX128" fmla="*/ 409438 w 593263"/>
              <a:gd name="connsiteY128" fmla="*/ 564014 h 608344"/>
              <a:gd name="connsiteX129" fmla="*/ 409438 w 593263"/>
              <a:gd name="connsiteY129" fmla="*/ 607270 h 608344"/>
              <a:gd name="connsiteX130" fmla="*/ 183903 w 593263"/>
              <a:gd name="connsiteY130" fmla="*/ 607270 h 608344"/>
              <a:gd name="connsiteX131" fmla="*/ 183903 w 593263"/>
              <a:gd name="connsiteY131" fmla="*/ 564014 h 608344"/>
              <a:gd name="connsiteX132" fmla="*/ 222542 w 593263"/>
              <a:gd name="connsiteY132" fmla="*/ 494069 h 608344"/>
              <a:gd name="connsiteX133" fmla="*/ 274778 w 593263"/>
              <a:gd name="connsiteY133" fmla="*/ 473438 h 608344"/>
              <a:gd name="connsiteX134" fmla="*/ 275239 w 593263"/>
              <a:gd name="connsiteY134" fmla="*/ 473438 h 608344"/>
              <a:gd name="connsiteX135" fmla="*/ 275239 w 593263"/>
              <a:gd name="connsiteY135" fmla="*/ 429568 h 608344"/>
              <a:gd name="connsiteX136" fmla="*/ 274778 w 593263"/>
              <a:gd name="connsiteY136" fmla="*/ 429568 h 608344"/>
              <a:gd name="connsiteX137" fmla="*/ 219623 w 593263"/>
              <a:gd name="connsiteY137" fmla="*/ 415917 h 608344"/>
              <a:gd name="connsiteX138" fmla="*/ 161549 w 593263"/>
              <a:gd name="connsiteY138" fmla="*/ 376802 h 608344"/>
              <a:gd name="connsiteX139" fmla="*/ 122372 w 593263"/>
              <a:gd name="connsiteY139" fmla="*/ 318821 h 608344"/>
              <a:gd name="connsiteX140" fmla="*/ 109697 w 593263"/>
              <a:gd name="connsiteY140" fmla="*/ 272957 h 608344"/>
              <a:gd name="connsiteX141" fmla="*/ 109697 w 593263"/>
              <a:gd name="connsiteY141" fmla="*/ 272727 h 608344"/>
              <a:gd name="connsiteX142" fmla="*/ 109544 w 593263"/>
              <a:gd name="connsiteY142" fmla="*/ 272650 h 608344"/>
              <a:gd name="connsiteX143" fmla="*/ 96331 w 593263"/>
              <a:gd name="connsiteY143" fmla="*/ 262297 h 608344"/>
              <a:gd name="connsiteX144" fmla="*/ 33802 w 593263"/>
              <a:gd name="connsiteY144" fmla="*/ 185678 h 608344"/>
              <a:gd name="connsiteX145" fmla="*/ 1155 w 593263"/>
              <a:gd name="connsiteY145" fmla="*/ 63197 h 608344"/>
              <a:gd name="connsiteX146" fmla="*/ 17286 w 593263"/>
              <a:gd name="connsiteY146" fmla="*/ 19481 h 608344"/>
              <a:gd name="connsiteX147" fmla="*/ 60304 w 593263"/>
              <a:gd name="connsiteY147" fmla="*/ 997 h 608344"/>
              <a:gd name="connsiteX148" fmla="*/ 60332 w 593263"/>
              <a:gd name="connsiteY148" fmla="*/ 565 h 608344"/>
              <a:gd name="connsiteX149" fmla="*/ 16930 w 593263"/>
              <a:gd name="connsiteY149" fmla="*/ 19126 h 608344"/>
              <a:gd name="connsiteX150" fmla="*/ 644 w 593263"/>
              <a:gd name="connsiteY150" fmla="*/ 63226 h 608344"/>
              <a:gd name="connsiteX151" fmla="*/ 33369 w 593263"/>
              <a:gd name="connsiteY151" fmla="*/ 185941 h 608344"/>
              <a:gd name="connsiteX152" fmla="*/ 96053 w 593263"/>
              <a:gd name="connsiteY152" fmla="*/ 262715 h 608344"/>
              <a:gd name="connsiteX153" fmla="*/ 109266 w 593263"/>
              <a:gd name="connsiteY153" fmla="*/ 273069 h 608344"/>
              <a:gd name="connsiteX154" fmla="*/ 121941 w 593263"/>
              <a:gd name="connsiteY154" fmla="*/ 319011 h 608344"/>
              <a:gd name="connsiteX155" fmla="*/ 161195 w 593263"/>
              <a:gd name="connsiteY155" fmla="*/ 377224 h 608344"/>
              <a:gd name="connsiteX156" fmla="*/ 219424 w 593263"/>
              <a:gd name="connsiteY156" fmla="*/ 416416 h 608344"/>
              <a:gd name="connsiteX157" fmla="*/ 274733 w 593263"/>
              <a:gd name="connsiteY157" fmla="*/ 430068 h 608344"/>
              <a:gd name="connsiteX158" fmla="*/ 274733 w 593263"/>
              <a:gd name="connsiteY158" fmla="*/ 473018 h 608344"/>
              <a:gd name="connsiteX159" fmla="*/ 222343 w 593263"/>
              <a:gd name="connsiteY159" fmla="*/ 493649 h 608344"/>
              <a:gd name="connsiteX160" fmla="*/ 183396 w 593263"/>
              <a:gd name="connsiteY160" fmla="*/ 564057 h 608344"/>
              <a:gd name="connsiteX161" fmla="*/ 183396 w 593263"/>
              <a:gd name="connsiteY161" fmla="*/ 607851 h 608344"/>
              <a:gd name="connsiteX162" fmla="*/ 227259 w 593263"/>
              <a:gd name="connsiteY162" fmla="*/ 607851 h 608344"/>
              <a:gd name="connsiteX163" fmla="*/ 366070 w 593263"/>
              <a:gd name="connsiteY163" fmla="*/ 607851 h 608344"/>
              <a:gd name="connsiteX164" fmla="*/ 409934 w 593263"/>
              <a:gd name="connsiteY164" fmla="*/ 607851 h 608344"/>
              <a:gd name="connsiteX165" fmla="*/ 409934 w 593263"/>
              <a:gd name="connsiteY165" fmla="*/ 564057 h 608344"/>
              <a:gd name="connsiteX166" fmla="*/ 371064 w 593263"/>
              <a:gd name="connsiteY166" fmla="*/ 493649 h 608344"/>
              <a:gd name="connsiteX167" fmla="*/ 318596 w 593263"/>
              <a:gd name="connsiteY167" fmla="*/ 473018 h 608344"/>
              <a:gd name="connsiteX168" fmla="*/ 318596 w 593263"/>
              <a:gd name="connsiteY168" fmla="*/ 430068 h 608344"/>
              <a:gd name="connsiteX169" fmla="*/ 373906 w 593263"/>
              <a:gd name="connsiteY169" fmla="*/ 416416 h 608344"/>
              <a:gd name="connsiteX170" fmla="*/ 432211 w 593263"/>
              <a:gd name="connsiteY170" fmla="*/ 377224 h 608344"/>
              <a:gd name="connsiteX171" fmla="*/ 471466 w 593263"/>
              <a:gd name="connsiteY171" fmla="*/ 319011 h 608344"/>
              <a:gd name="connsiteX172" fmla="*/ 484141 w 593263"/>
              <a:gd name="connsiteY172" fmla="*/ 273069 h 608344"/>
              <a:gd name="connsiteX173" fmla="*/ 497353 w 593263"/>
              <a:gd name="connsiteY173" fmla="*/ 262715 h 608344"/>
              <a:gd name="connsiteX174" fmla="*/ 560037 w 593263"/>
              <a:gd name="connsiteY174" fmla="*/ 185941 h 608344"/>
              <a:gd name="connsiteX175" fmla="*/ 592762 w 593263"/>
              <a:gd name="connsiteY175" fmla="*/ 63226 h 608344"/>
              <a:gd name="connsiteX176" fmla="*/ 576400 w 593263"/>
              <a:gd name="connsiteY176" fmla="*/ 19126 h 608344"/>
              <a:gd name="connsiteX177" fmla="*/ 533074 w 593263"/>
              <a:gd name="connsiteY177" fmla="*/ 565 h 608344"/>
              <a:gd name="connsiteX178" fmla="*/ 485907 w 593263"/>
              <a:gd name="connsiteY178" fmla="*/ 565 h 608344"/>
              <a:gd name="connsiteX179" fmla="*/ 442044 w 593263"/>
              <a:gd name="connsiteY179" fmla="*/ 565 h 608344"/>
              <a:gd name="connsiteX180" fmla="*/ 372830 w 593263"/>
              <a:gd name="connsiteY180" fmla="*/ 565 h 608344"/>
              <a:gd name="connsiteX181" fmla="*/ 335036 w 593263"/>
              <a:gd name="connsiteY181" fmla="*/ 565 h 608344"/>
              <a:gd name="connsiteX182" fmla="*/ 258294 w 593263"/>
              <a:gd name="connsiteY182" fmla="*/ 565 h 608344"/>
              <a:gd name="connsiteX183" fmla="*/ 220576 w 593263"/>
              <a:gd name="connsiteY183" fmla="*/ 565 h 608344"/>
              <a:gd name="connsiteX184" fmla="*/ 151362 w 593263"/>
              <a:gd name="connsiteY184" fmla="*/ 565 h 608344"/>
              <a:gd name="connsiteX185" fmla="*/ 107499 w 593263"/>
              <a:gd name="connsiteY185" fmla="*/ 565 h 608344"/>
              <a:gd name="connsiteX186" fmla="*/ 60304 w 593263"/>
              <a:gd name="connsiteY186" fmla="*/ 0 h 608344"/>
              <a:gd name="connsiteX187" fmla="*/ 533037 w 593263"/>
              <a:gd name="connsiteY187" fmla="*/ 0 h 608344"/>
              <a:gd name="connsiteX188" fmla="*/ 576746 w 593263"/>
              <a:gd name="connsiteY188" fmla="*/ 18790 h 608344"/>
              <a:gd name="connsiteX189" fmla="*/ 593185 w 593263"/>
              <a:gd name="connsiteY189" fmla="*/ 63273 h 608344"/>
              <a:gd name="connsiteX190" fmla="*/ 560384 w 593263"/>
              <a:gd name="connsiteY190" fmla="*/ 186139 h 608344"/>
              <a:gd name="connsiteX191" fmla="*/ 497624 w 593263"/>
              <a:gd name="connsiteY191" fmla="*/ 263064 h 608344"/>
              <a:gd name="connsiteX192" fmla="*/ 484566 w 593263"/>
              <a:gd name="connsiteY192" fmla="*/ 273341 h 608344"/>
              <a:gd name="connsiteX193" fmla="*/ 471891 w 593263"/>
              <a:gd name="connsiteY193" fmla="*/ 319204 h 608344"/>
              <a:gd name="connsiteX194" fmla="*/ 432560 w 593263"/>
              <a:gd name="connsiteY194" fmla="*/ 377492 h 608344"/>
              <a:gd name="connsiteX195" fmla="*/ 374102 w 593263"/>
              <a:gd name="connsiteY195" fmla="*/ 416837 h 608344"/>
              <a:gd name="connsiteX196" fmla="*/ 319101 w 593263"/>
              <a:gd name="connsiteY196" fmla="*/ 430565 h 608344"/>
              <a:gd name="connsiteX197" fmla="*/ 319101 w 593263"/>
              <a:gd name="connsiteY197" fmla="*/ 472517 h 608344"/>
              <a:gd name="connsiteX198" fmla="*/ 371337 w 593263"/>
              <a:gd name="connsiteY198" fmla="*/ 493225 h 608344"/>
              <a:gd name="connsiteX199" fmla="*/ 410437 w 593263"/>
              <a:gd name="connsiteY199" fmla="*/ 564014 h 608344"/>
              <a:gd name="connsiteX200" fmla="*/ 410437 w 593263"/>
              <a:gd name="connsiteY200" fmla="*/ 608344 h 608344"/>
              <a:gd name="connsiteX201" fmla="*/ 182904 w 593263"/>
              <a:gd name="connsiteY201" fmla="*/ 608344 h 608344"/>
              <a:gd name="connsiteX202" fmla="*/ 182904 w 593263"/>
              <a:gd name="connsiteY202" fmla="*/ 564014 h 608344"/>
              <a:gd name="connsiteX203" fmla="*/ 222004 w 593263"/>
              <a:gd name="connsiteY203" fmla="*/ 493225 h 608344"/>
              <a:gd name="connsiteX204" fmla="*/ 274240 w 593263"/>
              <a:gd name="connsiteY204" fmla="*/ 472517 h 608344"/>
              <a:gd name="connsiteX205" fmla="*/ 274240 w 593263"/>
              <a:gd name="connsiteY205" fmla="*/ 430565 h 608344"/>
              <a:gd name="connsiteX206" fmla="*/ 219239 w 593263"/>
              <a:gd name="connsiteY206" fmla="*/ 416837 h 608344"/>
              <a:gd name="connsiteX207" fmla="*/ 160781 w 593263"/>
              <a:gd name="connsiteY207" fmla="*/ 377492 h 608344"/>
              <a:gd name="connsiteX208" fmla="*/ 121450 w 593263"/>
              <a:gd name="connsiteY208" fmla="*/ 319204 h 608344"/>
              <a:gd name="connsiteX209" fmla="*/ 108699 w 593263"/>
              <a:gd name="connsiteY209" fmla="*/ 273341 h 608344"/>
              <a:gd name="connsiteX210" fmla="*/ 95717 w 593263"/>
              <a:gd name="connsiteY210" fmla="*/ 263064 h 608344"/>
              <a:gd name="connsiteX211" fmla="*/ 32880 w 593263"/>
              <a:gd name="connsiteY211" fmla="*/ 186139 h 608344"/>
              <a:gd name="connsiteX212" fmla="*/ 79 w 593263"/>
              <a:gd name="connsiteY212" fmla="*/ 63273 h 608344"/>
              <a:gd name="connsiteX213" fmla="*/ 16595 w 593263"/>
              <a:gd name="connsiteY213" fmla="*/ 18790 h 608344"/>
              <a:gd name="connsiteX214" fmla="*/ 60304 w 593263"/>
              <a:gd name="connsiteY214" fmla="*/ 0 h 608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593263" h="608344">
                <a:moveTo>
                  <a:pt x="289142" y="515850"/>
                </a:moveTo>
                <a:cubicBezTo>
                  <a:pt x="254421" y="518458"/>
                  <a:pt x="228150" y="538935"/>
                  <a:pt x="227765" y="563478"/>
                </a:cubicBezTo>
                <a:lnTo>
                  <a:pt x="365576" y="563478"/>
                </a:lnTo>
                <a:cubicBezTo>
                  <a:pt x="365192" y="538935"/>
                  <a:pt x="338920" y="518458"/>
                  <a:pt x="304122" y="515850"/>
                </a:cubicBezTo>
                <a:close/>
                <a:moveTo>
                  <a:pt x="289175" y="515431"/>
                </a:moveTo>
                <a:lnTo>
                  <a:pt x="304155" y="515431"/>
                </a:lnTo>
                <a:cubicBezTo>
                  <a:pt x="338953" y="518039"/>
                  <a:pt x="366070" y="538824"/>
                  <a:pt x="366070" y="564057"/>
                </a:cubicBezTo>
                <a:lnTo>
                  <a:pt x="227259" y="564057"/>
                </a:lnTo>
                <a:cubicBezTo>
                  <a:pt x="227259" y="538824"/>
                  <a:pt x="254376" y="518039"/>
                  <a:pt x="289175" y="515431"/>
                </a:cubicBezTo>
                <a:close/>
                <a:moveTo>
                  <a:pt x="289142" y="514853"/>
                </a:moveTo>
                <a:cubicBezTo>
                  <a:pt x="253576" y="517537"/>
                  <a:pt x="226767" y="538705"/>
                  <a:pt x="226767" y="564014"/>
                </a:cubicBezTo>
                <a:lnTo>
                  <a:pt x="226767" y="564475"/>
                </a:lnTo>
                <a:lnTo>
                  <a:pt x="366574" y="564475"/>
                </a:lnTo>
                <a:lnTo>
                  <a:pt x="366574" y="564014"/>
                </a:lnTo>
                <a:cubicBezTo>
                  <a:pt x="366574" y="538705"/>
                  <a:pt x="339765" y="517537"/>
                  <a:pt x="304122" y="514853"/>
                </a:cubicBezTo>
                <a:close/>
                <a:moveTo>
                  <a:pt x="530681" y="143537"/>
                </a:moveTo>
                <a:lnTo>
                  <a:pt x="530416" y="144771"/>
                </a:lnTo>
                <a:lnTo>
                  <a:pt x="530089" y="145272"/>
                </a:lnTo>
                <a:close/>
                <a:moveTo>
                  <a:pt x="62599" y="143295"/>
                </a:moveTo>
                <a:lnTo>
                  <a:pt x="63310" y="145377"/>
                </a:lnTo>
                <a:lnTo>
                  <a:pt x="62916" y="144771"/>
                </a:lnTo>
                <a:close/>
                <a:moveTo>
                  <a:pt x="151870" y="44867"/>
                </a:moveTo>
                <a:lnTo>
                  <a:pt x="151870" y="247725"/>
                </a:lnTo>
                <a:lnTo>
                  <a:pt x="151870" y="248568"/>
                </a:lnTo>
                <a:cubicBezTo>
                  <a:pt x="151947" y="267742"/>
                  <a:pt x="155941" y="286302"/>
                  <a:pt x="163623" y="303712"/>
                </a:cubicBezTo>
                <a:cubicBezTo>
                  <a:pt x="185900" y="353947"/>
                  <a:pt x="235754" y="386466"/>
                  <a:pt x="290756" y="386466"/>
                </a:cubicBezTo>
                <a:lnTo>
                  <a:pt x="302509" y="386466"/>
                </a:lnTo>
                <a:cubicBezTo>
                  <a:pt x="357510" y="386466"/>
                  <a:pt x="407441" y="353947"/>
                  <a:pt x="429718" y="303712"/>
                </a:cubicBezTo>
                <a:cubicBezTo>
                  <a:pt x="437400" y="286302"/>
                  <a:pt x="441317" y="267742"/>
                  <a:pt x="441471" y="248568"/>
                </a:cubicBezTo>
                <a:lnTo>
                  <a:pt x="441471" y="247725"/>
                </a:lnTo>
                <a:lnTo>
                  <a:pt x="441471" y="44867"/>
                </a:lnTo>
                <a:close/>
                <a:moveTo>
                  <a:pt x="485907" y="44359"/>
                </a:moveTo>
                <a:lnTo>
                  <a:pt x="533074" y="44359"/>
                </a:lnTo>
                <a:cubicBezTo>
                  <a:pt x="542139" y="44359"/>
                  <a:pt x="549360" y="51952"/>
                  <a:pt x="548899" y="60926"/>
                </a:cubicBezTo>
                <a:lnTo>
                  <a:pt x="547924" y="67809"/>
                </a:lnTo>
                <a:lnTo>
                  <a:pt x="533150" y="136289"/>
                </a:lnTo>
                <a:lnTo>
                  <a:pt x="530681" y="143537"/>
                </a:lnTo>
                <a:lnTo>
                  <a:pt x="548401" y="60896"/>
                </a:lnTo>
                <a:cubicBezTo>
                  <a:pt x="548554" y="56678"/>
                  <a:pt x="547095" y="52689"/>
                  <a:pt x="544176" y="49622"/>
                </a:cubicBezTo>
                <a:cubicBezTo>
                  <a:pt x="541257" y="46554"/>
                  <a:pt x="537262" y="44867"/>
                  <a:pt x="533037" y="44867"/>
                </a:cubicBezTo>
                <a:lnTo>
                  <a:pt x="486332" y="44867"/>
                </a:lnTo>
                <a:lnTo>
                  <a:pt x="486332" y="212368"/>
                </a:lnTo>
                <a:lnTo>
                  <a:pt x="530089" y="145272"/>
                </a:lnTo>
                <a:lnTo>
                  <a:pt x="528649" y="149497"/>
                </a:lnTo>
                <a:lnTo>
                  <a:pt x="502008" y="190019"/>
                </a:lnTo>
                <a:lnTo>
                  <a:pt x="485907" y="213629"/>
                </a:lnTo>
                <a:close/>
                <a:moveTo>
                  <a:pt x="151362" y="44359"/>
                </a:moveTo>
                <a:lnTo>
                  <a:pt x="220576" y="44359"/>
                </a:lnTo>
                <a:lnTo>
                  <a:pt x="264900" y="44359"/>
                </a:lnTo>
                <a:lnTo>
                  <a:pt x="328429" y="44359"/>
                </a:lnTo>
                <a:lnTo>
                  <a:pt x="372830" y="44359"/>
                </a:lnTo>
                <a:lnTo>
                  <a:pt x="442044" y="44359"/>
                </a:lnTo>
                <a:lnTo>
                  <a:pt x="442044" y="247759"/>
                </a:lnTo>
                <a:cubicBezTo>
                  <a:pt x="442044" y="248066"/>
                  <a:pt x="441967" y="248373"/>
                  <a:pt x="441967" y="248603"/>
                </a:cubicBezTo>
                <a:cubicBezTo>
                  <a:pt x="441890" y="268314"/>
                  <a:pt x="437665" y="287028"/>
                  <a:pt x="430214" y="303978"/>
                </a:cubicBezTo>
                <a:cubicBezTo>
                  <a:pt x="408551" y="352834"/>
                  <a:pt x="359541" y="386964"/>
                  <a:pt x="302541" y="386964"/>
                </a:cubicBezTo>
                <a:lnTo>
                  <a:pt x="290788" y="386964"/>
                </a:lnTo>
                <a:cubicBezTo>
                  <a:pt x="233789" y="386964"/>
                  <a:pt x="184855" y="352834"/>
                  <a:pt x="163192" y="303978"/>
                </a:cubicBezTo>
                <a:cubicBezTo>
                  <a:pt x="155741" y="287028"/>
                  <a:pt x="151516" y="268314"/>
                  <a:pt x="151362" y="248603"/>
                </a:cubicBezTo>
                <a:cubicBezTo>
                  <a:pt x="151362" y="248373"/>
                  <a:pt x="151362" y="248066"/>
                  <a:pt x="151362" y="247759"/>
                </a:cubicBezTo>
                <a:close/>
                <a:moveTo>
                  <a:pt x="60332" y="44359"/>
                </a:moveTo>
                <a:lnTo>
                  <a:pt x="107499" y="44359"/>
                </a:lnTo>
                <a:lnTo>
                  <a:pt x="107499" y="213629"/>
                </a:lnTo>
                <a:lnTo>
                  <a:pt x="89716" y="187576"/>
                </a:lnTo>
                <a:lnTo>
                  <a:pt x="64773" y="149662"/>
                </a:lnTo>
                <a:lnTo>
                  <a:pt x="63310" y="145377"/>
                </a:lnTo>
                <a:lnTo>
                  <a:pt x="106932" y="212368"/>
                </a:lnTo>
                <a:lnTo>
                  <a:pt x="106932" y="44867"/>
                </a:lnTo>
                <a:lnTo>
                  <a:pt x="60304" y="44867"/>
                </a:lnTo>
                <a:cubicBezTo>
                  <a:pt x="56002" y="44867"/>
                  <a:pt x="52084" y="46554"/>
                  <a:pt x="49089" y="49622"/>
                </a:cubicBezTo>
                <a:cubicBezTo>
                  <a:pt x="46246" y="52689"/>
                  <a:pt x="44710" y="56678"/>
                  <a:pt x="44940" y="60896"/>
                </a:cubicBezTo>
                <a:lnTo>
                  <a:pt x="62599" y="143295"/>
                </a:lnTo>
                <a:lnTo>
                  <a:pt x="60093" y="135955"/>
                </a:lnTo>
                <a:lnTo>
                  <a:pt x="45391" y="67700"/>
                </a:lnTo>
                <a:lnTo>
                  <a:pt x="44431" y="60926"/>
                </a:lnTo>
                <a:cubicBezTo>
                  <a:pt x="43970" y="51952"/>
                  <a:pt x="51268" y="44359"/>
                  <a:pt x="60332" y="44359"/>
                </a:cubicBezTo>
                <a:close/>
                <a:moveTo>
                  <a:pt x="485334" y="43793"/>
                </a:moveTo>
                <a:lnTo>
                  <a:pt x="485334" y="214899"/>
                </a:lnTo>
                <a:lnTo>
                  <a:pt x="486256" y="213979"/>
                </a:lnTo>
                <a:lnTo>
                  <a:pt x="502008" y="190019"/>
                </a:lnTo>
                <a:lnTo>
                  <a:pt x="527658" y="152406"/>
                </a:lnTo>
                <a:lnTo>
                  <a:pt x="528649" y="149497"/>
                </a:lnTo>
                <a:lnTo>
                  <a:pt x="531107" y="145759"/>
                </a:lnTo>
                <a:lnTo>
                  <a:pt x="533150" y="136289"/>
                </a:lnTo>
                <a:lnTo>
                  <a:pt x="541843" y="110778"/>
                </a:lnTo>
                <a:lnTo>
                  <a:pt x="547924" y="67809"/>
                </a:lnTo>
                <a:lnTo>
                  <a:pt x="549399" y="60973"/>
                </a:lnTo>
                <a:cubicBezTo>
                  <a:pt x="549630" y="56448"/>
                  <a:pt x="548017" y="52229"/>
                  <a:pt x="544944" y="48931"/>
                </a:cubicBezTo>
                <a:cubicBezTo>
                  <a:pt x="541794" y="45634"/>
                  <a:pt x="537569" y="43793"/>
                  <a:pt x="533037" y="43793"/>
                </a:cubicBezTo>
                <a:close/>
                <a:moveTo>
                  <a:pt x="150795" y="43793"/>
                </a:moveTo>
                <a:lnTo>
                  <a:pt x="150795" y="247725"/>
                </a:lnTo>
                <a:lnTo>
                  <a:pt x="150871" y="248568"/>
                </a:lnTo>
                <a:cubicBezTo>
                  <a:pt x="150948" y="267895"/>
                  <a:pt x="154943" y="286609"/>
                  <a:pt x="162701" y="304095"/>
                </a:cubicBezTo>
                <a:cubicBezTo>
                  <a:pt x="185055" y="354714"/>
                  <a:pt x="235370" y="387463"/>
                  <a:pt x="290756" y="387463"/>
                </a:cubicBezTo>
                <a:lnTo>
                  <a:pt x="302509" y="387463"/>
                </a:lnTo>
                <a:cubicBezTo>
                  <a:pt x="357971" y="387463"/>
                  <a:pt x="408209" y="354714"/>
                  <a:pt x="430640" y="304095"/>
                </a:cubicBezTo>
                <a:cubicBezTo>
                  <a:pt x="438398" y="286609"/>
                  <a:pt x="442393" y="267895"/>
                  <a:pt x="442470" y="248568"/>
                </a:cubicBezTo>
                <a:lnTo>
                  <a:pt x="442470" y="43793"/>
                </a:lnTo>
                <a:close/>
                <a:moveTo>
                  <a:pt x="60304" y="43793"/>
                </a:moveTo>
                <a:cubicBezTo>
                  <a:pt x="55772" y="43793"/>
                  <a:pt x="51547" y="45634"/>
                  <a:pt x="48397" y="48931"/>
                </a:cubicBezTo>
                <a:cubicBezTo>
                  <a:pt x="45248" y="52229"/>
                  <a:pt x="43711" y="56448"/>
                  <a:pt x="43942" y="60973"/>
                </a:cubicBezTo>
                <a:lnTo>
                  <a:pt x="45391" y="67700"/>
                </a:lnTo>
                <a:lnTo>
                  <a:pt x="51498" y="110778"/>
                </a:lnTo>
                <a:lnTo>
                  <a:pt x="60093" y="135955"/>
                </a:lnTo>
                <a:lnTo>
                  <a:pt x="62205" y="145759"/>
                </a:lnTo>
                <a:lnTo>
                  <a:pt x="64773" y="149662"/>
                </a:lnTo>
                <a:lnTo>
                  <a:pt x="65710" y="152406"/>
                </a:lnTo>
                <a:lnTo>
                  <a:pt x="89716" y="187576"/>
                </a:lnTo>
                <a:lnTo>
                  <a:pt x="107086" y="213979"/>
                </a:lnTo>
                <a:lnTo>
                  <a:pt x="108007" y="214899"/>
                </a:lnTo>
                <a:lnTo>
                  <a:pt x="108007" y="43793"/>
                </a:lnTo>
                <a:close/>
                <a:moveTo>
                  <a:pt x="60304" y="997"/>
                </a:moveTo>
                <a:lnTo>
                  <a:pt x="533037" y="997"/>
                </a:lnTo>
                <a:cubicBezTo>
                  <a:pt x="549169" y="997"/>
                  <a:pt x="564840" y="7746"/>
                  <a:pt x="575978" y="19481"/>
                </a:cubicBezTo>
                <a:cubicBezTo>
                  <a:pt x="587117" y="31138"/>
                  <a:pt x="593032" y="47091"/>
                  <a:pt x="592187" y="63197"/>
                </a:cubicBezTo>
                <a:cubicBezTo>
                  <a:pt x="589805" y="108370"/>
                  <a:pt x="578820" y="149555"/>
                  <a:pt x="559539" y="185678"/>
                </a:cubicBezTo>
                <a:cubicBezTo>
                  <a:pt x="543868" y="214976"/>
                  <a:pt x="522821" y="240745"/>
                  <a:pt x="496933" y="262297"/>
                </a:cubicBezTo>
                <a:cubicBezTo>
                  <a:pt x="492708" y="265825"/>
                  <a:pt x="488330" y="269353"/>
                  <a:pt x="483797" y="272650"/>
                </a:cubicBezTo>
                <a:lnTo>
                  <a:pt x="483644" y="272727"/>
                </a:lnTo>
                <a:lnTo>
                  <a:pt x="483567" y="272957"/>
                </a:lnTo>
                <a:cubicBezTo>
                  <a:pt x="481416" y="288680"/>
                  <a:pt x="477191" y="304172"/>
                  <a:pt x="470969" y="318821"/>
                </a:cubicBezTo>
                <a:cubicBezTo>
                  <a:pt x="461751" y="340525"/>
                  <a:pt x="448538" y="360083"/>
                  <a:pt x="431792" y="376802"/>
                </a:cubicBezTo>
                <a:cubicBezTo>
                  <a:pt x="415046" y="393522"/>
                  <a:pt x="395458" y="406713"/>
                  <a:pt x="373718" y="415917"/>
                </a:cubicBezTo>
                <a:cubicBezTo>
                  <a:pt x="356127" y="423279"/>
                  <a:pt x="337614" y="427881"/>
                  <a:pt x="318563" y="429568"/>
                </a:cubicBezTo>
                <a:lnTo>
                  <a:pt x="318103" y="429568"/>
                </a:lnTo>
                <a:lnTo>
                  <a:pt x="318103" y="473438"/>
                </a:lnTo>
                <a:lnTo>
                  <a:pt x="318487" y="473438"/>
                </a:lnTo>
                <a:cubicBezTo>
                  <a:pt x="337921" y="476506"/>
                  <a:pt x="355973" y="483638"/>
                  <a:pt x="370722" y="494069"/>
                </a:cubicBezTo>
                <a:cubicBezTo>
                  <a:pt x="395304" y="511325"/>
                  <a:pt x="409438" y="536864"/>
                  <a:pt x="409438" y="564014"/>
                </a:cubicBezTo>
                <a:lnTo>
                  <a:pt x="409438" y="607270"/>
                </a:lnTo>
                <a:lnTo>
                  <a:pt x="183903" y="607270"/>
                </a:lnTo>
                <a:lnTo>
                  <a:pt x="183903" y="564014"/>
                </a:lnTo>
                <a:cubicBezTo>
                  <a:pt x="183903" y="536864"/>
                  <a:pt x="197960" y="511325"/>
                  <a:pt x="222542" y="494069"/>
                </a:cubicBezTo>
                <a:cubicBezTo>
                  <a:pt x="237291" y="483638"/>
                  <a:pt x="255343" y="476506"/>
                  <a:pt x="274778" y="473438"/>
                </a:cubicBezTo>
                <a:lnTo>
                  <a:pt x="275239" y="473438"/>
                </a:lnTo>
                <a:lnTo>
                  <a:pt x="275239" y="429568"/>
                </a:lnTo>
                <a:lnTo>
                  <a:pt x="274778" y="429568"/>
                </a:lnTo>
                <a:cubicBezTo>
                  <a:pt x="255727" y="427881"/>
                  <a:pt x="237214" y="423279"/>
                  <a:pt x="219623" y="415917"/>
                </a:cubicBezTo>
                <a:cubicBezTo>
                  <a:pt x="197807" y="406713"/>
                  <a:pt x="178295" y="393522"/>
                  <a:pt x="161549" y="376802"/>
                </a:cubicBezTo>
                <a:cubicBezTo>
                  <a:pt x="144726" y="360083"/>
                  <a:pt x="131590" y="340525"/>
                  <a:pt x="122372" y="318821"/>
                </a:cubicBezTo>
                <a:cubicBezTo>
                  <a:pt x="116150" y="304095"/>
                  <a:pt x="111925" y="288680"/>
                  <a:pt x="109697" y="272957"/>
                </a:cubicBezTo>
                <a:lnTo>
                  <a:pt x="109697" y="272727"/>
                </a:lnTo>
                <a:lnTo>
                  <a:pt x="109544" y="272650"/>
                </a:lnTo>
                <a:cubicBezTo>
                  <a:pt x="105011" y="269353"/>
                  <a:pt x="100556" y="265825"/>
                  <a:pt x="96331" y="262297"/>
                </a:cubicBezTo>
                <a:cubicBezTo>
                  <a:pt x="70521" y="240745"/>
                  <a:pt x="49473" y="214976"/>
                  <a:pt x="33802" y="185678"/>
                </a:cubicBezTo>
                <a:cubicBezTo>
                  <a:pt x="14444" y="149555"/>
                  <a:pt x="3459" y="108370"/>
                  <a:pt x="1155" y="63197"/>
                </a:cubicBezTo>
                <a:cubicBezTo>
                  <a:pt x="310" y="47091"/>
                  <a:pt x="6148" y="31138"/>
                  <a:pt x="17286" y="19481"/>
                </a:cubicBezTo>
                <a:cubicBezTo>
                  <a:pt x="28425" y="7746"/>
                  <a:pt x="44095" y="997"/>
                  <a:pt x="60304" y="997"/>
                </a:cubicBezTo>
                <a:close/>
                <a:moveTo>
                  <a:pt x="60332" y="565"/>
                </a:moveTo>
                <a:cubicBezTo>
                  <a:pt x="43970" y="565"/>
                  <a:pt x="28222" y="7314"/>
                  <a:pt x="16930" y="19126"/>
                </a:cubicBezTo>
                <a:cubicBezTo>
                  <a:pt x="5714" y="30937"/>
                  <a:pt x="-201" y="47043"/>
                  <a:pt x="644" y="63226"/>
                </a:cubicBezTo>
                <a:cubicBezTo>
                  <a:pt x="3026" y="108478"/>
                  <a:pt x="14011" y="149741"/>
                  <a:pt x="33369" y="185941"/>
                </a:cubicBezTo>
                <a:cubicBezTo>
                  <a:pt x="49117" y="215316"/>
                  <a:pt x="70165" y="241163"/>
                  <a:pt x="96053" y="262715"/>
                </a:cubicBezTo>
                <a:cubicBezTo>
                  <a:pt x="100508" y="266397"/>
                  <a:pt x="104887" y="269848"/>
                  <a:pt x="109266" y="273069"/>
                </a:cubicBezTo>
                <a:cubicBezTo>
                  <a:pt x="111417" y="288869"/>
                  <a:pt x="115642" y="304208"/>
                  <a:pt x="121941" y="319011"/>
                </a:cubicBezTo>
                <a:cubicBezTo>
                  <a:pt x="131159" y="340792"/>
                  <a:pt x="144372" y="360427"/>
                  <a:pt x="161195" y="377224"/>
                </a:cubicBezTo>
                <a:cubicBezTo>
                  <a:pt x="178018" y="394020"/>
                  <a:pt x="197607" y="407212"/>
                  <a:pt x="219424" y="416416"/>
                </a:cubicBezTo>
                <a:cubicBezTo>
                  <a:pt x="237169" y="423855"/>
                  <a:pt x="255682" y="428457"/>
                  <a:pt x="274733" y="430068"/>
                </a:cubicBezTo>
                <a:lnTo>
                  <a:pt x="274733" y="473018"/>
                </a:lnTo>
                <a:cubicBezTo>
                  <a:pt x="255375" y="476086"/>
                  <a:pt x="237246" y="483142"/>
                  <a:pt x="222343" y="493649"/>
                </a:cubicBezTo>
                <a:cubicBezTo>
                  <a:pt x="197607" y="511060"/>
                  <a:pt x="183396" y="536753"/>
                  <a:pt x="183396" y="564057"/>
                </a:cubicBezTo>
                <a:lnTo>
                  <a:pt x="183396" y="607851"/>
                </a:lnTo>
                <a:lnTo>
                  <a:pt x="227259" y="607851"/>
                </a:lnTo>
                <a:lnTo>
                  <a:pt x="366070" y="607851"/>
                </a:lnTo>
                <a:lnTo>
                  <a:pt x="409934" y="607851"/>
                </a:lnTo>
                <a:lnTo>
                  <a:pt x="409934" y="564057"/>
                </a:lnTo>
                <a:cubicBezTo>
                  <a:pt x="409934" y="536753"/>
                  <a:pt x="395799" y="511060"/>
                  <a:pt x="371064" y="493649"/>
                </a:cubicBezTo>
                <a:cubicBezTo>
                  <a:pt x="356161" y="483142"/>
                  <a:pt x="338032" y="476086"/>
                  <a:pt x="318596" y="473018"/>
                </a:cubicBezTo>
                <a:lnTo>
                  <a:pt x="318596" y="430068"/>
                </a:lnTo>
                <a:cubicBezTo>
                  <a:pt x="337724" y="428457"/>
                  <a:pt x="356238" y="423855"/>
                  <a:pt x="373906" y="416416"/>
                </a:cubicBezTo>
                <a:cubicBezTo>
                  <a:pt x="395799" y="407212"/>
                  <a:pt x="415388" y="394020"/>
                  <a:pt x="432211" y="377224"/>
                </a:cubicBezTo>
                <a:cubicBezTo>
                  <a:pt x="449034" y="360427"/>
                  <a:pt x="462247" y="340792"/>
                  <a:pt x="471466" y="319011"/>
                </a:cubicBezTo>
                <a:cubicBezTo>
                  <a:pt x="477765" y="304208"/>
                  <a:pt x="481990" y="288869"/>
                  <a:pt x="484141" y="273069"/>
                </a:cubicBezTo>
                <a:cubicBezTo>
                  <a:pt x="488519" y="269848"/>
                  <a:pt x="492898" y="266397"/>
                  <a:pt x="497353" y="262715"/>
                </a:cubicBezTo>
                <a:cubicBezTo>
                  <a:pt x="523241" y="241163"/>
                  <a:pt x="544290" y="215316"/>
                  <a:pt x="560037" y="185941"/>
                </a:cubicBezTo>
                <a:cubicBezTo>
                  <a:pt x="579396" y="149741"/>
                  <a:pt x="590381" y="108478"/>
                  <a:pt x="592762" y="63226"/>
                </a:cubicBezTo>
                <a:cubicBezTo>
                  <a:pt x="593607" y="47043"/>
                  <a:pt x="587615" y="30937"/>
                  <a:pt x="576400" y="19126"/>
                </a:cubicBezTo>
                <a:cubicBezTo>
                  <a:pt x="565184" y="7314"/>
                  <a:pt x="549360" y="565"/>
                  <a:pt x="533074" y="565"/>
                </a:cubicBezTo>
                <a:lnTo>
                  <a:pt x="485907" y="565"/>
                </a:lnTo>
                <a:lnTo>
                  <a:pt x="442044" y="565"/>
                </a:lnTo>
                <a:lnTo>
                  <a:pt x="372830" y="565"/>
                </a:lnTo>
                <a:lnTo>
                  <a:pt x="335036" y="565"/>
                </a:lnTo>
                <a:lnTo>
                  <a:pt x="258294" y="565"/>
                </a:lnTo>
                <a:lnTo>
                  <a:pt x="220576" y="565"/>
                </a:lnTo>
                <a:lnTo>
                  <a:pt x="151362" y="565"/>
                </a:lnTo>
                <a:lnTo>
                  <a:pt x="107499" y="565"/>
                </a:lnTo>
                <a:close/>
                <a:moveTo>
                  <a:pt x="60304" y="0"/>
                </a:moveTo>
                <a:lnTo>
                  <a:pt x="533037" y="0"/>
                </a:lnTo>
                <a:cubicBezTo>
                  <a:pt x="549476" y="0"/>
                  <a:pt x="565454" y="6826"/>
                  <a:pt x="576746" y="18790"/>
                </a:cubicBezTo>
                <a:cubicBezTo>
                  <a:pt x="588038" y="30678"/>
                  <a:pt x="594030" y="46861"/>
                  <a:pt x="593185" y="63273"/>
                </a:cubicBezTo>
                <a:cubicBezTo>
                  <a:pt x="590881" y="108523"/>
                  <a:pt x="579819" y="149939"/>
                  <a:pt x="560384" y="186139"/>
                </a:cubicBezTo>
                <a:cubicBezTo>
                  <a:pt x="544637" y="215589"/>
                  <a:pt x="523512" y="241436"/>
                  <a:pt x="497624" y="263064"/>
                </a:cubicBezTo>
                <a:cubicBezTo>
                  <a:pt x="493400" y="266592"/>
                  <a:pt x="489021" y="270043"/>
                  <a:pt x="484566" y="273341"/>
                </a:cubicBezTo>
                <a:cubicBezTo>
                  <a:pt x="482415" y="289063"/>
                  <a:pt x="478113" y="304556"/>
                  <a:pt x="471891" y="319204"/>
                </a:cubicBezTo>
                <a:cubicBezTo>
                  <a:pt x="462673" y="341062"/>
                  <a:pt x="449383" y="360696"/>
                  <a:pt x="432560" y="377492"/>
                </a:cubicBezTo>
                <a:cubicBezTo>
                  <a:pt x="415660" y="394365"/>
                  <a:pt x="395995" y="407557"/>
                  <a:pt x="374102" y="416837"/>
                </a:cubicBezTo>
                <a:cubicBezTo>
                  <a:pt x="356588" y="424200"/>
                  <a:pt x="338075" y="428801"/>
                  <a:pt x="319101" y="430565"/>
                </a:cubicBezTo>
                <a:lnTo>
                  <a:pt x="319101" y="472517"/>
                </a:lnTo>
                <a:cubicBezTo>
                  <a:pt x="338536" y="475662"/>
                  <a:pt x="356588" y="482795"/>
                  <a:pt x="371337" y="493225"/>
                </a:cubicBezTo>
                <a:cubicBezTo>
                  <a:pt x="396226" y="510711"/>
                  <a:pt x="410437" y="536558"/>
                  <a:pt x="410437" y="564014"/>
                </a:cubicBezTo>
                <a:lnTo>
                  <a:pt x="410437" y="608344"/>
                </a:lnTo>
                <a:lnTo>
                  <a:pt x="182904" y="608344"/>
                </a:lnTo>
                <a:lnTo>
                  <a:pt x="182904" y="564014"/>
                </a:lnTo>
                <a:cubicBezTo>
                  <a:pt x="182904" y="536558"/>
                  <a:pt x="197115" y="510711"/>
                  <a:pt x="222004" y="493225"/>
                </a:cubicBezTo>
                <a:cubicBezTo>
                  <a:pt x="236753" y="482795"/>
                  <a:pt x="254805" y="475662"/>
                  <a:pt x="274240" y="472517"/>
                </a:cubicBezTo>
                <a:lnTo>
                  <a:pt x="274240" y="430565"/>
                </a:lnTo>
                <a:cubicBezTo>
                  <a:pt x="255266" y="428801"/>
                  <a:pt x="236753" y="424200"/>
                  <a:pt x="219239" y="416837"/>
                </a:cubicBezTo>
                <a:cubicBezTo>
                  <a:pt x="197346" y="407557"/>
                  <a:pt x="177681" y="394365"/>
                  <a:pt x="160781" y="377492"/>
                </a:cubicBezTo>
                <a:cubicBezTo>
                  <a:pt x="143958" y="360696"/>
                  <a:pt x="130668" y="341062"/>
                  <a:pt x="121450" y="319204"/>
                </a:cubicBezTo>
                <a:cubicBezTo>
                  <a:pt x="115228" y="304479"/>
                  <a:pt x="110926" y="289063"/>
                  <a:pt x="108699" y="273341"/>
                </a:cubicBezTo>
                <a:cubicBezTo>
                  <a:pt x="104243" y="270043"/>
                  <a:pt x="99865" y="266592"/>
                  <a:pt x="95717" y="263064"/>
                </a:cubicBezTo>
                <a:cubicBezTo>
                  <a:pt x="69752" y="241436"/>
                  <a:pt x="48628" y="215589"/>
                  <a:pt x="32880" y="186139"/>
                </a:cubicBezTo>
                <a:cubicBezTo>
                  <a:pt x="13522" y="149939"/>
                  <a:pt x="2460" y="108523"/>
                  <a:pt x="79" y="63273"/>
                </a:cubicBezTo>
                <a:cubicBezTo>
                  <a:pt x="-766" y="46861"/>
                  <a:pt x="5226" y="30678"/>
                  <a:pt x="16595" y="18790"/>
                </a:cubicBezTo>
                <a:cubicBezTo>
                  <a:pt x="27887" y="6826"/>
                  <a:pt x="43865" y="0"/>
                  <a:pt x="60304" y="0"/>
                </a:cubicBezTo>
                <a:close/>
              </a:path>
            </a:pathLst>
          </a:custGeom>
          <a:solidFill>
            <a:schemeClr val="bg1"/>
          </a:solidFill>
          <a:ln>
            <a:noFill/>
          </a:ln>
          <a:effectLst>
            <a:outerShdw blurRad="673100" sx="102000" sy="102000" algn="c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b="1">
              <a:solidFill>
                <a:schemeClr val="tx1"/>
              </a:solidFill>
              <a:ea typeface="宋体" panose="02010600030101010101" pitchFamily="2" charset="-122"/>
              <a:sym typeface="思源黑体 CN Light" charset="0"/>
            </a:endParaRPr>
          </a:p>
        </p:txBody>
      </p:sp>
      <p:cxnSp>
        <p:nvCxnSpPr>
          <p:cNvPr id="33" name="直接连接符 32"/>
          <p:cNvCxnSpPr/>
          <p:nvPr/>
        </p:nvCxnSpPr>
        <p:spPr>
          <a:xfrm>
            <a:off x="2425304" y="2413000"/>
            <a:ext cx="521494" cy="0"/>
          </a:xfrm>
          <a:prstGeom prst="line">
            <a:avLst/>
          </a:prstGeom>
          <a:ln>
            <a:solidFill>
              <a:srgbClr val="6D5337"/>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425304" y="5130800"/>
            <a:ext cx="521494" cy="0"/>
          </a:xfrm>
          <a:prstGeom prst="line">
            <a:avLst/>
          </a:prstGeom>
          <a:ln>
            <a:solidFill>
              <a:srgbClr val="6D5337"/>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021807" y="3784600"/>
            <a:ext cx="522685" cy="0"/>
          </a:xfrm>
          <a:prstGeom prst="line">
            <a:avLst/>
          </a:prstGeom>
          <a:ln>
            <a:solidFill>
              <a:srgbClr val="6D5337"/>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61455" name="文本框 36"/>
          <p:cNvSpPr txBox="1">
            <a:spLocks noChangeArrowheads="1"/>
          </p:cNvSpPr>
          <p:nvPr/>
        </p:nvSpPr>
        <p:spPr bwMode="auto">
          <a:xfrm>
            <a:off x="4241165" y="1472883"/>
            <a:ext cx="214058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（一）价值因素</a:t>
            </a:r>
          </a:p>
        </p:txBody>
      </p:sp>
      <p:sp>
        <p:nvSpPr>
          <p:cNvPr id="61456" name="文本框 37"/>
          <p:cNvSpPr txBox="1">
            <a:spLocks noChangeArrowheads="1"/>
          </p:cNvSpPr>
          <p:nvPr/>
        </p:nvSpPr>
        <p:spPr bwMode="auto">
          <a:xfrm>
            <a:off x="4241165" y="1847215"/>
            <a:ext cx="454088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政策</a:t>
            </a:r>
            <a:r>
              <a:rPr lang="zh-CN" altLang="en-US" sz="1600" dirty="0">
                <a:solidFill>
                  <a:srgbClr val="0D0D0D"/>
                </a:solidFill>
                <a:ea typeface="宋体" panose="02010600030101010101" pitchFamily="2" charset="-122"/>
                <a:sym typeface="思源黑体 CN Light" charset="0"/>
              </a:rPr>
              <a:t>目标在很大程度上取决于政策制定者的主观价值判断</a:t>
            </a:r>
            <a:r>
              <a:rPr lang="zh-CN" altLang="en-US" sz="1600" dirty="0" smtClean="0">
                <a:solidFill>
                  <a:srgbClr val="0D0D0D"/>
                </a:solidFill>
                <a:ea typeface="宋体" panose="02010600030101010101" pitchFamily="2" charset="-122"/>
                <a:sym typeface="思源黑体 CN Light" charset="0"/>
              </a:rPr>
              <a:t>，不同</a:t>
            </a:r>
            <a:r>
              <a:rPr lang="zh-CN" altLang="en-US" sz="1600" dirty="0">
                <a:solidFill>
                  <a:srgbClr val="0D0D0D"/>
                </a:solidFill>
                <a:ea typeface="宋体" panose="02010600030101010101" pitchFamily="2" charset="-122"/>
                <a:sym typeface="思源黑体 CN Light" charset="0"/>
              </a:rPr>
              <a:t>的政策制定者由于受社会经济地位、政治地位、伦理道德和传统习俗等因素的影响，会有不同的价值观，这就给政策目标的确定带来相当大的困难。</a:t>
            </a:r>
          </a:p>
        </p:txBody>
      </p:sp>
      <p:sp>
        <p:nvSpPr>
          <p:cNvPr id="61457" name="文本框 36"/>
          <p:cNvSpPr txBox="1">
            <a:spLocks noChangeArrowheads="1"/>
          </p:cNvSpPr>
          <p:nvPr/>
        </p:nvSpPr>
        <p:spPr bwMode="auto">
          <a:xfrm>
            <a:off x="4605336" y="3229610"/>
            <a:ext cx="198691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（二）政治因素</a:t>
            </a:r>
          </a:p>
        </p:txBody>
      </p:sp>
      <p:sp>
        <p:nvSpPr>
          <p:cNvPr id="61458" name="文本框 37"/>
          <p:cNvSpPr txBox="1">
            <a:spLocks noChangeArrowheads="1"/>
          </p:cNvSpPr>
          <p:nvPr/>
        </p:nvSpPr>
        <p:spPr bwMode="auto">
          <a:xfrm>
            <a:off x="4662805" y="3609975"/>
            <a:ext cx="411924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在</a:t>
            </a:r>
            <a:r>
              <a:rPr lang="zh-CN" altLang="en-US" sz="1600" dirty="0">
                <a:solidFill>
                  <a:srgbClr val="0D0D0D"/>
                </a:solidFill>
                <a:ea typeface="宋体" panose="02010600030101010101" pitchFamily="2" charset="-122"/>
                <a:sym typeface="思源黑体 CN Light" charset="0"/>
              </a:rPr>
              <a:t>确定政策目标时，应该考虑决策者的政治立场和政治需要以及各个利益集团对政策目标的影响。</a:t>
            </a:r>
          </a:p>
        </p:txBody>
      </p:sp>
      <p:sp>
        <p:nvSpPr>
          <p:cNvPr id="61459" name="文本框 36"/>
          <p:cNvSpPr txBox="1">
            <a:spLocks noChangeArrowheads="1"/>
          </p:cNvSpPr>
          <p:nvPr/>
        </p:nvSpPr>
        <p:spPr bwMode="auto">
          <a:xfrm>
            <a:off x="4090987" y="4728223"/>
            <a:ext cx="369443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（三）目标的多重性及其冲突</a:t>
            </a:r>
          </a:p>
        </p:txBody>
      </p:sp>
      <p:sp>
        <p:nvSpPr>
          <p:cNvPr id="61460" name="文本框 37"/>
          <p:cNvSpPr txBox="1">
            <a:spLocks noChangeArrowheads="1"/>
          </p:cNvSpPr>
          <p:nvPr/>
        </p:nvSpPr>
        <p:spPr bwMode="auto">
          <a:xfrm>
            <a:off x="4119245" y="5206365"/>
            <a:ext cx="466280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在</a:t>
            </a:r>
            <a:r>
              <a:rPr lang="zh-CN" altLang="en-US" sz="1600" dirty="0">
                <a:solidFill>
                  <a:srgbClr val="0D0D0D"/>
                </a:solidFill>
                <a:ea typeface="宋体" panose="02010600030101010101" pitchFamily="2" charset="-122"/>
                <a:sym typeface="思源黑体 CN Light" charset="0"/>
              </a:rPr>
              <a:t>多元的政策目标系统中，各个层次的政策目标错综复杂地交织在一起，到底如何取舍、如何分清目标的主次轻重、如何求得各目标之间的综合平衡是非常困难的事。</a:t>
            </a:r>
          </a:p>
        </p:txBody>
      </p:sp>
      <p:sp>
        <p:nvSpPr>
          <p:cNvPr id="3" name="标题 2"/>
          <p:cNvSpPr>
            <a:spLocks noGrp="1"/>
          </p:cNvSpPr>
          <p:nvPr>
            <p:ph type="title"/>
          </p:nvPr>
        </p:nvSpPr>
        <p:spPr>
          <a:xfrm>
            <a:off x="953134" y="102237"/>
            <a:ext cx="7906601" cy="854074"/>
          </a:xfrm>
        </p:spPr>
        <p:txBody>
          <a:bodyPr/>
          <a:lstStyle/>
          <a:p>
            <a:pPr algn="ctr"/>
            <a:r>
              <a:rPr lang="zh-CN" altLang="en-US" b="1" dirty="0" smtClean="0">
                <a:solidFill>
                  <a:schemeClr val="tx1"/>
                </a:solidFill>
                <a:sym typeface="思源黑体 CN Light" charset="0"/>
              </a:rPr>
              <a:t>第二节   政策目标的确定</a:t>
            </a:r>
          </a:p>
        </p:txBody>
      </p:sp>
    </p:spTree>
    <p:extLst>
      <p:ext uri="{BB962C8B-B14F-4D97-AF65-F5344CB8AC3E}">
        <p14:creationId xmlns:p14="http://schemas.microsoft.com/office/powerpoint/2010/main" val="3393609728"/>
      </p:ext>
    </p:extLst>
  </p:cSld>
  <p:clrMapOvr>
    <a:masterClrMapping/>
  </p:clrMapOvr>
  <p:transition/>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72159" y="514352"/>
            <a:ext cx="7906601" cy="854074"/>
          </a:xfrm>
        </p:spPr>
        <p:txBody>
          <a:bodyPr/>
          <a:lstStyle/>
          <a:p>
            <a:pPr algn="ctr"/>
            <a:r>
              <a:rPr lang="zh-CN" altLang="en-US" b="1" dirty="0" smtClean="0">
                <a:solidFill>
                  <a:schemeClr val="tx1"/>
                </a:solidFill>
                <a:sym typeface="思源黑体 CN Light" charset="0"/>
              </a:rPr>
              <a:t>第二节   政策目标的确定</a:t>
            </a:r>
          </a:p>
        </p:txBody>
      </p:sp>
      <p:sp>
        <p:nvSpPr>
          <p:cNvPr id="3" name="内容占位符 2"/>
          <p:cNvSpPr>
            <a:spLocks noGrp="1"/>
          </p:cNvSpPr>
          <p:nvPr>
            <p:ph idx="1"/>
          </p:nvPr>
        </p:nvSpPr>
        <p:spPr>
          <a:xfrm>
            <a:off x="244929" y="1453242"/>
            <a:ext cx="8614172" cy="4985657"/>
          </a:xfrm>
        </p:spPr>
        <p:txBody>
          <a:bodyPr/>
          <a:lstStyle/>
          <a:p>
            <a:pPr marL="0" indent="0">
              <a:buClr>
                <a:srgbClr val="A50021"/>
              </a:buClr>
              <a:buSzPct val="75000"/>
              <a:buFont typeface="Wingdings" panose="05000000000000000000" charset="0"/>
              <a:buNone/>
            </a:pPr>
            <a:r>
              <a:rPr lang="zh-CN" altLang="en-US" sz="2400" b="1" dirty="0" smtClean="0">
                <a:solidFill>
                  <a:schemeClr val="tx1"/>
                </a:solidFill>
                <a:sym typeface="思源黑体 CN Light" charset="0"/>
              </a:rPr>
              <a:t>三、确定政策目标的评估标准和指标</a:t>
            </a:r>
          </a:p>
          <a:p>
            <a:pPr marL="0" indent="0">
              <a:buClr>
                <a:srgbClr val="A50021"/>
              </a:buClr>
              <a:buSzPct val="75000"/>
              <a:buFont typeface="Wingdings" panose="05000000000000000000" charset="0"/>
              <a:buNone/>
            </a:pPr>
            <a:r>
              <a:rPr lang="zh-CN" altLang="en-US" sz="2400" b="1" dirty="0" smtClean="0">
                <a:solidFill>
                  <a:schemeClr val="tx1"/>
                </a:solidFill>
                <a:sym typeface="思源黑体 CN Light" charset="0"/>
              </a:rPr>
              <a:t>（一）评估标准</a:t>
            </a:r>
          </a:p>
          <a:p>
            <a:pPr marL="0" indent="0">
              <a:buClr>
                <a:srgbClr val="A50021"/>
              </a:buClr>
              <a:buSzPct val="75000"/>
              <a:buNone/>
            </a:pPr>
            <a:r>
              <a:rPr lang="zh-CN" altLang="en-US" sz="2400" dirty="0" smtClean="0">
                <a:sym typeface="思源黑体 CN Light" charset="0"/>
              </a:rPr>
              <a:t>    评估</a:t>
            </a:r>
            <a:r>
              <a:rPr lang="zh-CN" altLang="en-US" sz="2400" dirty="0">
                <a:sym typeface="思源黑体 CN Light" charset="0"/>
              </a:rPr>
              <a:t>标准是衡量政策目标实现的尺度，它将定性的或者概念的政策目标</a:t>
            </a:r>
            <a:r>
              <a:rPr lang="zh-CN" altLang="en-US" sz="2400" dirty="0" smtClean="0">
                <a:sym typeface="思源黑体 CN Light" charset="0"/>
              </a:rPr>
              <a:t>转化为</a:t>
            </a:r>
            <a:r>
              <a:rPr lang="zh-CN" altLang="en-US" sz="2400" dirty="0">
                <a:sym typeface="思源黑体 CN Light" charset="0"/>
              </a:rPr>
              <a:t>具体的、可操作的定义，是用来比较各种备选方案的尺度、规则和标准，包括成本、收益、有效性和可行性等。</a:t>
            </a:r>
          </a:p>
        </p:txBody>
      </p:sp>
    </p:spTree>
    <p:extLst>
      <p:ext uri="{BB962C8B-B14F-4D97-AF65-F5344CB8AC3E}">
        <p14:creationId xmlns:p14="http://schemas.microsoft.com/office/powerpoint/2010/main" val="3134651489"/>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24523" y="1050926"/>
            <a:ext cx="8923283" cy="517774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7587" name="文本框 15"/>
          <p:cNvSpPr txBox="1">
            <a:spLocks noChangeArrowheads="1"/>
          </p:cNvSpPr>
          <p:nvPr/>
        </p:nvSpPr>
        <p:spPr bwMode="auto">
          <a:xfrm>
            <a:off x="427315" y="995287"/>
            <a:ext cx="570039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Clr>
                <a:srgbClr val="A50021"/>
              </a:buClr>
              <a:buSzPct val="75000"/>
            </a:pPr>
            <a:r>
              <a:rPr lang="zh-CN" altLang="en-US" sz="2400" b="1" dirty="0">
                <a:sym typeface="思源黑体 CN Light" charset="0"/>
              </a:rPr>
              <a:t>三、确定政策目标的评估标准和指标</a:t>
            </a:r>
          </a:p>
          <a:p>
            <a:pPr marL="0" indent="0">
              <a:lnSpc>
                <a:spcPct val="150000"/>
              </a:lnSpc>
              <a:buClr>
                <a:srgbClr val="A50021"/>
              </a:buClr>
              <a:buSzPct val="75000"/>
              <a:buFont typeface="Wingdings" panose="05000000000000000000" charset="0"/>
              <a:buNone/>
            </a:pPr>
            <a:r>
              <a:rPr lang="zh-CN" altLang="en-US" sz="2400" b="1" dirty="0" smtClean="0">
                <a:sym typeface="思源黑体 CN Light" charset="0"/>
              </a:rPr>
              <a:t>（</a:t>
            </a:r>
            <a:r>
              <a:rPr lang="zh-CN" altLang="en-US" sz="2400" b="1" dirty="0" smtClean="0">
                <a:sym typeface="思源黑体 CN Light" charset="0"/>
              </a:rPr>
              <a:t>二）政策指标</a:t>
            </a:r>
            <a:endParaRPr lang="zh-CN" altLang="en-US" sz="2400" b="1" dirty="0">
              <a:solidFill>
                <a:srgbClr val="6D5337"/>
              </a:solidFill>
              <a:ea typeface="宋体" panose="02010600030101010101" pitchFamily="2" charset="-122"/>
              <a:sym typeface="思源黑体 CN Light" charset="0"/>
            </a:endParaRPr>
          </a:p>
        </p:txBody>
      </p:sp>
      <p:sp>
        <p:nvSpPr>
          <p:cNvPr id="2" name="Freeform 95"/>
          <p:cNvSpPr/>
          <p:nvPr/>
        </p:nvSpPr>
        <p:spPr bwMode="auto">
          <a:xfrm>
            <a:off x="4814264" y="4076503"/>
            <a:ext cx="958454" cy="1287463"/>
          </a:xfrm>
          <a:custGeom>
            <a:avLst/>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noFill/>
          <a:ln w="38100">
            <a:solidFill>
              <a:srgbClr val="6D5337"/>
            </a:solidFill>
            <a:round/>
          </a:ln>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fr-FR" sz="2800" b="1" dirty="0">
                <a:solidFill>
                  <a:srgbClr val="6D5337"/>
                </a:solidFill>
                <a:latin typeface="思源黑体 CN Bold" pitchFamily="34" charset="-122"/>
                <a:ea typeface="思源黑体 CN Bold" pitchFamily="34" charset="-122"/>
                <a:cs typeface="+mn-ea"/>
                <a:sym typeface="+mn-lt"/>
              </a:rPr>
              <a:t>4</a:t>
            </a:r>
          </a:p>
        </p:txBody>
      </p:sp>
      <p:sp>
        <p:nvSpPr>
          <p:cNvPr id="3" name="Freeform 95"/>
          <p:cNvSpPr/>
          <p:nvPr/>
        </p:nvSpPr>
        <p:spPr bwMode="auto">
          <a:xfrm flipH="1">
            <a:off x="3497569" y="4149726"/>
            <a:ext cx="960835" cy="1287463"/>
          </a:xfrm>
          <a:custGeom>
            <a:avLst/>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noFill/>
          <a:ln w="38100">
            <a:solidFill>
              <a:srgbClr val="6D5337"/>
            </a:solidFill>
            <a:round/>
          </a:ln>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fr-FR" sz="2800" b="1" dirty="0">
                <a:solidFill>
                  <a:srgbClr val="6D5337"/>
                </a:solidFill>
                <a:latin typeface="思源黑体 CN Bold" pitchFamily="34" charset="-122"/>
                <a:ea typeface="思源黑体 CN Bold" pitchFamily="34" charset="-122"/>
                <a:cs typeface="+mn-ea"/>
                <a:sym typeface="+mn-lt"/>
              </a:rPr>
              <a:t>3</a:t>
            </a:r>
          </a:p>
        </p:txBody>
      </p:sp>
      <p:sp>
        <p:nvSpPr>
          <p:cNvPr id="67590" name="文本框 36"/>
          <p:cNvSpPr txBox="1">
            <a:spLocks noChangeArrowheads="1"/>
          </p:cNvSpPr>
          <p:nvPr/>
        </p:nvSpPr>
        <p:spPr bwMode="auto">
          <a:xfrm>
            <a:off x="415103" y="3877113"/>
            <a:ext cx="131326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政治指标</a:t>
            </a:r>
          </a:p>
        </p:txBody>
      </p:sp>
      <p:sp>
        <p:nvSpPr>
          <p:cNvPr id="67591" name="文本框 37"/>
          <p:cNvSpPr txBox="1">
            <a:spLocks noChangeArrowheads="1"/>
          </p:cNvSpPr>
          <p:nvPr/>
        </p:nvSpPr>
        <p:spPr bwMode="auto">
          <a:xfrm>
            <a:off x="411756" y="4296367"/>
            <a:ext cx="262194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衡量</a:t>
            </a:r>
            <a:r>
              <a:rPr lang="zh-CN" altLang="en-US" sz="1600" dirty="0">
                <a:solidFill>
                  <a:srgbClr val="0D0D0D"/>
                </a:solidFill>
                <a:ea typeface="宋体" panose="02010600030101010101" pitchFamily="2" charset="-122"/>
                <a:sym typeface="思源黑体 CN Light" charset="0"/>
              </a:rPr>
              <a:t>一个国家</a:t>
            </a:r>
            <a:r>
              <a:rPr lang="zh-CN" altLang="en-US" sz="1600" dirty="0" smtClean="0">
                <a:solidFill>
                  <a:srgbClr val="0D0D0D"/>
                </a:solidFill>
                <a:ea typeface="宋体" panose="02010600030101010101" pitchFamily="2" charset="-122"/>
                <a:sym typeface="思源黑体 CN Light" charset="0"/>
              </a:rPr>
              <a:t>或地区</a:t>
            </a:r>
            <a:r>
              <a:rPr lang="zh-CN" altLang="en-US" sz="1600" dirty="0">
                <a:solidFill>
                  <a:srgbClr val="0D0D0D"/>
                </a:solidFill>
                <a:ea typeface="宋体" panose="02010600030101010101" pitchFamily="2" charset="-122"/>
                <a:sym typeface="思源黑体 CN Light" charset="0"/>
              </a:rPr>
              <a:t>的政治政策目标的具体尺度。政治指标很难量化，因而</a:t>
            </a:r>
            <a:r>
              <a:rPr lang="zh-CN" altLang="en-US" sz="1600" dirty="0" smtClean="0">
                <a:solidFill>
                  <a:srgbClr val="0D0D0D"/>
                </a:solidFill>
                <a:ea typeface="宋体" panose="02010600030101010101" pitchFamily="2" charset="-122"/>
                <a:sym typeface="思源黑体 CN Light" charset="0"/>
              </a:rPr>
              <a:t>大部分是非</a:t>
            </a:r>
            <a:r>
              <a:rPr lang="zh-CN" altLang="en-US" sz="1600" dirty="0">
                <a:solidFill>
                  <a:srgbClr val="0D0D0D"/>
                </a:solidFill>
                <a:ea typeface="宋体" panose="02010600030101010101" pitchFamily="2" charset="-122"/>
                <a:sym typeface="思源黑体 CN Light" charset="0"/>
              </a:rPr>
              <a:t>量化的指标，如保持国家的独立、加强法制、维护国内安定团结的局面等。</a:t>
            </a:r>
          </a:p>
        </p:txBody>
      </p:sp>
      <p:sp>
        <p:nvSpPr>
          <p:cNvPr id="67592" name="文本框 36"/>
          <p:cNvSpPr txBox="1">
            <a:spLocks noChangeArrowheads="1"/>
          </p:cNvSpPr>
          <p:nvPr/>
        </p:nvSpPr>
        <p:spPr bwMode="auto">
          <a:xfrm>
            <a:off x="6106872" y="4076503"/>
            <a:ext cx="131921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综合指标</a:t>
            </a:r>
          </a:p>
        </p:txBody>
      </p:sp>
      <p:sp>
        <p:nvSpPr>
          <p:cNvPr id="67593" name="文本框 37"/>
          <p:cNvSpPr txBox="1">
            <a:spLocks noChangeArrowheads="1"/>
          </p:cNvSpPr>
          <p:nvPr/>
        </p:nvSpPr>
        <p:spPr bwMode="auto">
          <a:xfrm>
            <a:off x="6082029" y="4451350"/>
            <a:ext cx="273621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表明</a:t>
            </a:r>
            <a:r>
              <a:rPr lang="zh-CN" altLang="en-US" sz="1600" dirty="0">
                <a:solidFill>
                  <a:srgbClr val="0D0D0D"/>
                </a:solidFill>
                <a:ea typeface="宋体" panose="02010600030101010101" pitchFamily="2" charset="-122"/>
                <a:sym typeface="思源黑体 CN Light" charset="0"/>
              </a:rPr>
              <a:t>一个国家</a:t>
            </a:r>
            <a:r>
              <a:rPr lang="zh-CN" altLang="en-US" sz="1600" dirty="0" smtClean="0">
                <a:solidFill>
                  <a:srgbClr val="0D0D0D"/>
                </a:solidFill>
                <a:ea typeface="宋体" panose="02010600030101010101" pitchFamily="2" charset="-122"/>
                <a:sym typeface="思源黑体 CN Light" charset="0"/>
              </a:rPr>
              <a:t>或地区</a:t>
            </a:r>
            <a:r>
              <a:rPr lang="zh-CN" altLang="en-US" sz="1600" dirty="0">
                <a:solidFill>
                  <a:srgbClr val="0D0D0D"/>
                </a:solidFill>
                <a:ea typeface="宋体" panose="02010600030101010101" pitchFamily="2" charset="-122"/>
                <a:sym typeface="思源黑体 CN Light" charset="0"/>
              </a:rPr>
              <a:t>总的发展状况的指标，是上述指标的</a:t>
            </a:r>
            <a:r>
              <a:rPr lang="zh-CN" altLang="en-US" sz="1600" dirty="0" smtClean="0">
                <a:solidFill>
                  <a:srgbClr val="0D0D0D"/>
                </a:solidFill>
                <a:ea typeface="宋体" panose="02010600030101010101" pitchFamily="2" charset="-122"/>
                <a:sym typeface="思源黑体 CN Light" charset="0"/>
              </a:rPr>
              <a:t>综合，常见的有</a:t>
            </a:r>
            <a:r>
              <a:rPr lang="zh-CN" altLang="en-US" sz="1600" dirty="0">
                <a:solidFill>
                  <a:srgbClr val="0D0D0D"/>
                </a:solidFill>
                <a:ea typeface="宋体" panose="02010600030101010101" pitchFamily="2" charset="-122"/>
                <a:sym typeface="思源黑体 CN Light" charset="0"/>
              </a:rPr>
              <a:t>现代化指标、社会发展指标和小康社会指标。</a:t>
            </a:r>
          </a:p>
        </p:txBody>
      </p:sp>
      <p:sp>
        <p:nvSpPr>
          <p:cNvPr id="8" name="Freeform 95"/>
          <p:cNvSpPr/>
          <p:nvPr/>
        </p:nvSpPr>
        <p:spPr bwMode="auto">
          <a:xfrm>
            <a:off x="4799422" y="2492373"/>
            <a:ext cx="957263" cy="1289050"/>
          </a:xfrm>
          <a:custGeom>
            <a:avLst/>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noFill/>
          <a:ln w="38100">
            <a:solidFill>
              <a:srgbClr val="6D5337"/>
            </a:solidFill>
            <a:round/>
          </a:ln>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fr-FR" sz="2800" b="1" dirty="0">
                <a:solidFill>
                  <a:srgbClr val="6D5337"/>
                </a:solidFill>
                <a:latin typeface="思源黑体 CN Bold" pitchFamily="34" charset="-122"/>
                <a:ea typeface="思源黑体 CN Bold" pitchFamily="34" charset="-122"/>
                <a:cs typeface="+mn-ea"/>
                <a:sym typeface="+mn-lt"/>
              </a:rPr>
              <a:t>2</a:t>
            </a:r>
          </a:p>
        </p:txBody>
      </p:sp>
      <p:sp>
        <p:nvSpPr>
          <p:cNvPr id="9" name="Freeform 95"/>
          <p:cNvSpPr/>
          <p:nvPr/>
        </p:nvSpPr>
        <p:spPr bwMode="auto">
          <a:xfrm flipH="1">
            <a:off x="3436144" y="2492373"/>
            <a:ext cx="960835" cy="1289050"/>
          </a:xfrm>
          <a:custGeom>
            <a:avLst/>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noFill/>
          <a:ln w="38100">
            <a:solidFill>
              <a:srgbClr val="6D5337"/>
            </a:solidFill>
            <a:round/>
          </a:ln>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fr-FR" sz="2800" b="1" dirty="0">
                <a:solidFill>
                  <a:srgbClr val="6D5337"/>
                </a:solidFill>
                <a:latin typeface="思源黑体 CN Bold" pitchFamily="34" charset="-122"/>
                <a:ea typeface="思源黑体 CN Bold" pitchFamily="34" charset="-122"/>
                <a:cs typeface="+mn-ea"/>
                <a:sym typeface="+mn-lt"/>
              </a:rPr>
              <a:t>1</a:t>
            </a:r>
          </a:p>
        </p:txBody>
      </p:sp>
      <p:sp>
        <p:nvSpPr>
          <p:cNvPr id="67596" name="文本框 36"/>
          <p:cNvSpPr txBox="1">
            <a:spLocks noChangeArrowheads="1"/>
          </p:cNvSpPr>
          <p:nvPr/>
        </p:nvSpPr>
        <p:spPr bwMode="auto">
          <a:xfrm>
            <a:off x="427315" y="1940573"/>
            <a:ext cx="131326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经济指标</a:t>
            </a:r>
          </a:p>
        </p:txBody>
      </p:sp>
      <p:sp>
        <p:nvSpPr>
          <p:cNvPr id="67597" name="文本框 37"/>
          <p:cNvSpPr txBox="1">
            <a:spLocks noChangeArrowheads="1"/>
          </p:cNvSpPr>
          <p:nvPr/>
        </p:nvSpPr>
        <p:spPr bwMode="auto">
          <a:xfrm>
            <a:off x="402896" y="2326394"/>
            <a:ext cx="263080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衡量</a:t>
            </a:r>
            <a:r>
              <a:rPr lang="zh-CN" altLang="en-US" sz="1600" dirty="0">
                <a:solidFill>
                  <a:srgbClr val="0D0D0D"/>
                </a:solidFill>
                <a:ea typeface="宋体" panose="02010600030101010101" pitchFamily="2" charset="-122"/>
                <a:sym typeface="思源黑体 CN Light" charset="0"/>
              </a:rPr>
              <a:t>经济政策目标的</a:t>
            </a:r>
            <a:r>
              <a:rPr lang="zh-CN" altLang="en-US" sz="1600" dirty="0" smtClean="0">
                <a:solidFill>
                  <a:srgbClr val="0D0D0D"/>
                </a:solidFill>
                <a:ea typeface="宋体" panose="02010600030101010101" pitchFamily="2" charset="-122"/>
                <a:sym typeface="思源黑体 CN Light" charset="0"/>
              </a:rPr>
              <a:t>指标，主要有经济</a:t>
            </a:r>
            <a:r>
              <a:rPr lang="zh-CN" altLang="en-US" sz="1600" dirty="0">
                <a:solidFill>
                  <a:srgbClr val="0D0D0D"/>
                </a:solidFill>
                <a:ea typeface="宋体" panose="02010600030101010101" pitchFamily="2" charset="-122"/>
                <a:sym typeface="思源黑体 CN Light" charset="0"/>
              </a:rPr>
              <a:t>增长</a:t>
            </a:r>
            <a:r>
              <a:rPr lang="zh-CN" altLang="en-US" sz="1600" dirty="0" smtClean="0">
                <a:solidFill>
                  <a:srgbClr val="0D0D0D"/>
                </a:solidFill>
                <a:ea typeface="宋体" panose="02010600030101010101" pitchFamily="2" charset="-122"/>
                <a:sym typeface="思源黑体 CN Light" charset="0"/>
              </a:rPr>
              <a:t>指标、经济</a:t>
            </a:r>
            <a:r>
              <a:rPr lang="zh-CN" altLang="en-US" sz="1600" dirty="0">
                <a:solidFill>
                  <a:srgbClr val="0D0D0D"/>
                </a:solidFill>
                <a:ea typeface="宋体" panose="02010600030101010101" pitchFamily="2" charset="-122"/>
                <a:sym typeface="思源黑体 CN Light" charset="0"/>
              </a:rPr>
              <a:t>稳定</a:t>
            </a:r>
            <a:r>
              <a:rPr lang="zh-CN" altLang="en-US" sz="1600" dirty="0" smtClean="0">
                <a:solidFill>
                  <a:srgbClr val="0D0D0D"/>
                </a:solidFill>
                <a:ea typeface="宋体" panose="02010600030101010101" pitchFamily="2" charset="-122"/>
                <a:sym typeface="思源黑体 CN Light" charset="0"/>
              </a:rPr>
              <a:t>指标、经济</a:t>
            </a:r>
            <a:r>
              <a:rPr lang="zh-CN" altLang="en-US" sz="1600" dirty="0">
                <a:solidFill>
                  <a:srgbClr val="0D0D0D"/>
                </a:solidFill>
                <a:ea typeface="宋体" panose="02010600030101010101" pitchFamily="2" charset="-122"/>
                <a:sym typeface="思源黑体 CN Light" charset="0"/>
              </a:rPr>
              <a:t>安定与繁荣的</a:t>
            </a:r>
            <a:r>
              <a:rPr lang="zh-CN" altLang="en-US" sz="1600" dirty="0" smtClean="0">
                <a:solidFill>
                  <a:srgbClr val="0D0D0D"/>
                </a:solidFill>
                <a:ea typeface="宋体" panose="02010600030101010101" pitchFamily="2" charset="-122"/>
                <a:sym typeface="思源黑体 CN Light" charset="0"/>
              </a:rPr>
              <a:t>指标、充分</a:t>
            </a:r>
            <a:r>
              <a:rPr lang="zh-CN" altLang="en-US" sz="1600" dirty="0">
                <a:solidFill>
                  <a:srgbClr val="0D0D0D"/>
                </a:solidFill>
                <a:ea typeface="宋体" panose="02010600030101010101" pitchFamily="2" charset="-122"/>
                <a:sym typeface="思源黑体 CN Light" charset="0"/>
              </a:rPr>
              <a:t>就业的</a:t>
            </a:r>
            <a:r>
              <a:rPr lang="zh-CN" altLang="en-US" sz="1600" dirty="0" smtClean="0">
                <a:solidFill>
                  <a:srgbClr val="0D0D0D"/>
                </a:solidFill>
                <a:ea typeface="宋体" panose="02010600030101010101" pitchFamily="2" charset="-122"/>
                <a:sym typeface="思源黑体 CN Light" charset="0"/>
              </a:rPr>
              <a:t>指标、分配</a:t>
            </a:r>
            <a:r>
              <a:rPr lang="zh-CN" altLang="en-US" sz="1600" dirty="0">
                <a:solidFill>
                  <a:srgbClr val="0D0D0D"/>
                </a:solidFill>
                <a:ea typeface="宋体" panose="02010600030101010101" pitchFamily="2" charset="-122"/>
                <a:sym typeface="思源黑体 CN Light" charset="0"/>
              </a:rPr>
              <a:t>平均程度的指标。</a:t>
            </a:r>
          </a:p>
        </p:txBody>
      </p:sp>
      <p:sp>
        <p:nvSpPr>
          <p:cNvPr id="67598" name="文本框 36"/>
          <p:cNvSpPr txBox="1">
            <a:spLocks noChangeArrowheads="1"/>
          </p:cNvSpPr>
          <p:nvPr/>
        </p:nvSpPr>
        <p:spPr bwMode="auto">
          <a:xfrm>
            <a:off x="6061392" y="1927614"/>
            <a:ext cx="131921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社会指标</a:t>
            </a:r>
          </a:p>
        </p:txBody>
      </p:sp>
      <p:sp>
        <p:nvSpPr>
          <p:cNvPr id="67599" name="文本框 37"/>
          <p:cNvSpPr txBox="1">
            <a:spLocks noChangeArrowheads="1"/>
          </p:cNvSpPr>
          <p:nvPr/>
        </p:nvSpPr>
        <p:spPr bwMode="auto">
          <a:xfrm>
            <a:off x="6082030" y="2271395"/>
            <a:ext cx="273621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不同</a:t>
            </a:r>
            <a:r>
              <a:rPr lang="zh-CN" altLang="en-US" sz="1600" dirty="0">
                <a:solidFill>
                  <a:srgbClr val="0D0D0D"/>
                </a:solidFill>
                <a:ea typeface="宋体" panose="02010600030101010101" pitchFamily="2" charset="-122"/>
                <a:sym typeface="思源黑体 CN Light" charset="0"/>
              </a:rPr>
              <a:t>的国家和地区由于各自发展状况的差别，有各自不同的社会指标体系，在同一个国家的不同时期，社会指标</a:t>
            </a:r>
            <a:r>
              <a:rPr lang="zh-CN" altLang="en-US" sz="1600" dirty="0" smtClean="0">
                <a:solidFill>
                  <a:srgbClr val="0D0D0D"/>
                </a:solidFill>
                <a:ea typeface="宋体" panose="02010600030101010101" pitchFamily="2" charset="-122"/>
                <a:sym typeface="思源黑体 CN Light" charset="0"/>
              </a:rPr>
              <a:t>体系可能</a:t>
            </a:r>
            <a:r>
              <a:rPr lang="zh-CN" altLang="en-US" sz="1600" dirty="0">
                <a:solidFill>
                  <a:srgbClr val="0D0D0D"/>
                </a:solidFill>
                <a:ea typeface="宋体" panose="02010600030101010101" pitchFamily="2" charset="-122"/>
                <a:sym typeface="思源黑体 CN Light" charset="0"/>
              </a:rPr>
              <a:t>不同。</a:t>
            </a:r>
          </a:p>
        </p:txBody>
      </p:sp>
      <p:sp>
        <p:nvSpPr>
          <p:cNvPr id="4" name="标题 1"/>
          <p:cNvSpPr>
            <a:spLocks noGrp="1"/>
          </p:cNvSpPr>
          <p:nvPr/>
        </p:nvSpPr>
        <p:spPr>
          <a:xfrm>
            <a:off x="911859" y="196852"/>
            <a:ext cx="7906601" cy="854074"/>
          </a:xfrm>
          <a:prstGeom prst="rect">
            <a:avLst/>
          </a:prstGeom>
          <a:noFill/>
          <a:ln>
            <a:noFill/>
          </a:ln>
        </p:spPr>
        <p:txBody>
          <a:bodyPr vert="horz" wrap="square" lIns="91440" tIns="45720" rIns="91440" bIns="45720" numCol="1" anchor="ctr" anchorCtr="0" compatLnSpc="1"/>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dirty="0" smtClean="0">
                <a:solidFill>
                  <a:schemeClr val="tx1"/>
                </a:solidFill>
                <a:sym typeface="思源黑体 CN Light" charset="0"/>
              </a:rPr>
              <a:t>第二节   政策目标的确定</a:t>
            </a:r>
          </a:p>
        </p:txBody>
      </p:sp>
    </p:spTree>
    <p:extLst>
      <p:ext uri="{BB962C8B-B14F-4D97-AF65-F5344CB8AC3E}">
        <p14:creationId xmlns:p14="http://schemas.microsoft.com/office/powerpoint/2010/main" val="1363334359"/>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7205" y="407037"/>
            <a:ext cx="7906601" cy="854074"/>
          </a:xfrm>
        </p:spPr>
        <p:txBody>
          <a:bodyPr/>
          <a:lstStyle/>
          <a:p>
            <a:pPr algn="ctr"/>
            <a:r>
              <a:rPr lang="zh-CN" altLang="en-US" b="1" dirty="0" smtClean="0">
                <a:solidFill>
                  <a:schemeClr val="tx1"/>
                </a:solidFill>
                <a:sym typeface="思源黑体 CN Light" charset="0"/>
              </a:rPr>
              <a:t>第三节  政策方案的设计</a:t>
            </a:r>
          </a:p>
        </p:txBody>
      </p:sp>
      <p:sp>
        <p:nvSpPr>
          <p:cNvPr id="3" name="内容占位符 2"/>
          <p:cNvSpPr>
            <a:spLocks noGrp="1"/>
          </p:cNvSpPr>
          <p:nvPr>
            <p:ph idx="1"/>
          </p:nvPr>
        </p:nvSpPr>
        <p:spPr>
          <a:xfrm>
            <a:off x="264795" y="1376854"/>
            <a:ext cx="8614410" cy="5230955"/>
          </a:xfrm>
        </p:spPr>
        <p:txBody>
          <a:bodyPr/>
          <a:lstStyle/>
          <a:p>
            <a:pPr marL="0" indent="0">
              <a:buClr>
                <a:srgbClr val="A50021"/>
              </a:buClr>
              <a:buSzPct val="75000"/>
              <a:buFont typeface="Wingdings" panose="05000000000000000000" charset="0"/>
              <a:buNone/>
            </a:pPr>
            <a:r>
              <a:rPr lang="zh-CN" altLang="en-US" sz="2400" b="1" dirty="0" smtClean="0">
                <a:sym typeface="思源黑体 CN Light" charset="0"/>
              </a:rPr>
              <a:t>一、政策方案设计的内容和要点</a:t>
            </a:r>
          </a:p>
          <a:p>
            <a:pPr marL="0" indent="0">
              <a:buClr>
                <a:srgbClr val="A50021"/>
              </a:buClr>
              <a:buSzPct val="75000"/>
              <a:buNone/>
            </a:pPr>
            <a:r>
              <a:rPr lang="zh-CN" altLang="en-US" sz="2400" b="1" dirty="0" smtClean="0">
                <a:sym typeface="思源黑体 CN Light" charset="0"/>
              </a:rPr>
              <a:t>    </a:t>
            </a:r>
            <a:r>
              <a:rPr lang="zh-CN" altLang="en-US" sz="2400" dirty="0">
                <a:sym typeface="思源黑体 CN Light" charset="0"/>
              </a:rPr>
              <a:t>政策方案的内容一般涉及原则和操作两个</a:t>
            </a:r>
            <a:r>
              <a:rPr lang="zh-CN" altLang="en-US" sz="2400" dirty="0" smtClean="0">
                <a:sym typeface="思源黑体 CN Light" charset="0"/>
              </a:rPr>
              <a:t>层面：原则</a:t>
            </a:r>
            <a:r>
              <a:rPr lang="zh-CN" altLang="en-US" sz="2400" dirty="0">
                <a:sym typeface="思源黑体 CN Light" charset="0"/>
              </a:rPr>
              <a:t>层面是指政策目标的确立，操作层面是指政策方案的设计。政策方案的设计就是解决“怎么做”的问题</a:t>
            </a:r>
            <a:r>
              <a:rPr lang="zh-CN" altLang="en-US" sz="2400" dirty="0" smtClean="0">
                <a:sym typeface="思源黑体 CN Light" charset="0"/>
              </a:rPr>
              <a:t>。</a:t>
            </a:r>
            <a:endParaRPr lang="zh-CN" altLang="en-US" sz="2400" dirty="0">
              <a:sym typeface="思源黑体 CN Light" charset="0"/>
            </a:endParaRPr>
          </a:p>
          <a:p>
            <a:pPr marL="0" indent="0">
              <a:buClr>
                <a:srgbClr val="A50021"/>
              </a:buClr>
              <a:buSzPct val="75000"/>
              <a:buNone/>
            </a:pPr>
            <a:r>
              <a:rPr lang="zh-CN" altLang="en-US" sz="2400" dirty="0" smtClean="0">
                <a:sym typeface="思源黑体 CN Light" charset="0"/>
              </a:rPr>
              <a:t>    方案设计</a:t>
            </a:r>
            <a:r>
              <a:rPr lang="zh-CN" altLang="en-US" sz="2400" dirty="0">
                <a:sym typeface="思源黑体 CN Light" charset="0"/>
              </a:rPr>
              <a:t>的要点</a:t>
            </a:r>
            <a:r>
              <a:rPr lang="zh-CN" altLang="en-US" sz="2400" dirty="0" smtClean="0">
                <a:sym typeface="思源黑体 CN Light" charset="0"/>
              </a:rPr>
              <a:t>包括：成本、稳定性、可靠性、牢固性、灵活性、风险性、传播性、功效性、简单性、相容性和可逆性、强韧性。</a:t>
            </a:r>
            <a:endParaRPr lang="zh-CN" altLang="en-US" sz="2400" dirty="0">
              <a:sym typeface="思源黑体 CN Light" charset="0"/>
            </a:endParaRPr>
          </a:p>
        </p:txBody>
      </p:sp>
    </p:spTree>
    <p:extLst>
      <p:ext uri="{BB962C8B-B14F-4D97-AF65-F5344CB8AC3E}">
        <p14:creationId xmlns:p14="http://schemas.microsoft.com/office/powerpoint/2010/main" val="1468219461"/>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127397" y="1055370"/>
            <a:ext cx="8922010" cy="53454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3491" name="文本框 40"/>
          <p:cNvSpPr txBox="1">
            <a:spLocks noChangeArrowheads="1"/>
          </p:cNvSpPr>
          <p:nvPr/>
        </p:nvSpPr>
        <p:spPr bwMode="auto">
          <a:xfrm>
            <a:off x="426085" y="1055370"/>
            <a:ext cx="352171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2400" b="1" dirty="0" smtClean="0">
                <a:latin typeface="宋体" panose="02010600030101010101" pitchFamily="2" charset="-122"/>
                <a:ea typeface="宋体" panose="02010600030101010101" pitchFamily="2" charset="-122"/>
                <a:sym typeface="思源黑体 CN Light" charset="0"/>
              </a:rPr>
              <a:t>二、备选方案的来源</a:t>
            </a:r>
            <a:endParaRPr lang="zh-CN" altLang="en-US" sz="2400" b="1">
              <a:solidFill>
                <a:srgbClr val="6D5337"/>
              </a:solidFill>
              <a:latin typeface="宋体" panose="02010600030101010101" pitchFamily="2" charset="-122"/>
              <a:ea typeface="宋体" panose="02010600030101010101" pitchFamily="2" charset="-122"/>
              <a:sym typeface="思源黑体 CN Light" charset="0"/>
            </a:endParaRPr>
          </a:p>
        </p:txBody>
      </p:sp>
      <p:grpSp>
        <p:nvGrpSpPr>
          <p:cNvPr id="2" name="组合 1"/>
          <p:cNvGrpSpPr/>
          <p:nvPr/>
        </p:nvGrpSpPr>
        <p:grpSpPr>
          <a:xfrm>
            <a:off x="2684621" y="2263011"/>
            <a:ext cx="3676650" cy="2960370"/>
            <a:chOff x="6144" y="2841"/>
            <a:chExt cx="7720" cy="4662"/>
          </a:xfrm>
          <a:solidFill>
            <a:srgbClr val="6D5337"/>
          </a:solidFill>
        </p:grpSpPr>
        <p:sp>
          <p:nvSpPr>
            <p:cNvPr id="22" name="Freeform 5"/>
            <p:cNvSpPr/>
            <p:nvPr/>
          </p:nvSpPr>
          <p:spPr bwMode="auto">
            <a:xfrm>
              <a:off x="10239" y="2841"/>
              <a:ext cx="3296" cy="558"/>
            </a:xfrm>
            <a:custGeom>
              <a:avLst/>
              <a:gdLst>
                <a:gd name="T0" fmla="*/ 113 w 300"/>
                <a:gd name="T1" fmla="*/ 49 h 51"/>
                <a:gd name="T2" fmla="*/ 114 w 300"/>
                <a:gd name="T3" fmla="*/ 51 h 51"/>
                <a:gd name="T4" fmla="*/ 160 w 300"/>
                <a:gd name="T5" fmla="*/ 5 h 51"/>
                <a:gd name="T6" fmla="*/ 300 w 300"/>
                <a:gd name="T7" fmla="*/ 5 h 51"/>
                <a:gd name="T8" fmla="*/ 300 w 300"/>
                <a:gd name="T9" fmla="*/ 1 h 51"/>
                <a:gd name="T10" fmla="*/ 158 w 300"/>
                <a:gd name="T11" fmla="*/ 1 h 51"/>
                <a:gd name="T12" fmla="*/ 158 w 300"/>
                <a:gd name="T13" fmla="*/ 2 h 51"/>
                <a:gd name="T14" fmla="*/ 158 w 300"/>
                <a:gd name="T15" fmla="*/ 2 h 51"/>
                <a:gd name="T16" fmla="*/ 113 w 300"/>
                <a:gd name="T17" fmla="*/ 47 h 51"/>
                <a:gd name="T18" fmla="*/ 0 w 300"/>
                <a:gd name="T19" fmla="*/ 0 h 51"/>
                <a:gd name="T20" fmla="*/ 0 w 300"/>
                <a:gd name="T21" fmla="*/ 3 h 51"/>
                <a:gd name="T22" fmla="*/ 113 w 300"/>
                <a:gd name="T23" fmla="*/ 50 h 51"/>
                <a:gd name="T24" fmla="*/ 113 w 300"/>
                <a:gd name="T25"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0" h="51">
                  <a:moveTo>
                    <a:pt x="113" y="49"/>
                  </a:moveTo>
                  <a:cubicBezTo>
                    <a:pt x="114" y="51"/>
                    <a:pt x="114" y="51"/>
                    <a:pt x="114" y="51"/>
                  </a:cubicBezTo>
                  <a:cubicBezTo>
                    <a:pt x="160" y="5"/>
                    <a:pt x="160" y="5"/>
                    <a:pt x="160" y="5"/>
                  </a:cubicBezTo>
                  <a:cubicBezTo>
                    <a:pt x="300" y="5"/>
                    <a:pt x="300" y="5"/>
                    <a:pt x="300" y="5"/>
                  </a:cubicBezTo>
                  <a:cubicBezTo>
                    <a:pt x="300" y="1"/>
                    <a:pt x="300" y="1"/>
                    <a:pt x="300" y="1"/>
                  </a:cubicBezTo>
                  <a:cubicBezTo>
                    <a:pt x="158" y="1"/>
                    <a:pt x="158" y="1"/>
                    <a:pt x="158" y="1"/>
                  </a:cubicBezTo>
                  <a:cubicBezTo>
                    <a:pt x="158" y="2"/>
                    <a:pt x="158" y="2"/>
                    <a:pt x="158" y="2"/>
                  </a:cubicBezTo>
                  <a:cubicBezTo>
                    <a:pt x="158" y="2"/>
                    <a:pt x="158" y="2"/>
                    <a:pt x="158" y="2"/>
                  </a:cubicBezTo>
                  <a:cubicBezTo>
                    <a:pt x="113" y="47"/>
                    <a:pt x="113" y="47"/>
                    <a:pt x="113" y="47"/>
                  </a:cubicBezTo>
                  <a:cubicBezTo>
                    <a:pt x="81" y="20"/>
                    <a:pt x="41" y="4"/>
                    <a:pt x="0" y="0"/>
                  </a:cubicBezTo>
                  <a:cubicBezTo>
                    <a:pt x="0" y="3"/>
                    <a:pt x="0" y="3"/>
                    <a:pt x="0" y="3"/>
                  </a:cubicBezTo>
                  <a:cubicBezTo>
                    <a:pt x="42" y="7"/>
                    <a:pt x="81" y="24"/>
                    <a:pt x="113" y="50"/>
                  </a:cubicBezTo>
                  <a:lnTo>
                    <a:pt x="113" y="49"/>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3" name="Freeform 6"/>
            <p:cNvSpPr/>
            <p:nvPr/>
          </p:nvSpPr>
          <p:spPr bwMode="auto">
            <a:xfrm>
              <a:off x="6473" y="6945"/>
              <a:ext cx="3306" cy="558"/>
            </a:xfrm>
            <a:custGeom>
              <a:avLst/>
              <a:gdLst>
                <a:gd name="T0" fmla="*/ 188 w 301"/>
                <a:gd name="T1" fmla="*/ 1 h 51"/>
                <a:gd name="T2" fmla="*/ 187 w 301"/>
                <a:gd name="T3" fmla="*/ 0 h 51"/>
                <a:gd name="T4" fmla="*/ 141 w 301"/>
                <a:gd name="T5" fmla="*/ 46 h 51"/>
                <a:gd name="T6" fmla="*/ 0 w 301"/>
                <a:gd name="T7" fmla="*/ 46 h 51"/>
                <a:gd name="T8" fmla="*/ 0 w 301"/>
                <a:gd name="T9" fmla="*/ 50 h 51"/>
                <a:gd name="T10" fmla="*/ 142 w 301"/>
                <a:gd name="T11" fmla="*/ 50 h 51"/>
                <a:gd name="T12" fmla="*/ 142 w 301"/>
                <a:gd name="T13" fmla="*/ 49 h 51"/>
                <a:gd name="T14" fmla="*/ 143 w 301"/>
                <a:gd name="T15" fmla="*/ 49 h 51"/>
                <a:gd name="T16" fmla="*/ 187 w 301"/>
                <a:gd name="T17" fmla="*/ 4 h 51"/>
                <a:gd name="T18" fmla="*/ 301 w 301"/>
                <a:gd name="T19" fmla="*/ 51 h 51"/>
                <a:gd name="T20" fmla="*/ 301 w 301"/>
                <a:gd name="T21" fmla="*/ 48 h 51"/>
                <a:gd name="T22" fmla="*/ 188 w 301"/>
                <a:gd name="T23"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1" h="51">
                  <a:moveTo>
                    <a:pt x="188" y="1"/>
                  </a:moveTo>
                  <a:cubicBezTo>
                    <a:pt x="187" y="0"/>
                    <a:pt x="187" y="0"/>
                    <a:pt x="187" y="0"/>
                  </a:cubicBezTo>
                  <a:cubicBezTo>
                    <a:pt x="141" y="46"/>
                    <a:pt x="141" y="46"/>
                    <a:pt x="141" y="46"/>
                  </a:cubicBezTo>
                  <a:cubicBezTo>
                    <a:pt x="0" y="46"/>
                    <a:pt x="0" y="46"/>
                    <a:pt x="0" y="46"/>
                  </a:cubicBezTo>
                  <a:cubicBezTo>
                    <a:pt x="0" y="50"/>
                    <a:pt x="0" y="50"/>
                    <a:pt x="0" y="50"/>
                  </a:cubicBezTo>
                  <a:cubicBezTo>
                    <a:pt x="142" y="50"/>
                    <a:pt x="142" y="50"/>
                    <a:pt x="142" y="50"/>
                  </a:cubicBezTo>
                  <a:cubicBezTo>
                    <a:pt x="142" y="49"/>
                    <a:pt x="142" y="49"/>
                    <a:pt x="142" y="49"/>
                  </a:cubicBezTo>
                  <a:cubicBezTo>
                    <a:pt x="143" y="49"/>
                    <a:pt x="143" y="49"/>
                    <a:pt x="143" y="49"/>
                  </a:cubicBezTo>
                  <a:cubicBezTo>
                    <a:pt x="187" y="4"/>
                    <a:pt x="187" y="4"/>
                    <a:pt x="187" y="4"/>
                  </a:cubicBezTo>
                  <a:cubicBezTo>
                    <a:pt x="220" y="31"/>
                    <a:pt x="259" y="47"/>
                    <a:pt x="301" y="51"/>
                  </a:cubicBezTo>
                  <a:cubicBezTo>
                    <a:pt x="301" y="48"/>
                    <a:pt x="301" y="48"/>
                    <a:pt x="301" y="48"/>
                  </a:cubicBezTo>
                  <a:cubicBezTo>
                    <a:pt x="258" y="44"/>
                    <a:pt x="219" y="27"/>
                    <a:pt x="188" y="1"/>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4" name="Freeform 7"/>
            <p:cNvSpPr/>
            <p:nvPr/>
          </p:nvSpPr>
          <p:spPr bwMode="auto">
            <a:xfrm>
              <a:off x="11799" y="3683"/>
              <a:ext cx="1242" cy="1280"/>
            </a:xfrm>
            <a:custGeom>
              <a:avLst/>
              <a:gdLst>
                <a:gd name="T0" fmla="*/ 113 w 113"/>
                <a:gd name="T1" fmla="*/ 117 h 117"/>
                <a:gd name="T2" fmla="*/ 113 w 113"/>
                <a:gd name="T3" fmla="*/ 113 h 117"/>
                <a:gd name="T4" fmla="*/ 49 w 113"/>
                <a:gd name="T5" fmla="*/ 113 h 117"/>
                <a:gd name="T6" fmla="*/ 2 w 113"/>
                <a:gd name="T7" fmla="*/ 0 h 117"/>
                <a:gd name="T8" fmla="*/ 0 w 113"/>
                <a:gd name="T9" fmla="*/ 2 h 117"/>
                <a:gd name="T10" fmla="*/ 47 w 113"/>
                <a:gd name="T11" fmla="*/ 115 h 117"/>
                <a:gd name="T12" fmla="*/ 47 w 113"/>
                <a:gd name="T13" fmla="*/ 115 h 117"/>
                <a:gd name="T14" fmla="*/ 47 w 113"/>
                <a:gd name="T15" fmla="*/ 117 h 117"/>
                <a:gd name="T16" fmla="*/ 113 w 113"/>
                <a:gd name="T1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17">
                  <a:moveTo>
                    <a:pt x="113" y="117"/>
                  </a:moveTo>
                  <a:cubicBezTo>
                    <a:pt x="113" y="113"/>
                    <a:pt x="113" y="113"/>
                    <a:pt x="113" y="113"/>
                  </a:cubicBezTo>
                  <a:cubicBezTo>
                    <a:pt x="49" y="113"/>
                    <a:pt x="49" y="113"/>
                    <a:pt x="49" y="113"/>
                  </a:cubicBezTo>
                  <a:cubicBezTo>
                    <a:pt x="45" y="72"/>
                    <a:pt x="29" y="33"/>
                    <a:pt x="2" y="0"/>
                  </a:cubicBezTo>
                  <a:cubicBezTo>
                    <a:pt x="0" y="2"/>
                    <a:pt x="0" y="2"/>
                    <a:pt x="0" y="2"/>
                  </a:cubicBezTo>
                  <a:cubicBezTo>
                    <a:pt x="26" y="34"/>
                    <a:pt x="43" y="72"/>
                    <a:pt x="47" y="115"/>
                  </a:cubicBezTo>
                  <a:cubicBezTo>
                    <a:pt x="47" y="115"/>
                    <a:pt x="47" y="115"/>
                    <a:pt x="47" y="115"/>
                  </a:cubicBezTo>
                  <a:cubicBezTo>
                    <a:pt x="47" y="117"/>
                    <a:pt x="47" y="117"/>
                    <a:pt x="47" y="117"/>
                  </a:cubicBezTo>
                  <a:lnTo>
                    <a:pt x="113" y="117"/>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5" name="Freeform 9"/>
            <p:cNvSpPr/>
            <p:nvPr/>
          </p:nvSpPr>
          <p:spPr bwMode="auto">
            <a:xfrm>
              <a:off x="6144" y="3181"/>
              <a:ext cx="2075" cy="1761"/>
            </a:xfrm>
            <a:custGeom>
              <a:avLst/>
              <a:gdLst>
                <a:gd name="T0" fmla="*/ 185 w 189"/>
                <a:gd name="T1" fmla="*/ 48 h 161"/>
                <a:gd name="T2" fmla="*/ 139 w 189"/>
                <a:gd name="T3" fmla="*/ 161 h 161"/>
                <a:gd name="T4" fmla="*/ 141 w 189"/>
                <a:gd name="T5" fmla="*/ 161 h 161"/>
                <a:gd name="T6" fmla="*/ 188 w 189"/>
                <a:gd name="T7" fmla="*/ 48 h 161"/>
                <a:gd name="T8" fmla="*/ 188 w 189"/>
                <a:gd name="T9" fmla="*/ 48 h 161"/>
                <a:gd name="T10" fmla="*/ 189 w 189"/>
                <a:gd name="T11" fmla="*/ 47 h 161"/>
                <a:gd name="T12" fmla="*/ 143 w 189"/>
                <a:gd name="T13" fmla="*/ 0 h 161"/>
                <a:gd name="T14" fmla="*/ 142 w 189"/>
                <a:gd name="T15" fmla="*/ 1 h 161"/>
                <a:gd name="T16" fmla="*/ 142 w 189"/>
                <a:gd name="T17" fmla="*/ 0 h 161"/>
                <a:gd name="T18" fmla="*/ 0 w 189"/>
                <a:gd name="T19" fmla="*/ 0 h 161"/>
                <a:gd name="T20" fmla="*/ 0 w 189"/>
                <a:gd name="T21" fmla="*/ 3 h 161"/>
                <a:gd name="T22" fmla="*/ 141 w 189"/>
                <a:gd name="T23" fmla="*/ 3 h 161"/>
                <a:gd name="T24" fmla="*/ 185 w 189"/>
                <a:gd name="T25" fmla="*/ 4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161">
                  <a:moveTo>
                    <a:pt x="185" y="48"/>
                  </a:moveTo>
                  <a:cubicBezTo>
                    <a:pt x="159" y="80"/>
                    <a:pt x="143" y="119"/>
                    <a:pt x="139" y="161"/>
                  </a:cubicBezTo>
                  <a:cubicBezTo>
                    <a:pt x="141" y="161"/>
                    <a:pt x="141" y="161"/>
                    <a:pt x="141" y="161"/>
                  </a:cubicBezTo>
                  <a:cubicBezTo>
                    <a:pt x="146" y="118"/>
                    <a:pt x="163" y="80"/>
                    <a:pt x="188" y="48"/>
                  </a:cubicBezTo>
                  <a:cubicBezTo>
                    <a:pt x="188" y="48"/>
                    <a:pt x="188" y="48"/>
                    <a:pt x="188" y="48"/>
                  </a:cubicBezTo>
                  <a:cubicBezTo>
                    <a:pt x="189" y="47"/>
                    <a:pt x="189" y="47"/>
                    <a:pt x="189" y="47"/>
                  </a:cubicBezTo>
                  <a:cubicBezTo>
                    <a:pt x="143" y="0"/>
                    <a:pt x="143" y="0"/>
                    <a:pt x="143" y="0"/>
                  </a:cubicBezTo>
                  <a:cubicBezTo>
                    <a:pt x="142" y="1"/>
                    <a:pt x="142" y="1"/>
                    <a:pt x="142" y="1"/>
                  </a:cubicBezTo>
                  <a:cubicBezTo>
                    <a:pt x="142" y="0"/>
                    <a:pt x="142" y="0"/>
                    <a:pt x="142" y="0"/>
                  </a:cubicBezTo>
                  <a:cubicBezTo>
                    <a:pt x="0" y="0"/>
                    <a:pt x="0" y="0"/>
                    <a:pt x="0" y="0"/>
                  </a:cubicBezTo>
                  <a:cubicBezTo>
                    <a:pt x="0" y="3"/>
                    <a:pt x="0" y="3"/>
                    <a:pt x="0" y="3"/>
                  </a:cubicBezTo>
                  <a:cubicBezTo>
                    <a:pt x="141" y="3"/>
                    <a:pt x="141" y="3"/>
                    <a:pt x="141" y="3"/>
                  </a:cubicBezTo>
                  <a:lnTo>
                    <a:pt x="185" y="48"/>
                  </a:ln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6" name="Freeform 10"/>
            <p:cNvSpPr/>
            <p:nvPr/>
          </p:nvSpPr>
          <p:spPr bwMode="auto">
            <a:xfrm>
              <a:off x="6978" y="5380"/>
              <a:ext cx="1231" cy="1280"/>
            </a:xfrm>
            <a:custGeom>
              <a:avLst/>
              <a:gdLst>
                <a:gd name="T0" fmla="*/ 0 w 112"/>
                <a:gd name="T1" fmla="*/ 0 h 117"/>
                <a:gd name="T2" fmla="*/ 0 w 112"/>
                <a:gd name="T3" fmla="*/ 4 h 117"/>
                <a:gd name="T4" fmla="*/ 63 w 112"/>
                <a:gd name="T5" fmla="*/ 4 h 117"/>
                <a:gd name="T6" fmla="*/ 110 w 112"/>
                <a:gd name="T7" fmla="*/ 117 h 117"/>
                <a:gd name="T8" fmla="*/ 112 w 112"/>
                <a:gd name="T9" fmla="*/ 115 h 117"/>
                <a:gd name="T10" fmla="*/ 65 w 112"/>
                <a:gd name="T11" fmla="*/ 2 h 117"/>
                <a:gd name="T12" fmla="*/ 65 w 112"/>
                <a:gd name="T13" fmla="*/ 2 h 117"/>
                <a:gd name="T14" fmla="*/ 65 w 112"/>
                <a:gd name="T15" fmla="*/ 0 h 117"/>
                <a:gd name="T16" fmla="*/ 0 w 112"/>
                <a:gd name="T1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17">
                  <a:moveTo>
                    <a:pt x="0" y="0"/>
                  </a:moveTo>
                  <a:cubicBezTo>
                    <a:pt x="0" y="4"/>
                    <a:pt x="0" y="4"/>
                    <a:pt x="0" y="4"/>
                  </a:cubicBezTo>
                  <a:cubicBezTo>
                    <a:pt x="63" y="4"/>
                    <a:pt x="63" y="4"/>
                    <a:pt x="63" y="4"/>
                  </a:cubicBezTo>
                  <a:cubicBezTo>
                    <a:pt x="68" y="45"/>
                    <a:pt x="84" y="84"/>
                    <a:pt x="110" y="117"/>
                  </a:cubicBezTo>
                  <a:cubicBezTo>
                    <a:pt x="112" y="115"/>
                    <a:pt x="112" y="115"/>
                    <a:pt x="112" y="115"/>
                  </a:cubicBezTo>
                  <a:cubicBezTo>
                    <a:pt x="87" y="83"/>
                    <a:pt x="70" y="44"/>
                    <a:pt x="65" y="2"/>
                  </a:cubicBezTo>
                  <a:cubicBezTo>
                    <a:pt x="65" y="2"/>
                    <a:pt x="65" y="2"/>
                    <a:pt x="65" y="2"/>
                  </a:cubicBezTo>
                  <a:cubicBezTo>
                    <a:pt x="65" y="0"/>
                    <a:pt x="65" y="0"/>
                    <a:pt x="65" y="0"/>
                  </a:cubicBezTo>
                  <a:lnTo>
                    <a:pt x="0" y="0"/>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7" name="Freeform 11"/>
            <p:cNvSpPr/>
            <p:nvPr/>
          </p:nvSpPr>
          <p:spPr bwMode="auto">
            <a:xfrm>
              <a:off x="11789" y="5402"/>
              <a:ext cx="2075" cy="1761"/>
            </a:xfrm>
            <a:custGeom>
              <a:avLst/>
              <a:gdLst>
                <a:gd name="T0" fmla="*/ 48 w 189"/>
                <a:gd name="T1" fmla="*/ 158 h 161"/>
                <a:gd name="T2" fmla="*/ 4 w 189"/>
                <a:gd name="T3" fmla="*/ 113 h 161"/>
                <a:gd name="T4" fmla="*/ 50 w 189"/>
                <a:gd name="T5" fmla="*/ 0 h 161"/>
                <a:gd name="T6" fmla="*/ 48 w 189"/>
                <a:gd name="T7" fmla="*/ 0 h 161"/>
                <a:gd name="T8" fmla="*/ 1 w 189"/>
                <a:gd name="T9" fmla="*/ 113 h 161"/>
                <a:gd name="T10" fmla="*/ 1 w 189"/>
                <a:gd name="T11" fmla="*/ 113 h 161"/>
                <a:gd name="T12" fmla="*/ 0 w 189"/>
                <a:gd name="T13" fmla="*/ 114 h 161"/>
                <a:gd name="T14" fmla="*/ 47 w 189"/>
                <a:gd name="T15" fmla="*/ 160 h 161"/>
                <a:gd name="T16" fmla="*/ 47 w 189"/>
                <a:gd name="T17" fmla="*/ 160 h 161"/>
                <a:gd name="T18" fmla="*/ 47 w 189"/>
                <a:gd name="T19" fmla="*/ 161 h 161"/>
                <a:gd name="T20" fmla="*/ 189 w 189"/>
                <a:gd name="T21" fmla="*/ 161 h 161"/>
                <a:gd name="T22" fmla="*/ 189 w 189"/>
                <a:gd name="T23" fmla="*/ 158 h 161"/>
                <a:gd name="T24" fmla="*/ 48 w 189"/>
                <a:gd name="T25" fmla="*/ 15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161">
                  <a:moveTo>
                    <a:pt x="48" y="158"/>
                  </a:moveTo>
                  <a:cubicBezTo>
                    <a:pt x="4" y="113"/>
                    <a:pt x="4" y="113"/>
                    <a:pt x="4" y="113"/>
                  </a:cubicBezTo>
                  <a:cubicBezTo>
                    <a:pt x="30" y="81"/>
                    <a:pt x="46" y="42"/>
                    <a:pt x="50" y="0"/>
                  </a:cubicBezTo>
                  <a:cubicBezTo>
                    <a:pt x="48" y="0"/>
                    <a:pt x="48" y="0"/>
                    <a:pt x="48" y="0"/>
                  </a:cubicBezTo>
                  <a:cubicBezTo>
                    <a:pt x="44" y="42"/>
                    <a:pt x="27" y="81"/>
                    <a:pt x="1" y="113"/>
                  </a:cubicBezTo>
                  <a:cubicBezTo>
                    <a:pt x="1" y="113"/>
                    <a:pt x="1" y="113"/>
                    <a:pt x="1" y="113"/>
                  </a:cubicBezTo>
                  <a:cubicBezTo>
                    <a:pt x="0" y="114"/>
                    <a:pt x="0" y="114"/>
                    <a:pt x="0" y="114"/>
                  </a:cubicBezTo>
                  <a:cubicBezTo>
                    <a:pt x="47" y="160"/>
                    <a:pt x="47" y="160"/>
                    <a:pt x="47" y="160"/>
                  </a:cubicBezTo>
                  <a:cubicBezTo>
                    <a:pt x="47" y="160"/>
                    <a:pt x="47" y="160"/>
                    <a:pt x="47" y="160"/>
                  </a:cubicBezTo>
                  <a:cubicBezTo>
                    <a:pt x="47" y="161"/>
                    <a:pt x="47" y="161"/>
                    <a:pt x="47" y="161"/>
                  </a:cubicBezTo>
                  <a:cubicBezTo>
                    <a:pt x="189" y="161"/>
                    <a:pt x="189" y="161"/>
                    <a:pt x="189" y="161"/>
                  </a:cubicBezTo>
                  <a:cubicBezTo>
                    <a:pt x="189" y="158"/>
                    <a:pt x="189" y="158"/>
                    <a:pt x="189" y="158"/>
                  </a:cubicBezTo>
                  <a:lnTo>
                    <a:pt x="48" y="158"/>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8" name="Freeform 13"/>
            <p:cNvSpPr/>
            <p:nvPr/>
          </p:nvSpPr>
          <p:spPr bwMode="auto">
            <a:xfrm>
              <a:off x="7691" y="3696"/>
              <a:ext cx="769" cy="1278"/>
            </a:xfrm>
            <a:custGeom>
              <a:avLst/>
              <a:gdLst>
                <a:gd name="T0" fmla="*/ 70 w 70"/>
                <a:gd name="T1" fmla="*/ 18 h 117"/>
                <a:gd name="T2" fmla="*/ 48 w 70"/>
                <a:gd name="T3" fmla="*/ 0 h 117"/>
                <a:gd name="T4" fmla="*/ 0 w 70"/>
                <a:gd name="T5" fmla="*/ 114 h 117"/>
                <a:gd name="T6" fmla="*/ 29 w 70"/>
                <a:gd name="T7" fmla="*/ 117 h 117"/>
                <a:gd name="T8" fmla="*/ 70 w 70"/>
                <a:gd name="T9" fmla="*/ 18 h 117"/>
              </a:gdLst>
              <a:ahLst/>
              <a:cxnLst>
                <a:cxn ang="0">
                  <a:pos x="T0" y="T1"/>
                </a:cxn>
                <a:cxn ang="0">
                  <a:pos x="T2" y="T3"/>
                </a:cxn>
                <a:cxn ang="0">
                  <a:pos x="T4" y="T5"/>
                </a:cxn>
                <a:cxn ang="0">
                  <a:pos x="T6" y="T7"/>
                </a:cxn>
                <a:cxn ang="0">
                  <a:pos x="T8" y="T9"/>
                </a:cxn>
              </a:cxnLst>
              <a:rect l="0" t="0" r="r" b="b"/>
              <a:pathLst>
                <a:path w="70" h="117">
                  <a:moveTo>
                    <a:pt x="70" y="18"/>
                  </a:moveTo>
                  <a:cubicBezTo>
                    <a:pt x="48" y="0"/>
                    <a:pt x="48" y="0"/>
                    <a:pt x="48" y="0"/>
                  </a:cubicBezTo>
                  <a:cubicBezTo>
                    <a:pt x="3" y="44"/>
                    <a:pt x="0" y="114"/>
                    <a:pt x="0" y="114"/>
                  </a:cubicBezTo>
                  <a:cubicBezTo>
                    <a:pt x="29" y="117"/>
                    <a:pt x="29" y="117"/>
                    <a:pt x="29" y="117"/>
                  </a:cubicBezTo>
                  <a:cubicBezTo>
                    <a:pt x="33" y="79"/>
                    <a:pt x="48" y="45"/>
                    <a:pt x="70" y="18"/>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9" name="Freeform 14"/>
            <p:cNvSpPr/>
            <p:nvPr/>
          </p:nvSpPr>
          <p:spPr bwMode="auto">
            <a:xfrm>
              <a:off x="7691" y="5370"/>
              <a:ext cx="769" cy="1267"/>
            </a:xfrm>
            <a:custGeom>
              <a:avLst/>
              <a:gdLst>
                <a:gd name="T0" fmla="*/ 29 w 70"/>
                <a:gd name="T1" fmla="*/ 0 h 116"/>
                <a:gd name="T2" fmla="*/ 0 w 70"/>
                <a:gd name="T3" fmla="*/ 3 h 116"/>
                <a:gd name="T4" fmla="*/ 47 w 70"/>
                <a:gd name="T5" fmla="*/ 116 h 116"/>
                <a:gd name="T6" fmla="*/ 70 w 70"/>
                <a:gd name="T7" fmla="*/ 97 h 116"/>
                <a:gd name="T8" fmla="*/ 29 w 70"/>
                <a:gd name="T9" fmla="*/ 0 h 116"/>
              </a:gdLst>
              <a:ahLst/>
              <a:cxnLst>
                <a:cxn ang="0">
                  <a:pos x="T0" y="T1"/>
                </a:cxn>
                <a:cxn ang="0">
                  <a:pos x="T2" y="T3"/>
                </a:cxn>
                <a:cxn ang="0">
                  <a:pos x="T4" y="T5"/>
                </a:cxn>
                <a:cxn ang="0">
                  <a:pos x="T6" y="T7"/>
                </a:cxn>
                <a:cxn ang="0">
                  <a:pos x="T8" y="T9"/>
                </a:cxn>
              </a:cxnLst>
              <a:rect l="0" t="0" r="r" b="b"/>
              <a:pathLst>
                <a:path w="70" h="116">
                  <a:moveTo>
                    <a:pt x="29" y="0"/>
                  </a:moveTo>
                  <a:cubicBezTo>
                    <a:pt x="0" y="3"/>
                    <a:pt x="0" y="3"/>
                    <a:pt x="0" y="3"/>
                  </a:cubicBezTo>
                  <a:cubicBezTo>
                    <a:pt x="5" y="72"/>
                    <a:pt x="47" y="116"/>
                    <a:pt x="47" y="116"/>
                  </a:cubicBezTo>
                  <a:cubicBezTo>
                    <a:pt x="70" y="97"/>
                    <a:pt x="70" y="97"/>
                    <a:pt x="70" y="97"/>
                  </a:cubicBezTo>
                  <a:cubicBezTo>
                    <a:pt x="48" y="70"/>
                    <a:pt x="33" y="37"/>
                    <a:pt x="29" y="0"/>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0" name="Freeform 15"/>
            <p:cNvSpPr/>
            <p:nvPr/>
          </p:nvSpPr>
          <p:spPr bwMode="auto">
            <a:xfrm>
              <a:off x="8527" y="6703"/>
              <a:ext cx="1285" cy="776"/>
            </a:xfrm>
            <a:custGeom>
              <a:avLst/>
              <a:gdLst>
                <a:gd name="T0" fmla="*/ 18 w 117"/>
                <a:gd name="T1" fmla="*/ 0 h 71"/>
                <a:gd name="T2" fmla="*/ 0 w 117"/>
                <a:gd name="T3" fmla="*/ 22 h 71"/>
                <a:gd name="T4" fmla="*/ 114 w 117"/>
                <a:gd name="T5" fmla="*/ 70 h 71"/>
                <a:gd name="T6" fmla="*/ 117 w 117"/>
                <a:gd name="T7" fmla="*/ 41 h 71"/>
                <a:gd name="T8" fmla="*/ 18 w 117"/>
                <a:gd name="T9" fmla="*/ 0 h 71"/>
              </a:gdLst>
              <a:ahLst/>
              <a:cxnLst>
                <a:cxn ang="0">
                  <a:pos x="T0" y="T1"/>
                </a:cxn>
                <a:cxn ang="0">
                  <a:pos x="T2" y="T3"/>
                </a:cxn>
                <a:cxn ang="0">
                  <a:pos x="T4" y="T5"/>
                </a:cxn>
                <a:cxn ang="0">
                  <a:pos x="T6" y="T7"/>
                </a:cxn>
                <a:cxn ang="0">
                  <a:pos x="T8" y="T9"/>
                </a:cxn>
              </a:cxnLst>
              <a:rect l="0" t="0" r="r" b="b"/>
              <a:pathLst>
                <a:path w="117" h="71">
                  <a:moveTo>
                    <a:pt x="18" y="0"/>
                  </a:moveTo>
                  <a:cubicBezTo>
                    <a:pt x="0" y="22"/>
                    <a:pt x="0" y="22"/>
                    <a:pt x="0" y="22"/>
                  </a:cubicBezTo>
                  <a:cubicBezTo>
                    <a:pt x="57" y="71"/>
                    <a:pt x="114" y="70"/>
                    <a:pt x="114" y="70"/>
                  </a:cubicBezTo>
                  <a:cubicBezTo>
                    <a:pt x="117" y="41"/>
                    <a:pt x="117" y="41"/>
                    <a:pt x="117" y="41"/>
                  </a:cubicBezTo>
                  <a:cubicBezTo>
                    <a:pt x="80" y="37"/>
                    <a:pt x="46" y="22"/>
                    <a:pt x="18" y="0"/>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1" name="Freeform 16"/>
            <p:cNvSpPr/>
            <p:nvPr/>
          </p:nvSpPr>
          <p:spPr bwMode="auto">
            <a:xfrm>
              <a:off x="10175" y="6703"/>
              <a:ext cx="1285" cy="754"/>
            </a:xfrm>
            <a:custGeom>
              <a:avLst/>
              <a:gdLst>
                <a:gd name="T0" fmla="*/ 0 w 117"/>
                <a:gd name="T1" fmla="*/ 41 h 69"/>
                <a:gd name="T2" fmla="*/ 3 w 117"/>
                <a:gd name="T3" fmla="*/ 69 h 69"/>
                <a:gd name="T4" fmla="*/ 117 w 117"/>
                <a:gd name="T5" fmla="*/ 22 h 69"/>
                <a:gd name="T6" fmla="*/ 99 w 117"/>
                <a:gd name="T7" fmla="*/ 0 h 69"/>
                <a:gd name="T8" fmla="*/ 0 w 117"/>
                <a:gd name="T9" fmla="*/ 41 h 69"/>
              </a:gdLst>
              <a:ahLst/>
              <a:cxnLst>
                <a:cxn ang="0">
                  <a:pos x="T0" y="T1"/>
                </a:cxn>
                <a:cxn ang="0">
                  <a:pos x="T2" y="T3"/>
                </a:cxn>
                <a:cxn ang="0">
                  <a:pos x="T4" y="T5"/>
                </a:cxn>
                <a:cxn ang="0">
                  <a:pos x="T6" y="T7"/>
                </a:cxn>
                <a:cxn ang="0">
                  <a:pos x="T8" y="T9"/>
                </a:cxn>
              </a:cxnLst>
              <a:rect l="0" t="0" r="r" b="b"/>
              <a:pathLst>
                <a:path w="117" h="69">
                  <a:moveTo>
                    <a:pt x="0" y="41"/>
                  </a:moveTo>
                  <a:cubicBezTo>
                    <a:pt x="3" y="69"/>
                    <a:pt x="3" y="69"/>
                    <a:pt x="3" y="69"/>
                  </a:cubicBezTo>
                  <a:cubicBezTo>
                    <a:pt x="3" y="69"/>
                    <a:pt x="74" y="66"/>
                    <a:pt x="117" y="22"/>
                  </a:cubicBezTo>
                  <a:cubicBezTo>
                    <a:pt x="99" y="0"/>
                    <a:pt x="99" y="0"/>
                    <a:pt x="99" y="0"/>
                  </a:cubicBezTo>
                  <a:cubicBezTo>
                    <a:pt x="72" y="23"/>
                    <a:pt x="38" y="37"/>
                    <a:pt x="0" y="41"/>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2" name="Freeform 17"/>
            <p:cNvSpPr/>
            <p:nvPr/>
          </p:nvSpPr>
          <p:spPr bwMode="auto">
            <a:xfrm>
              <a:off x="11536" y="5370"/>
              <a:ext cx="780" cy="1280"/>
            </a:xfrm>
            <a:custGeom>
              <a:avLst/>
              <a:gdLst>
                <a:gd name="T0" fmla="*/ 41 w 71"/>
                <a:gd name="T1" fmla="*/ 0 h 117"/>
                <a:gd name="T2" fmla="*/ 0 w 71"/>
                <a:gd name="T3" fmla="*/ 98 h 117"/>
                <a:gd name="T4" fmla="*/ 23 w 71"/>
                <a:gd name="T5" fmla="*/ 117 h 117"/>
                <a:gd name="T6" fmla="*/ 71 w 71"/>
                <a:gd name="T7" fmla="*/ 3 h 117"/>
                <a:gd name="T8" fmla="*/ 41 w 71"/>
                <a:gd name="T9" fmla="*/ 0 h 117"/>
              </a:gdLst>
              <a:ahLst/>
              <a:cxnLst>
                <a:cxn ang="0">
                  <a:pos x="T0" y="T1"/>
                </a:cxn>
                <a:cxn ang="0">
                  <a:pos x="T2" y="T3"/>
                </a:cxn>
                <a:cxn ang="0">
                  <a:pos x="T4" y="T5"/>
                </a:cxn>
                <a:cxn ang="0">
                  <a:pos x="T6" y="T7"/>
                </a:cxn>
                <a:cxn ang="0">
                  <a:pos x="T8" y="T9"/>
                </a:cxn>
              </a:cxnLst>
              <a:rect l="0" t="0" r="r" b="b"/>
              <a:pathLst>
                <a:path w="71" h="117">
                  <a:moveTo>
                    <a:pt x="41" y="0"/>
                  </a:moveTo>
                  <a:cubicBezTo>
                    <a:pt x="38" y="37"/>
                    <a:pt x="23" y="71"/>
                    <a:pt x="0" y="98"/>
                  </a:cubicBezTo>
                  <a:cubicBezTo>
                    <a:pt x="23" y="117"/>
                    <a:pt x="23" y="117"/>
                    <a:pt x="23" y="117"/>
                  </a:cubicBezTo>
                  <a:cubicBezTo>
                    <a:pt x="23" y="117"/>
                    <a:pt x="70" y="68"/>
                    <a:pt x="71" y="3"/>
                  </a:cubicBezTo>
                  <a:lnTo>
                    <a:pt x="41" y="0"/>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3" name="Freeform 18"/>
            <p:cNvSpPr/>
            <p:nvPr/>
          </p:nvSpPr>
          <p:spPr bwMode="auto">
            <a:xfrm>
              <a:off x="11558" y="3707"/>
              <a:ext cx="759" cy="1280"/>
            </a:xfrm>
            <a:custGeom>
              <a:avLst/>
              <a:gdLst>
                <a:gd name="T0" fmla="*/ 40 w 69"/>
                <a:gd name="T1" fmla="*/ 117 h 117"/>
                <a:gd name="T2" fmla="*/ 69 w 69"/>
                <a:gd name="T3" fmla="*/ 115 h 117"/>
                <a:gd name="T4" fmla="*/ 22 w 69"/>
                <a:gd name="T5" fmla="*/ 0 h 117"/>
                <a:gd name="T6" fmla="*/ 0 w 69"/>
                <a:gd name="T7" fmla="*/ 19 h 117"/>
                <a:gd name="T8" fmla="*/ 40 w 69"/>
                <a:gd name="T9" fmla="*/ 117 h 117"/>
              </a:gdLst>
              <a:ahLst/>
              <a:cxnLst>
                <a:cxn ang="0">
                  <a:pos x="T0" y="T1"/>
                </a:cxn>
                <a:cxn ang="0">
                  <a:pos x="T2" y="T3"/>
                </a:cxn>
                <a:cxn ang="0">
                  <a:pos x="T4" y="T5"/>
                </a:cxn>
                <a:cxn ang="0">
                  <a:pos x="T6" y="T7"/>
                </a:cxn>
                <a:cxn ang="0">
                  <a:pos x="T8" y="T9"/>
                </a:cxn>
              </a:cxnLst>
              <a:rect l="0" t="0" r="r" b="b"/>
              <a:pathLst>
                <a:path w="69" h="117">
                  <a:moveTo>
                    <a:pt x="40" y="117"/>
                  </a:moveTo>
                  <a:cubicBezTo>
                    <a:pt x="69" y="115"/>
                    <a:pt x="69" y="115"/>
                    <a:pt x="69" y="115"/>
                  </a:cubicBezTo>
                  <a:cubicBezTo>
                    <a:pt x="69" y="115"/>
                    <a:pt x="69" y="51"/>
                    <a:pt x="22" y="0"/>
                  </a:cubicBezTo>
                  <a:cubicBezTo>
                    <a:pt x="0" y="19"/>
                    <a:pt x="0" y="19"/>
                    <a:pt x="0" y="19"/>
                  </a:cubicBezTo>
                  <a:cubicBezTo>
                    <a:pt x="22" y="46"/>
                    <a:pt x="36" y="80"/>
                    <a:pt x="40" y="117"/>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4" name="Freeform 19"/>
            <p:cNvSpPr/>
            <p:nvPr/>
          </p:nvSpPr>
          <p:spPr bwMode="auto">
            <a:xfrm>
              <a:off x="10207" y="2875"/>
              <a:ext cx="1285" cy="765"/>
            </a:xfrm>
            <a:custGeom>
              <a:avLst/>
              <a:gdLst>
                <a:gd name="T0" fmla="*/ 98 w 117"/>
                <a:gd name="T1" fmla="*/ 70 h 70"/>
                <a:gd name="T2" fmla="*/ 117 w 117"/>
                <a:gd name="T3" fmla="*/ 48 h 70"/>
                <a:gd name="T4" fmla="*/ 3 w 117"/>
                <a:gd name="T5" fmla="*/ 0 h 70"/>
                <a:gd name="T6" fmla="*/ 0 w 117"/>
                <a:gd name="T7" fmla="*/ 28 h 70"/>
                <a:gd name="T8" fmla="*/ 98 w 117"/>
                <a:gd name="T9" fmla="*/ 70 h 70"/>
              </a:gdLst>
              <a:ahLst/>
              <a:cxnLst>
                <a:cxn ang="0">
                  <a:pos x="T0" y="T1"/>
                </a:cxn>
                <a:cxn ang="0">
                  <a:pos x="T2" y="T3"/>
                </a:cxn>
                <a:cxn ang="0">
                  <a:pos x="T4" y="T5"/>
                </a:cxn>
                <a:cxn ang="0">
                  <a:pos x="T6" y="T7"/>
                </a:cxn>
                <a:cxn ang="0">
                  <a:pos x="T8" y="T9"/>
                </a:cxn>
              </a:cxnLst>
              <a:rect l="0" t="0" r="r" b="b"/>
              <a:pathLst>
                <a:path w="117" h="70">
                  <a:moveTo>
                    <a:pt x="98" y="70"/>
                  </a:moveTo>
                  <a:cubicBezTo>
                    <a:pt x="117" y="48"/>
                    <a:pt x="117" y="48"/>
                    <a:pt x="117" y="48"/>
                  </a:cubicBezTo>
                  <a:cubicBezTo>
                    <a:pt x="117" y="48"/>
                    <a:pt x="79" y="6"/>
                    <a:pt x="3" y="0"/>
                  </a:cubicBezTo>
                  <a:cubicBezTo>
                    <a:pt x="0" y="28"/>
                    <a:pt x="0" y="28"/>
                    <a:pt x="0" y="28"/>
                  </a:cubicBezTo>
                  <a:cubicBezTo>
                    <a:pt x="37" y="32"/>
                    <a:pt x="71" y="47"/>
                    <a:pt x="98" y="70"/>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5" name="Freeform 20"/>
            <p:cNvSpPr/>
            <p:nvPr/>
          </p:nvSpPr>
          <p:spPr bwMode="auto">
            <a:xfrm>
              <a:off x="8538" y="2875"/>
              <a:ext cx="1285" cy="754"/>
            </a:xfrm>
            <a:custGeom>
              <a:avLst/>
              <a:gdLst>
                <a:gd name="T0" fmla="*/ 117 w 117"/>
                <a:gd name="T1" fmla="*/ 28 h 69"/>
                <a:gd name="T2" fmla="*/ 114 w 117"/>
                <a:gd name="T3" fmla="*/ 0 h 69"/>
                <a:gd name="T4" fmla="*/ 0 w 117"/>
                <a:gd name="T5" fmla="*/ 47 h 69"/>
                <a:gd name="T6" fmla="*/ 18 w 117"/>
                <a:gd name="T7" fmla="*/ 69 h 69"/>
                <a:gd name="T8" fmla="*/ 117 w 117"/>
                <a:gd name="T9" fmla="*/ 28 h 69"/>
              </a:gdLst>
              <a:ahLst/>
              <a:cxnLst>
                <a:cxn ang="0">
                  <a:pos x="T0" y="T1"/>
                </a:cxn>
                <a:cxn ang="0">
                  <a:pos x="T2" y="T3"/>
                </a:cxn>
                <a:cxn ang="0">
                  <a:pos x="T4" y="T5"/>
                </a:cxn>
                <a:cxn ang="0">
                  <a:pos x="T6" y="T7"/>
                </a:cxn>
                <a:cxn ang="0">
                  <a:pos x="T8" y="T9"/>
                </a:cxn>
              </a:cxnLst>
              <a:rect l="0" t="0" r="r" b="b"/>
              <a:pathLst>
                <a:path w="117" h="69">
                  <a:moveTo>
                    <a:pt x="117" y="28"/>
                  </a:moveTo>
                  <a:cubicBezTo>
                    <a:pt x="114" y="0"/>
                    <a:pt x="114" y="0"/>
                    <a:pt x="114" y="0"/>
                  </a:cubicBezTo>
                  <a:cubicBezTo>
                    <a:pt x="114" y="0"/>
                    <a:pt x="51" y="0"/>
                    <a:pt x="0" y="47"/>
                  </a:cubicBezTo>
                  <a:cubicBezTo>
                    <a:pt x="18" y="69"/>
                    <a:pt x="18" y="69"/>
                    <a:pt x="18" y="69"/>
                  </a:cubicBezTo>
                  <a:cubicBezTo>
                    <a:pt x="45" y="46"/>
                    <a:pt x="80" y="31"/>
                    <a:pt x="117" y="28"/>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grpSp>
      <p:grpSp>
        <p:nvGrpSpPr>
          <p:cNvPr id="63493" name="组合 2"/>
          <p:cNvGrpSpPr/>
          <p:nvPr/>
        </p:nvGrpSpPr>
        <p:grpSpPr bwMode="auto">
          <a:xfrm>
            <a:off x="2684860" y="1463268"/>
            <a:ext cx="3676650" cy="3847913"/>
            <a:chOff x="5740" y="2482"/>
            <a:chExt cx="7720" cy="6058"/>
          </a:xfrm>
        </p:grpSpPr>
        <p:sp>
          <p:nvSpPr>
            <p:cNvPr id="63494" name="TextBox 6"/>
            <p:cNvSpPr txBox="1">
              <a:spLocks noChangeArrowheads="1"/>
            </p:cNvSpPr>
            <p:nvPr/>
          </p:nvSpPr>
          <p:spPr bwMode="auto">
            <a:xfrm>
              <a:off x="12110" y="2482"/>
              <a:ext cx="1021"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a:latin typeface="思源黑体 CN Bold" pitchFamily="34" charset="-122"/>
                  <a:ea typeface="思源黑体 CN Bold" pitchFamily="34" charset="-122"/>
                  <a:sym typeface="思源黑体 CN Light" charset="0"/>
                </a:rPr>
                <a:t>04</a:t>
              </a:r>
            </a:p>
          </p:txBody>
        </p:sp>
        <p:sp>
          <p:nvSpPr>
            <p:cNvPr id="63495" name="TextBox 6"/>
            <p:cNvSpPr txBox="1">
              <a:spLocks noChangeArrowheads="1"/>
            </p:cNvSpPr>
            <p:nvPr/>
          </p:nvSpPr>
          <p:spPr bwMode="auto">
            <a:xfrm>
              <a:off x="12110" y="4607"/>
              <a:ext cx="1021"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a:latin typeface="思源黑体 CN Bold" pitchFamily="34" charset="-122"/>
                  <a:ea typeface="思源黑体 CN Bold" pitchFamily="34" charset="-122"/>
                  <a:sym typeface="思源黑体 CN Light" charset="0"/>
                </a:rPr>
                <a:t>05</a:t>
              </a:r>
            </a:p>
          </p:txBody>
        </p:sp>
        <p:sp>
          <p:nvSpPr>
            <p:cNvPr id="63496" name="TextBox 6"/>
            <p:cNvSpPr txBox="1">
              <a:spLocks noChangeArrowheads="1"/>
            </p:cNvSpPr>
            <p:nvPr/>
          </p:nvSpPr>
          <p:spPr bwMode="auto">
            <a:xfrm>
              <a:off x="12439" y="6892"/>
              <a:ext cx="1021"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a:latin typeface="思源黑体 CN Bold" pitchFamily="34" charset="-122"/>
                  <a:ea typeface="思源黑体 CN Bold" pitchFamily="34" charset="-122"/>
                  <a:sym typeface="思源黑体 CN Light" charset="0"/>
                </a:rPr>
                <a:t>06</a:t>
              </a:r>
            </a:p>
          </p:txBody>
        </p:sp>
        <p:sp>
          <p:nvSpPr>
            <p:cNvPr id="63497" name="TextBox 6"/>
            <p:cNvSpPr txBox="1">
              <a:spLocks noChangeArrowheads="1"/>
            </p:cNvSpPr>
            <p:nvPr/>
          </p:nvSpPr>
          <p:spPr bwMode="auto">
            <a:xfrm>
              <a:off x="5740" y="3251"/>
              <a:ext cx="1021" cy="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a:latin typeface="思源黑体 CN Bold" pitchFamily="34" charset="-122"/>
                  <a:ea typeface="思源黑体 CN Bold" pitchFamily="34" charset="-122"/>
                  <a:sym typeface="思源黑体 CN Light" charset="0"/>
                </a:rPr>
                <a:t>01</a:t>
              </a:r>
            </a:p>
          </p:txBody>
        </p:sp>
        <p:sp>
          <p:nvSpPr>
            <p:cNvPr id="63498" name="TextBox 6"/>
            <p:cNvSpPr txBox="1">
              <a:spLocks noChangeArrowheads="1"/>
            </p:cNvSpPr>
            <p:nvPr/>
          </p:nvSpPr>
          <p:spPr bwMode="auto">
            <a:xfrm>
              <a:off x="6069" y="5076"/>
              <a:ext cx="1021"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a:latin typeface="思源黑体 CN Bold" pitchFamily="34" charset="-122"/>
                  <a:ea typeface="思源黑体 CN Bold" pitchFamily="34" charset="-122"/>
                  <a:sym typeface="思源黑体 CN Light" charset="0"/>
                </a:rPr>
                <a:t>02</a:t>
              </a:r>
            </a:p>
          </p:txBody>
        </p:sp>
        <p:sp>
          <p:nvSpPr>
            <p:cNvPr id="63499" name="TextBox 6"/>
            <p:cNvSpPr txBox="1">
              <a:spLocks noChangeArrowheads="1"/>
            </p:cNvSpPr>
            <p:nvPr/>
          </p:nvSpPr>
          <p:spPr bwMode="auto">
            <a:xfrm>
              <a:off x="6069" y="7183"/>
              <a:ext cx="1021"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a:latin typeface="思源黑体 CN Bold" pitchFamily="34" charset="-122"/>
                  <a:ea typeface="思源黑体 CN Bold" pitchFamily="34" charset="-122"/>
                  <a:sym typeface="思源黑体 CN Light" charset="0"/>
                </a:rPr>
                <a:t>03</a:t>
              </a:r>
            </a:p>
          </p:txBody>
        </p:sp>
      </p:grpSp>
      <p:sp>
        <p:nvSpPr>
          <p:cNvPr id="63500" name="文本框 36"/>
          <p:cNvSpPr txBox="1">
            <a:spLocks noChangeArrowheads="1"/>
          </p:cNvSpPr>
          <p:nvPr/>
        </p:nvSpPr>
        <p:spPr bwMode="auto">
          <a:xfrm>
            <a:off x="6418580" y="1925955"/>
            <a:ext cx="211201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向专家学者学习</a:t>
            </a:r>
          </a:p>
        </p:txBody>
      </p:sp>
      <p:sp>
        <p:nvSpPr>
          <p:cNvPr id="63502" name="文本框 36"/>
          <p:cNvSpPr txBox="1">
            <a:spLocks noChangeArrowheads="1"/>
          </p:cNvSpPr>
          <p:nvPr/>
        </p:nvSpPr>
        <p:spPr bwMode="auto">
          <a:xfrm>
            <a:off x="6418580" y="2957830"/>
            <a:ext cx="2326640"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征求政策相关人员以及社会各方面成员的意见</a:t>
            </a:r>
          </a:p>
        </p:txBody>
      </p:sp>
      <p:sp>
        <p:nvSpPr>
          <p:cNvPr id="63504" name="文本框 36"/>
          <p:cNvSpPr txBox="1">
            <a:spLocks noChangeArrowheads="1"/>
          </p:cNvSpPr>
          <p:nvPr/>
        </p:nvSpPr>
        <p:spPr bwMode="auto">
          <a:xfrm>
            <a:off x="6418580" y="4526915"/>
            <a:ext cx="244538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借鉴国外的做法和经验</a:t>
            </a:r>
          </a:p>
        </p:txBody>
      </p:sp>
      <p:sp>
        <p:nvSpPr>
          <p:cNvPr id="63506" name="文本框 36"/>
          <p:cNvSpPr txBox="1">
            <a:spLocks noChangeArrowheads="1"/>
          </p:cNvSpPr>
          <p:nvPr/>
        </p:nvSpPr>
        <p:spPr bwMode="auto">
          <a:xfrm>
            <a:off x="371475" y="2021840"/>
            <a:ext cx="231330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借鉴现有公共政策</a:t>
            </a:r>
          </a:p>
        </p:txBody>
      </p:sp>
      <p:sp>
        <p:nvSpPr>
          <p:cNvPr id="63508" name="文本框 36"/>
          <p:cNvSpPr txBox="1">
            <a:spLocks noChangeArrowheads="1"/>
          </p:cNvSpPr>
          <p:nvPr/>
        </p:nvSpPr>
        <p:spPr bwMode="auto">
          <a:xfrm>
            <a:off x="1094422" y="3490466"/>
            <a:ext cx="1582716"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调查研究法</a:t>
            </a:r>
          </a:p>
        </p:txBody>
      </p:sp>
      <p:sp>
        <p:nvSpPr>
          <p:cNvPr id="63510" name="文本框 36"/>
          <p:cNvSpPr txBox="1">
            <a:spLocks noChangeArrowheads="1"/>
          </p:cNvSpPr>
          <p:nvPr/>
        </p:nvSpPr>
        <p:spPr bwMode="auto">
          <a:xfrm>
            <a:off x="661670" y="4526915"/>
            <a:ext cx="202311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参阅相关的书籍与文献资料</a:t>
            </a:r>
          </a:p>
        </p:txBody>
      </p:sp>
      <p:pic>
        <p:nvPicPr>
          <p:cNvPr id="63512" name="图片 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0006" y="2932113"/>
            <a:ext cx="123348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标题 1"/>
          <p:cNvSpPr>
            <a:spLocks noGrp="1"/>
          </p:cNvSpPr>
          <p:nvPr/>
        </p:nvSpPr>
        <p:spPr>
          <a:xfrm>
            <a:off x="956944" y="123827"/>
            <a:ext cx="7906601" cy="854074"/>
          </a:xfrm>
          <a:prstGeom prst="rect">
            <a:avLst/>
          </a:prstGeom>
          <a:noFill/>
          <a:ln>
            <a:noFill/>
          </a:ln>
        </p:spPr>
        <p:txBody>
          <a:bodyPr vert="horz" wrap="square" lIns="91440" tIns="45720" rIns="91440" bIns="45720" numCol="1" anchor="ctr" anchorCtr="0" compatLnSpc="1"/>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dirty="0" smtClean="0">
                <a:solidFill>
                  <a:schemeClr val="tx1"/>
                </a:solidFill>
                <a:sym typeface="思源黑体 CN Light" charset="0"/>
              </a:rPr>
              <a:t>第三节  政策方案的设计</a:t>
            </a:r>
          </a:p>
        </p:txBody>
      </p:sp>
    </p:spTree>
    <p:extLst>
      <p:ext uri="{BB962C8B-B14F-4D97-AF65-F5344CB8AC3E}">
        <p14:creationId xmlns:p14="http://schemas.microsoft.com/office/powerpoint/2010/main" val="132785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smtClean="0">
                <a:sym typeface="思源黑体 CN Light" charset="0"/>
              </a:rPr>
              <a:t>    政策过程两大特征：其一，从权力关系看，全国人民代表大会是国家最高权力机关，行使国家立法权，在国家机关体系中居首要的、全权的地位。其二，从政府系统与中国共产党的关系看，中国共产党是中国政府系统的领导核心，左右着政府过程的运行，主导公共政策制定。</a:t>
            </a:r>
          </a:p>
          <a:p>
            <a:pPr marL="0" indent="0">
              <a:buNone/>
            </a:pPr>
            <a:r>
              <a:rPr lang="zh-CN" altLang="en-US" sz="2400" dirty="0" smtClean="0">
                <a:sym typeface="思源黑体 CN Light" charset="0"/>
              </a:rPr>
              <a:t>    当代中国的公共政策从实质特征看，能充分体现中国共产党的领导作用；而从形式特征看，由党的政策、人大立法、行政决策构成。</a:t>
            </a: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819" y="102237"/>
            <a:ext cx="7906601" cy="854074"/>
          </a:xfrm>
        </p:spPr>
        <p:txBody>
          <a:bodyPr/>
          <a:lstStyle/>
          <a:p>
            <a:pPr algn="ctr"/>
            <a:r>
              <a:rPr lang="zh-CN" altLang="en-US" b="1" dirty="0" smtClean="0">
                <a:solidFill>
                  <a:schemeClr val="tx1"/>
                </a:solidFill>
                <a:sym typeface="思源黑体 CN Light" charset="0"/>
              </a:rPr>
              <a:t>第三节  政策方案的设计</a:t>
            </a:r>
          </a:p>
        </p:txBody>
      </p:sp>
      <p:sp>
        <p:nvSpPr>
          <p:cNvPr id="3" name="内容占位符 2"/>
          <p:cNvSpPr>
            <a:spLocks noGrp="1"/>
          </p:cNvSpPr>
          <p:nvPr>
            <p:ph idx="1"/>
          </p:nvPr>
        </p:nvSpPr>
        <p:spPr>
          <a:xfrm>
            <a:off x="264795" y="1303283"/>
            <a:ext cx="8614410" cy="5307724"/>
          </a:xfrm>
        </p:spPr>
        <p:txBody>
          <a:bodyPr/>
          <a:lstStyle/>
          <a:p>
            <a:pPr marL="0" indent="0">
              <a:buClr>
                <a:srgbClr val="A50021"/>
              </a:buClr>
              <a:buSzPct val="75000"/>
              <a:buFont typeface="Wingdings" panose="05000000000000000000" charset="0"/>
              <a:buNone/>
            </a:pPr>
            <a:r>
              <a:rPr lang="zh-CN" altLang="en-US" sz="2400" b="1" dirty="0" smtClean="0">
                <a:sym typeface="思源黑体 CN Light" charset="0"/>
              </a:rPr>
              <a:t>三、政策方案设计的步骤</a:t>
            </a:r>
          </a:p>
          <a:p>
            <a:pPr marL="0" indent="0">
              <a:buClr>
                <a:srgbClr val="A50021"/>
              </a:buClr>
              <a:buSzPct val="75000"/>
              <a:buFont typeface="Wingdings" panose="05000000000000000000" charset="0"/>
              <a:buNone/>
            </a:pPr>
            <a:r>
              <a:rPr lang="zh-CN" altLang="en-US" sz="2200" b="1" dirty="0" smtClean="0">
                <a:sym typeface="思源黑体 CN Light" charset="0"/>
              </a:rPr>
              <a:t>（</a:t>
            </a:r>
            <a:r>
              <a:rPr lang="zh-CN" altLang="en-US" sz="2200" b="1" dirty="0" smtClean="0">
                <a:sym typeface="思源黑体 CN Light" charset="0"/>
              </a:rPr>
              <a:t>一）政策方案的轮廓设想</a:t>
            </a:r>
          </a:p>
          <a:p>
            <a:pPr marL="0" indent="0">
              <a:buClr>
                <a:srgbClr val="A50021"/>
              </a:buClr>
              <a:buSzPct val="75000"/>
              <a:buNone/>
            </a:pPr>
            <a:r>
              <a:rPr lang="zh-CN" altLang="en-US" dirty="0" smtClean="0">
                <a:sym typeface="思源黑体 CN Light" charset="0"/>
              </a:rPr>
              <a:t>    从</a:t>
            </a:r>
            <a:r>
              <a:rPr lang="zh-CN" altLang="en-US" dirty="0">
                <a:sym typeface="思源黑体 CN Light" charset="0"/>
              </a:rPr>
              <a:t>不同角度，运用创造性思维，设计出多种实现政策目标的思路和轮廓方案。</a:t>
            </a:r>
          </a:p>
          <a:p>
            <a:pPr marL="0" indent="0">
              <a:buClr>
                <a:srgbClr val="A50021"/>
              </a:buClr>
              <a:buSzPct val="75000"/>
              <a:buNone/>
            </a:pPr>
            <a:r>
              <a:rPr lang="zh-CN" altLang="en-US" dirty="0" smtClean="0">
                <a:sym typeface="思源黑体 CN Light" charset="0"/>
              </a:rPr>
              <a:t>    方案</a:t>
            </a:r>
            <a:r>
              <a:rPr lang="zh-CN" altLang="en-US" dirty="0">
                <a:sym typeface="思源黑体 CN Light" charset="0"/>
              </a:rPr>
              <a:t>的轮廓设想主要解决两个问题</a:t>
            </a:r>
            <a:r>
              <a:rPr lang="zh-CN" altLang="en-US" dirty="0" smtClean="0">
                <a:sym typeface="思源黑体 CN Light" charset="0"/>
              </a:rPr>
              <a:t>：一</a:t>
            </a:r>
            <a:r>
              <a:rPr lang="zh-CN" altLang="en-US" dirty="0">
                <a:sym typeface="思源黑体 CN Light" charset="0"/>
              </a:rPr>
              <a:t>是为了实现既定的政策目标，大致可以提出多少个可能的政策方案</a:t>
            </a:r>
            <a:r>
              <a:rPr lang="zh-CN" altLang="en-US" dirty="0" smtClean="0">
                <a:sym typeface="思源黑体 CN Light" charset="0"/>
              </a:rPr>
              <a:t>；二</a:t>
            </a:r>
            <a:r>
              <a:rPr lang="zh-CN" altLang="en-US" dirty="0">
                <a:sym typeface="思源黑体 CN Light" charset="0"/>
              </a:rPr>
              <a:t>是将各个方案的轮廓，如行动原则、指导方针、发展阶段和阶段目标等大致勾画出来，进行初步设计。</a:t>
            </a:r>
          </a:p>
        </p:txBody>
      </p:sp>
    </p:spTree>
    <p:extLst>
      <p:ext uri="{BB962C8B-B14F-4D97-AF65-F5344CB8AC3E}">
        <p14:creationId xmlns:p14="http://schemas.microsoft.com/office/powerpoint/2010/main" val="4094296156"/>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819" y="102237"/>
            <a:ext cx="7906601" cy="854074"/>
          </a:xfrm>
        </p:spPr>
        <p:txBody>
          <a:bodyPr/>
          <a:lstStyle/>
          <a:p>
            <a:pPr algn="ctr"/>
            <a:r>
              <a:rPr lang="zh-CN" altLang="en-US" b="1" dirty="0" smtClean="0">
                <a:solidFill>
                  <a:schemeClr val="tx1"/>
                </a:solidFill>
                <a:sym typeface="思源黑体 CN Light" charset="0"/>
              </a:rPr>
              <a:t>第三节  政策方案的设计</a:t>
            </a:r>
          </a:p>
        </p:txBody>
      </p:sp>
      <p:sp>
        <p:nvSpPr>
          <p:cNvPr id="3" name="内容占位符 2"/>
          <p:cNvSpPr>
            <a:spLocks noGrp="1"/>
          </p:cNvSpPr>
          <p:nvPr>
            <p:ph idx="1"/>
          </p:nvPr>
        </p:nvSpPr>
        <p:spPr>
          <a:xfrm>
            <a:off x="264795" y="1345324"/>
            <a:ext cx="8614410" cy="5008486"/>
          </a:xfrm>
        </p:spPr>
        <p:txBody>
          <a:bodyPr/>
          <a:lstStyle/>
          <a:p>
            <a:pPr marL="0" indent="0">
              <a:buClr>
                <a:srgbClr val="A50021"/>
              </a:buClr>
              <a:buSzPct val="75000"/>
              <a:buFont typeface="Wingdings" panose="05000000000000000000" charset="0"/>
              <a:buNone/>
            </a:pPr>
            <a:r>
              <a:rPr lang="zh-CN" altLang="en-US" sz="2400" b="1" dirty="0" smtClean="0">
                <a:sym typeface="思源黑体 CN Light" charset="0"/>
              </a:rPr>
              <a:t>三、政策方案设计的步骤</a:t>
            </a:r>
          </a:p>
          <a:p>
            <a:pPr marL="0" indent="0">
              <a:buClr>
                <a:srgbClr val="A50021"/>
              </a:buClr>
              <a:buSzPct val="75000"/>
              <a:buFont typeface="Wingdings" panose="05000000000000000000" charset="0"/>
              <a:buNone/>
            </a:pPr>
            <a:r>
              <a:rPr lang="zh-CN" altLang="en-US" sz="2400" b="1" dirty="0" smtClean="0">
                <a:sym typeface="思源黑体 CN Light" charset="0"/>
              </a:rPr>
              <a:t>（二）政策方案的细节设计</a:t>
            </a:r>
          </a:p>
          <a:p>
            <a:pPr marL="0" indent="0">
              <a:buClr>
                <a:srgbClr val="A50021"/>
              </a:buClr>
              <a:buSzPct val="75000"/>
              <a:buFont typeface="Wingdings" panose="05000000000000000000" charset="0"/>
              <a:buNone/>
            </a:pPr>
            <a:r>
              <a:rPr lang="zh-CN" altLang="en-US" sz="2400" dirty="0" smtClean="0">
                <a:sym typeface="思源黑体 CN Light" charset="0"/>
              </a:rPr>
              <a:t>    1.筛选轮廓</a:t>
            </a:r>
            <a:r>
              <a:rPr lang="zh-CN" altLang="en-US" sz="2400" dirty="0" smtClean="0">
                <a:sym typeface="思源黑体 CN Light" charset="0"/>
              </a:rPr>
              <a:t>设想阶段提出的</a:t>
            </a:r>
            <a:r>
              <a:rPr lang="zh-CN" altLang="en-US" sz="2400" dirty="0" smtClean="0">
                <a:sym typeface="思源黑体 CN Light" charset="0"/>
              </a:rPr>
              <a:t>备选方案</a:t>
            </a:r>
            <a:endParaRPr lang="en-US" altLang="zh-CN" sz="2400" dirty="0" smtClean="0">
              <a:sym typeface="思源黑体 CN Light" charset="0"/>
            </a:endParaRPr>
          </a:p>
          <a:p>
            <a:pPr marL="0" indent="0">
              <a:buClr>
                <a:srgbClr val="A50021"/>
              </a:buClr>
              <a:buSzPct val="75000"/>
              <a:buFont typeface="Wingdings" panose="05000000000000000000" charset="0"/>
              <a:buNone/>
            </a:pPr>
            <a:r>
              <a:rPr lang="en-US" altLang="zh-CN" sz="2400" dirty="0" smtClean="0">
                <a:sym typeface="思源黑体 CN Light" charset="0"/>
              </a:rPr>
              <a:t>    2.</a:t>
            </a:r>
            <a:r>
              <a:rPr lang="zh-CN" altLang="en-US" sz="2400" dirty="0" smtClean="0">
                <a:sym typeface="思源黑体 CN Light" charset="0"/>
              </a:rPr>
              <a:t>细化初步</a:t>
            </a:r>
            <a:r>
              <a:rPr lang="zh-CN" altLang="en-US" sz="2400" dirty="0">
                <a:sym typeface="思源黑体 CN Light" charset="0"/>
              </a:rPr>
              <a:t>选出的</a:t>
            </a:r>
            <a:r>
              <a:rPr lang="zh-CN" altLang="en-US" sz="2400" dirty="0" smtClean="0">
                <a:sym typeface="思源黑体 CN Light" charset="0"/>
              </a:rPr>
              <a:t>方案</a:t>
            </a:r>
            <a:endParaRPr lang="en-US" altLang="zh-CN" sz="2400" dirty="0" smtClean="0">
              <a:sym typeface="思源黑体 CN Light" charset="0"/>
            </a:endParaRPr>
          </a:p>
          <a:p>
            <a:pPr marL="0" indent="0">
              <a:buClr>
                <a:srgbClr val="A50021"/>
              </a:buClr>
              <a:buSzPct val="75000"/>
              <a:buFont typeface="Wingdings" panose="05000000000000000000" charset="0"/>
              <a:buNone/>
            </a:pPr>
            <a:r>
              <a:rPr lang="zh-CN" altLang="en-US" sz="2400" dirty="0" smtClean="0">
                <a:sym typeface="思源黑体 CN Light" charset="0"/>
              </a:rPr>
              <a:t>    </a:t>
            </a:r>
            <a:endParaRPr lang="zh-CN" altLang="en-US" sz="2400" dirty="0" smtClean="0">
              <a:sym typeface="思源黑体 CN Light" charset="0"/>
            </a:endParaRPr>
          </a:p>
        </p:txBody>
      </p:sp>
    </p:spTree>
    <p:extLst>
      <p:ext uri="{BB962C8B-B14F-4D97-AF65-F5344CB8AC3E}">
        <p14:creationId xmlns:p14="http://schemas.microsoft.com/office/powerpoint/2010/main" val="4078044529"/>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73"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21" name="任意多边形: 形状 20"/>
          <p:cNvSpPr/>
          <p:nvPr/>
        </p:nvSpPr>
        <p:spPr>
          <a:xfrm flipH="1" flipV="1">
            <a:off x="0" y="0"/>
            <a:ext cx="700088" cy="763588"/>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2467" name="文本框 24"/>
          <p:cNvSpPr txBox="1">
            <a:spLocks noChangeArrowheads="1"/>
          </p:cNvSpPr>
          <p:nvPr/>
        </p:nvSpPr>
        <p:spPr bwMode="auto">
          <a:xfrm>
            <a:off x="486410" y="1099185"/>
            <a:ext cx="535051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2400" b="1" dirty="0" smtClean="0">
                <a:sym typeface="思源黑体 CN Light" charset="0"/>
              </a:rPr>
              <a:t>四、创建备选方案应该注意的问题</a:t>
            </a:r>
            <a:endParaRPr lang="zh-CN" altLang="en-US" sz="2400" b="1" dirty="0">
              <a:solidFill>
                <a:srgbClr val="6D5337"/>
              </a:solidFill>
              <a:ea typeface="宋体" panose="02010600030101010101" pitchFamily="2" charset="-122"/>
              <a:sym typeface="思源黑体 CN Light" charset="0"/>
            </a:endParaRPr>
          </a:p>
        </p:txBody>
      </p:sp>
      <p:sp>
        <p:nvSpPr>
          <p:cNvPr id="17" name="矩形: 对角圆角 1"/>
          <p:cNvSpPr/>
          <p:nvPr/>
        </p:nvSpPr>
        <p:spPr>
          <a:xfrm>
            <a:off x="666750" y="2000251"/>
            <a:ext cx="2149079" cy="1476375"/>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18" name="矩形: 对角圆角 2"/>
          <p:cNvSpPr/>
          <p:nvPr/>
        </p:nvSpPr>
        <p:spPr>
          <a:xfrm>
            <a:off x="3444875" y="2000250"/>
            <a:ext cx="2200910" cy="1476375"/>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19" name="矩形: 对角圆角 3"/>
          <p:cNvSpPr/>
          <p:nvPr/>
        </p:nvSpPr>
        <p:spPr>
          <a:xfrm>
            <a:off x="6332935" y="2000251"/>
            <a:ext cx="2149078" cy="1476375"/>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62471" name="文本框 36"/>
          <p:cNvSpPr txBox="1">
            <a:spLocks noChangeArrowheads="1"/>
          </p:cNvSpPr>
          <p:nvPr/>
        </p:nvSpPr>
        <p:spPr bwMode="auto">
          <a:xfrm>
            <a:off x="888484" y="2243246"/>
            <a:ext cx="170561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ym typeface="思源黑体 CN Light" charset="0"/>
              </a:rPr>
              <a:t>要参照以往的经验，</a:t>
            </a:r>
            <a:r>
              <a:rPr lang="zh-CN" altLang="en-US" sz="1600" dirty="0" smtClean="0">
                <a:sym typeface="思源黑体 CN Light" charset="0"/>
              </a:rPr>
              <a:t>但不能</a:t>
            </a:r>
            <a:r>
              <a:rPr lang="zh-CN" altLang="en-US" sz="1600" dirty="0" smtClean="0">
                <a:sym typeface="思源黑体 CN Light" charset="0"/>
              </a:rPr>
              <a:t>过分依赖过去的经验。</a:t>
            </a:r>
            <a:endParaRPr lang="zh-CN" altLang="en-US" sz="1600" b="1" dirty="0">
              <a:solidFill>
                <a:schemeClr val="bg1"/>
              </a:solidFill>
              <a:ea typeface="宋体" panose="02010600030101010101" pitchFamily="2" charset="-122"/>
              <a:sym typeface="思源黑体 CN Light" charset="0"/>
            </a:endParaRPr>
          </a:p>
        </p:txBody>
      </p:sp>
      <p:sp>
        <p:nvSpPr>
          <p:cNvPr id="62473" name="文本框 36"/>
          <p:cNvSpPr txBox="1">
            <a:spLocks noChangeArrowheads="1"/>
          </p:cNvSpPr>
          <p:nvPr/>
        </p:nvSpPr>
        <p:spPr bwMode="auto">
          <a:xfrm>
            <a:off x="3617595" y="2407285"/>
            <a:ext cx="19132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1600" dirty="0" smtClean="0">
                <a:sym typeface="思源黑体 CN Light" charset="0"/>
              </a:rPr>
              <a:t>不要仓促锁定问题的界定。</a:t>
            </a:r>
            <a:endParaRPr lang="zh-CN" altLang="en-US" sz="1600" b="1">
              <a:solidFill>
                <a:schemeClr val="bg1"/>
              </a:solidFill>
              <a:ea typeface="宋体" panose="02010600030101010101" pitchFamily="2" charset="-122"/>
              <a:sym typeface="思源黑体 CN Light" charset="0"/>
            </a:endParaRPr>
          </a:p>
        </p:txBody>
      </p:sp>
      <p:sp>
        <p:nvSpPr>
          <p:cNvPr id="62475" name="文本框 36"/>
          <p:cNvSpPr txBox="1">
            <a:spLocks noChangeArrowheads="1"/>
          </p:cNvSpPr>
          <p:nvPr/>
        </p:nvSpPr>
        <p:spPr bwMode="auto">
          <a:xfrm>
            <a:off x="6405880" y="2200275"/>
            <a:ext cx="200279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1600" dirty="0" smtClean="0">
                <a:sym typeface="思源黑体 CN Light" charset="0"/>
              </a:rPr>
              <a:t>不要不经过评估就排除备选方案，特别是那些有争议的方案。</a:t>
            </a:r>
            <a:endParaRPr lang="zh-CN" altLang="en-US" sz="1600" b="1">
              <a:solidFill>
                <a:schemeClr val="bg1"/>
              </a:solidFill>
              <a:ea typeface="宋体" panose="02010600030101010101" pitchFamily="2" charset="-122"/>
              <a:sym typeface="思源黑体 CN Light" charset="0"/>
            </a:endParaRPr>
          </a:p>
        </p:txBody>
      </p:sp>
      <p:sp>
        <p:nvSpPr>
          <p:cNvPr id="22" name="矩形: 对角圆角 1"/>
          <p:cNvSpPr/>
          <p:nvPr/>
        </p:nvSpPr>
        <p:spPr>
          <a:xfrm>
            <a:off x="666750" y="3987801"/>
            <a:ext cx="2149079" cy="1476375"/>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23" name="矩形: 对角圆角 2"/>
          <p:cNvSpPr/>
          <p:nvPr/>
        </p:nvSpPr>
        <p:spPr>
          <a:xfrm>
            <a:off x="3496866" y="3987801"/>
            <a:ext cx="2149078" cy="1476375"/>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24" name="矩形: 对角圆角 3"/>
          <p:cNvSpPr/>
          <p:nvPr/>
        </p:nvSpPr>
        <p:spPr>
          <a:xfrm>
            <a:off x="6332935" y="3987801"/>
            <a:ext cx="2149078" cy="1476375"/>
          </a:xfrm>
          <a:prstGeom prst="round2Diag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a typeface="宋体" panose="02010600030101010101" pitchFamily="2" charset="-122"/>
              <a:sym typeface="思源黑体 CN Light" charset="0"/>
            </a:endParaRPr>
          </a:p>
        </p:txBody>
      </p:sp>
      <p:sp>
        <p:nvSpPr>
          <p:cNvPr id="62480" name="文本框 36"/>
          <p:cNvSpPr txBox="1">
            <a:spLocks noChangeArrowheads="1"/>
          </p:cNvSpPr>
          <p:nvPr/>
        </p:nvSpPr>
        <p:spPr bwMode="auto">
          <a:xfrm>
            <a:off x="929005" y="4229100"/>
            <a:ext cx="171767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ym typeface="思源黑体 CN Light" charset="0"/>
              </a:rPr>
              <a:t>不要急于对别人的意见评头论足而让好主意溜掉。</a:t>
            </a:r>
            <a:endParaRPr lang="zh-CN" altLang="en-US" sz="1600" b="1">
              <a:solidFill>
                <a:schemeClr val="bg1"/>
              </a:solidFill>
              <a:ea typeface="宋体" panose="02010600030101010101" pitchFamily="2" charset="-122"/>
              <a:sym typeface="思源黑体 CN Light" charset="0"/>
            </a:endParaRPr>
          </a:p>
        </p:txBody>
      </p:sp>
      <p:sp>
        <p:nvSpPr>
          <p:cNvPr id="62482" name="文本框 36"/>
          <p:cNvSpPr txBox="1">
            <a:spLocks noChangeArrowheads="1"/>
          </p:cNvSpPr>
          <p:nvPr/>
        </p:nvSpPr>
        <p:spPr bwMode="auto">
          <a:xfrm>
            <a:off x="3805555" y="4229100"/>
            <a:ext cx="168338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ym typeface="思源黑体 CN Light" charset="0"/>
              </a:rPr>
              <a:t>不要过早产生偏好或者对提出的观点过于挑剔。</a:t>
            </a:r>
            <a:endParaRPr lang="zh-CN" altLang="en-US" sz="1600" b="1">
              <a:solidFill>
                <a:schemeClr val="bg1"/>
              </a:solidFill>
              <a:ea typeface="宋体" panose="02010600030101010101" pitchFamily="2" charset="-122"/>
              <a:sym typeface="思源黑体 CN Light" charset="0"/>
            </a:endParaRPr>
          </a:p>
        </p:txBody>
      </p:sp>
      <p:sp>
        <p:nvSpPr>
          <p:cNvPr id="62484" name="文本框 36"/>
          <p:cNvSpPr txBox="1">
            <a:spLocks noChangeArrowheads="1"/>
          </p:cNvSpPr>
          <p:nvPr/>
        </p:nvSpPr>
        <p:spPr bwMode="auto">
          <a:xfrm>
            <a:off x="6565265" y="4187825"/>
            <a:ext cx="168402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ym typeface="思源黑体 CN Light" charset="0"/>
              </a:rPr>
              <a:t>当情况发生变化时，注意考虑那些因条件限制而被排除掉的方案。</a:t>
            </a:r>
            <a:endParaRPr lang="zh-CN" altLang="en-US" sz="1600" b="1">
              <a:solidFill>
                <a:schemeClr val="bg1"/>
              </a:solidFill>
              <a:ea typeface="宋体" panose="02010600030101010101" pitchFamily="2" charset="-122"/>
              <a:sym typeface="思源黑体 CN Light" charset="0"/>
            </a:endParaRPr>
          </a:p>
        </p:txBody>
      </p:sp>
      <p:sp>
        <p:nvSpPr>
          <p:cNvPr id="2" name="标题 1"/>
          <p:cNvSpPr>
            <a:spLocks noGrp="1"/>
          </p:cNvSpPr>
          <p:nvPr/>
        </p:nvSpPr>
        <p:spPr>
          <a:xfrm>
            <a:off x="972819" y="102237"/>
            <a:ext cx="7906601" cy="854074"/>
          </a:xfrm>
          <a:prstGeom prst="rect">
            <a:avLst/>
          </a:prstGeom>
          <a:noFill/>
          <a:ln>
            <a:noFill/>
          </a:ln>
        </p:spPr>
        <p:txBody>
          <a:bodyPr vert="horz" wrap="square" lIns="91440" tIns="45720" rIns="91440" bIns="45720" numCol="1" anchor="ctr" anchorCtr="0" compatLnSpc="1"/>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dirty="0" smtClean="0">
                <a:solidFill>
                  <a:schemeClr val="tx1"/>
                </a:solidFill>
                <a:sym typeface="思源黑体 CN Light" charset="0"/>
              </a:rPr>
              <a:t>第三节  政策方案的设计</a:t>
            </a:r>
          </a:p>
        </p:txBody>
      </p:sp>
    </p:spTree>
    <p:extLst>
      <p:ext uri="{BB962C8B-B14F-4D97-AF65-F5344CB8AC3E}">
        <p14:creationId xmlns:p14="http://schemas.microsoft.com/office/powerpoint/2010/main" val="103252187"/>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6695" y="480610"/>
            <a:ext cx="7906601" cy="854074"/>
          </a:xfrm>
        </p:spPr>
        <p:txBody>
          <a:bodyPr/>
          <a:lstStyle/>
          <a:p>
            <a:pPr algn="ctr"/>
            <a:r>
              <a:rPr lang="zh-CN" altLang="en-US" b="1" dirty="0" smtClean="0">
                <a:solidFill>
                  <a:schemeClr val="tx1"/>
                </a:solidFill>
                <a:sym typeface="思源黑体 CN Light" charset="0"/>
              </a:rPr>
              <a:t>第四节  政策方案的评估与择优</a:t>
            </a:r>
          </a:p>
        </p:txBody>
      </p:sp>
      <p:sp>
        <p:nvSpPr>
          <p:cNvPr id="3" name="内容占位符 2"/>
          <p:cNvSpPr>
            <a:spLocks noGrp="1"/>
          </p:cNvSpPr>
          <p:nvPr>
            <p:ph idx="1"/>
          </p:nvPr>
        </p:nvSpPr>
        <p:spPr>
          <a:xfrm>
            <a:off x="262760" y="1513490"/>
            <a:ext cx="8616660" cy="4840320"/>
          </a:xfrm>
        </p:spPr>
        <p:txBody>
          <a:bodyPr/>
          <a:lstStyle/>
          <a:p>
            <a:pPr marL="0" indent="0">
              <a:buClr>
                <a:srgbClr val="A50021"/>
              </a:buClr>
              <a:buSzPct val="75000"/>
              <a:buNone/>
            </a:pPr>
            <a:r>
              <a:rPr lang="zh-CN" altLang="en-US" sz="2400" b="1" dirty="0" smtClean="0">
                <a:sym typeface="思源黑体 CN Light" charset="0"/>
              </a:rPr>
              <a:t>    政策</a:t>
            </a:r>
            <a:r>
              <a:rPr lang="zh-CN" altLang="en-US" sz="2400" b="1" dirty="0" smtClean="0">
                <a:sym typeface="思源黑体 CN Light" charset="0"/>
              </a:rPr>
              <a:t>方案评估</a:t>
            </a:r>
            <a:r>
              <a:rPr lang="zh-CN" altLang="en-US" sz="2400" dirty="0" smtClean="0">
                <a:sym typeface="思源黑体 CN Light" charset="0"/>
              </a:rPr>
              <a:t>是对各项政策方案效果的预测性分析和比较，是在政策</a:t>
            </a:r>
            <a:r>
              <a:rPr lang="zh-CN" altLang="en-US" sz="2400" dirty="0" smtClean="0">
                <a:sym typeface="思源黑体 CN Light" charset="0"/>
              </a:rPr>
              <a:t>出台前</a:t>
            </a:r>
            <a:r>
              <a:rPr lang="zh-CN" altLang="en-US" sz="2400" dirty="0" smtClean="0">
                <a:sym typeface="思源黑体 CN Light" charset="0"/>
              </a:rPr>
              <a:t>，对各种备选方案的可行性、可靠性等方面进行分析和论证，说明各个方案的优劣。</a:t>
            </a:r>
          </a:p>
          <a:p>
            <a:pPr marL="0" indent="0">
              <a:buClr>
                <a:srgbClr val="A50021"/>
              </a:buClr>
              <a:buSzPct val="75000"/>
              <a:buNone/>
            </a:pPr>
            <a:r>
              <a:rPr lang="zh-CN" altLang="en-US" sz="2400" b="1" dirty="0" smtClean="0">
                <a:sym typeface="思源黑体 CN Light" charset="0"/>
              </a:rPr>
              <a:t>    方案</a:t>
            </a:r>
            <a:r>
              <a:rPr lang="zh-CN" altLang="en-US" sz="2400" b="1" dirty="0" smtClean="0">
                <a:sym typeface="思源黑体 CN Light" charset="0"/>
              </a:rPr>
              <a:t>择优</a:t>
            </a:r>
            <a:r>
              <a:rPr lang="zh-CN" altLang="en-US" sz="2400" dirty="0" smtClean="0">
                <a:sym typeface="思源黑体 CN Light" charset="0"/>
              </a:rPr>
              <a:t>是在评估的基础上提出政策建议。</a:t>
            </a:r>
          </a:p>
          <a:p>
            <a:pPr marL="0" indent="0">
              <a:buClr>
                <a:srgbClr val="A50021"/>
              </a:buClr>
              <a:buSzPct val="75000"/>
              <a:buNone/>
            </a:pPr>
            <a:r>
              <a:rPr lang="zh-CN" altLang="en-US" sz="2400" b="1" dirty="0" smtClean="0">
                <a:sym typeface="思源黑体 CN Light" charset="0"/>
              </a:rPr>
              <a:t>    </a:t>
            </a:r>
            <a:endParaRPr lang="zh-CN" altLang="en-US" sz="2400" dirty="0" smtClean="0">
              <a:sym typeface="思源黑体 CN Light" charset="0"/>
            </a:endParaRPr>
          </a:p>
        </p:txBody>
      </p:sp>
    </p:spTree>
    <p:extLst>
      <p:ext uri="{BB962C8B-B14F-4D97-AF65-F5344CB8AC3E}">
        <p14:creationId xmlns:p14="http://schemas.microsoft.com/office/powerpoint/2010/main" val="4137597594"/>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5318"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1" name="任意多边形: 形状 40"/>
          <p:cNvSpPr/>
          <p:nvPr/>
        </p:nvSpPr>
        <p:spPr>
          <a:xfrm flipH="1" flipV="1">
            <a:off x="0" y="0"/>
            <a:ext cx="700088" cy="763588"/>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5539" name="文本框 45"/>
          <p:cNvSpPr txBox="1">
            <a:spLocks noChangeArrowheads="1"/>
          </p:cNvSpPr>
          <p:nvPr/>
        </p:nvSpPr>
        <p:spPr bwMode="auto">
          <a:xfrm>
            <a:off x="350043" y="1301797"/>
            <a:ext cx="50564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solidFill>
                  <a:schemeClr val="tx1"/>
                </a:solidFill>
                <a:ea typeface="宋体" panose="02010600030101010101" pitchFamily="2" charset="-122"/>
                <a:sym typeface="思源黑体 CN Light" charset="0"/>
              </a:rPr>
              <a:t>一、政策方案评估和择优的步骤</a:t>
            </a:r>
          </a:p>
        </p:txBody>
      </p:sp>
      <p:grpSp>
        <p:nvGrpSpPr>
          <p:cNvPr id="65540" name="组合 6"/>
          <p:cNvGrpSpPr/>
          <p:nvPr/>
        </p:nvGrpSpPr>
        <p:grpSpPr bwMode="auto">
          <a:xfrm>
            <a:off x="1968104" y="1965434"/>
            <a:ext cx="5199459" cy="3767982"/>
            <a:chOff x="4132" y="2681"/>
            <a:chExt cx="10918" cy="6566"/>
          </a:xfrm>
        </p:grpSpPr>
        <p:sp>
          <p:nvSpPr>
            <p:cNvPr id="25" name="Freeform: Shape 226"/>
            <p:cNvSpPr/>
            <p:nvPr/>
          </p:nvSpPr>
          <p:spPr bwMode="auto">
            <a:xfrm>
              <a:off x="9510" y="5271"/>
              <a:ext cx="155" cy="518"/>
            </a:xfrm>
            <a:custGeom>
              <a:avLst/>
              <a:gdLst/>
              <a:ahLst/>
              <a:cxnLst>
                <a:cxn ang="0">
                  <a:pos x="45" y="1024"/>
                </a:cxn>
                <a:cxn ang="0">
                  <a:pos x="45" y="0"/>
                </a:cxn>
                <a:cxn ang="0">
                  <a:pos x="0" y="0"/>
                </a:cxn>
                <a:cxn ang="0">
                  <a:pos x="0" y="1024"/>
                </a:cxn>
                <a:cxn ang="0">
                  <a:pos x="45" y="1024"/>
                </a:cxn>
                <a:cxn ang="0">
                  <a:pos x="45" y="1024"/>
                </a:cxn>
              </a:cxnLst>
              <a:rect l="0" t="0" r="r" b="b"/>
              <a:pathLst>
                <a:path w="45" h="1024">
                  <a:moveTo>
                    <a:pt x="45" y="1024"/>
                  </a:moveTo>
                  <a:lnTo>
                    <a:pt x="45" y="0"/>
                  </a:lnTo>
                  <a:lnTo>
                    <a:pt x="0" y="0"/>
                  </a:lnTo>
                  <a:lnTo>
                    <a:pt x="0" y="1024"/>
                  </a:lnTo>
                  <a:lnTo>
                    <a:pt x="45" y="1024"/>
                  </a:lnTo>
                  <a:lnTo>
                    <a:pt x="45" y="1024"/>
                  </a:lnTo>
                  <a:close/>
                </a:path>
              </a:pathLst>
            </a:cu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33" name="Oval 241"/>
            <p:cNvSpPr/>
            <p:nvPr/>
          </p:nvSpPr>
          <p:spPr bwMode="auto">
            <a:xfrm>
              <a:off x="8292" y="2681"/>
              <a:ext cx="2593" cy="2593"/>
            </a:xfrm>
            <a:prstGeom prst="ellipse">
              <a:avLst/>
            </a:pr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34" name="Oval 242"/>
            <p:cNvSpPr/>
            <p:nvPr/>
          </p:nvSpPr>
          <p:spPr bwMode="auto">
            <a:xfrm>
              <a:off x="8530" y="2921"/>
              <a:ext cx="2115" cy="2113"/>
            </a:xfrm>
            <a:prstGeom prst="ellipse">
              <a:avLst/>
            </a:prstGeom>
            <a:solidFill>
              <a:srgbClr val="6D5337"/>
            </a:solidFill>
            <a:ln w="9525">
              <a:noFill/>
              <a:round/>
            </a:ln>
          </p:spPr>
          <p:txBody>
            <a:bodyPr wrap="none" lIns="121913" tIns="60956" rIns="121913" bIns="60956" anchor="ctr" anchorCtr="1">
              <a:normAutofit/>
            </a:bodyPr>
            <a:lstStyle/>
            <a:p>
              <a:pPr algn="ctr"/>
              <a:r>
                <a:rPr lang="zh-CN" altLang="en-US" sz="1400" b="1">
                  <a:solidFill>
                    <a:schemeClr val="bg1"/>
                  </a:solidFill>
                  <a:ea typeface="宋体" panose="02010600030101010101" pitchFamily="2" charset="-122"/>
                  <a:sym typeface="思源黑体 CN Light" charset="0"/>
                </a:rPr>
                <a:t>步骤</a:t>
              </a:r>
            </a:p>
          </p:txBody>
        </p:sp>
        <p:grpSp>
          <p:nvGrpSpPr>
            <p:cNvPr id="65544" name="组合 3"/>
            <p:cNvGrpSpPr/>
            <p:nvPr/>
          </p:nvGrpSpPr>
          <p:grpSpPr bwMode="auto">
            <a:xfrm>
              <a:off x="11352" y="5783"/>
              <a:ext cx="3699" cy="2098"/>
              <a:chOff x="9509" y="5783"/>
              <a:chExt cx="3699" cy="2098"/>
            </a:xfrm>
          </p:grpSpPr>
          <p:sp>
            <p:nvSpPr>
              <p:cNvPr id="27" name="Freeform: Shape 228"/>
              <p:cNvSpPr/>
              <p:nvPr/>
            </p:nvSpPr>
            <p:spPr bwMode="auto">
              <a:xfrm>
                <a:off x="9509" y="5784"/>
                <a:ext cx="3105" cy="938"/>
              </a:xfrm>
              <a:custGeom>
                <a:avLst/>
                <a:gdLst/>
                <a:ahLst/>
                <a:cxnLst>
                  <a:cxn ang="0">
                    <a:pos x="0" y="0"/>
                  </a:cxn>
                  <a:cxn ang="0">
                    <a:pos x="373" y="0"/>
                  </a:cxn>
                  <a:cxn ang="0">
                    <a:pos x="454" y="80"/>
                  </a:cxn>
                  <a:cxn ang="0">
                    <a:pos x="454" y="165"/>
                  </a:cxn>
                  <a:cxn ang="0">
                    <a:pos x="427" y="165"/>
                  </a:cxn>
                  <a:cxn ang="0">
                    <a:pos x="427" y="80"/>
                  </a:cxn>
                  <a:cxn ang="0">
                    <a:pos x="373" y="27"/>
                  </a:cxn>
                  <a:cxn ang="0">
                    <a:pos x="0" y="27"/>
                  </a:cxn>
                  <a:cxn ang="0">
                    <a:pos x="0" y="0"/>
                  </a:cxn>
                </a:cxnLst>
                <a:rect l="0" t="0" r="r" b="b"/>
                <a:pathLst>
                  <a:path w="454" h="165">
                    <a:moveTo>
                      <a:pt x="0" y="0"/>
                    </a:moveTo>
                    <a:cubicBezTo>
                      <a:pt x="373" y="0"/>
                      <a:pt x="373" y="0"/>
                      <a:pt x="373" y="0"/>
                    </a:cubicBezTo>
                    <a:cubicBezTo>
                      <a:pt x="418" y="0"/>
                      <a:pt x="454" y="36"/>
                      <a:pt x="454" y="80"/>
                    </a:cubicBezTo>
                    <a:cubicBezTo>
                      <a:pt x="454" y="165"/>
                      <a:pt x="454" y="165"/>
                      <a:pt x="454" y="165"/>
                    </a:cubicBezTo>
                    <a:cubicBezTo>
                      <a:pt x="427" y="165"/>
                      <a:pt x="427" y="165"/>
                      <a:pt x="427" y="165"/>
                    </a:cubicBezTo>
                    <a:cubicBezTo>
                      <a:pt x="427" y="80"/>
                      <a:pt x="427" y="80"/>
                      <a:pt x="427" y="80"/>
                    </a:cubicBezTo>
                    <a:cubicBezTo>
                      <a:pt x="427" y="51"/>
                      <a:pt x="403" y="27"/>
                      <a:pt x="373" y="27"/>
                    </a:cubicBezTo>
                    <a:cubicBezTo>
                      <a:pt x="0" y="27"/>
                      <a:pt x="0" y="27"/>
                      <a:pt x="0" y="27"/>
                    </a:cubicBezTo>
                    <a:cubicBezTo>
                      <a:pt x="0" y="0"/>
                      <a:pt x="0" y="0"/>
                      <a:pt x="0" y="0"/>
                    </a:cubicBezTo>
                    <a:close/>
                  </a:path>
                </a:pathLst>
              </a:cu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grpSp>
            <p:nvGrpSpPr>
              <p:cNvPr id="65546" name="Group 288"/>
              <p:cNvGrpSpPr/>
              <p:nvPr/>
            </p:nvGrpSpPr>
            <p:grpSpPr bwMode="auto">
              <a:xfrm>
                <a:off x="11868" y="6541"/>
                <a:ext cx="1340" cy="1340"/>
                <a:chOff x="5615781" y="3275613"/>
                <a:chExt cx="614363" cy="614362"/>
              </a:xfrm>
            </p:grpSpPr>
            <p:sp>
              <p:nvSpPr>
                <p:cNvPr id="56" name="Oval 289"/>
                <p:cNvSpPr/>
                <p:nvPr/>
              </p:nvSpPr>
              <p:spPr bwMode="auto">
                <a:xfrm>
                  <a:off x="5615294" y="3275882"/>
                  <a:ext cx="614391" cy="614456"/>
                </a:xfrm>
                <a:prstGeom prst="ellipse">
                  <a:avLst/>
                </a:prstGeom>
                <a:solidFill>
                  <a:schemeClr val="bg1">
                    <a:lumMod val="75000"/>
                  </a:schemeClr>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57" name="Freeform: Shape 290"/>
                <p:cNvSpPr/>
                <p:nvPr/>
              </p:nvSpPr>
              <p:spPr bwMode="auto">
                <a:xfrm>
                  <a:off x="5680631" y="3345811"/>
                  <a:ext cx="483718" cy="481477"/>
                </a:xfrm>
                <a:custGeom>
                  <a:avLst/>
                  <a:gdLst/>
                  <a:ahLst/>
                  <a:cxnLst>
                    <a:cxn ang="0">
                      <a:pos x="92" y="0"/>
                    </a:cxn>
                    <a:cxn ang="0">
                      <a:pos x="102" y="0"/>
                    </a:cxn>
                    <a:cxn ang="0">
                      <a:pos x="160" y="30"/>
                    </a:cxn>
                    <a:cxn ang="0">
                      <a:pos x="165" y="37"/>
                    </a:cxn>
                    <a:cxn ang="0">
                      <a:pos x="182" y="105"/>
                    </a:cxn>
                    <a:cxn ang="0">
                      <a:pos x="180" y="113"/>
                    </a:cxn>
                    <a:cxn ang="0">
                      <a:pos x="139" y="168"/>
                    </a:cxn>
                    <a:cxn ang="0">
                      <a:pos x="132" y="172"/>
                    </a:cxn>
                    <a:cxn ang="0">
                      <a:pos x="66" y="177"/>
                    </a:cxn>
                    <a:cxn ang="0">
                      <a:pos x="57" y="174"/>
                    </a:cxn>
                    <a:cxn ang="0">
                      <a:pos x="9" y="126"/>
                    </a:cxn>
                    <a:cxn ang="0">
                      <a:pos x="6" y="118"/>
                    </a:cxn>
                    <a:cxn ang="0">
                      <a:pos x="9" y="56"/>
                    </a:cxn>
                    <a:cxn ang="0">
                      <a:pos x="13" y="48"/>
                    </a:cxn>
                    <a:cxn ang="0">
                      <a:pos x="66" y="4"/>
                    </a:cxn>
                    <a:cxn ang="0">
                      <a:pos x="92" y="0"/>
                    </a:cxn>
                  </a:cxnLst>
                  <a:rect l="0" t="0" r="r" b="b"/>
                  <a:pathLst>
                    <a:path w="185" h="184">
                      <a:moveTo>
                        <a:pt x="92" y="0"/>
                      </a:moveTo>
                      <a:cubicBezTo>
                        <a:pt x="102" y="0"/>
                        <a:pt x="102" y="0"/>
                        <a:pt x="102" y="0"/>
                      </a:cubicBezTo>
                      <a:cubicBezTo>
                        <a:pt x="125" y="3"/>
                        <a:pt x="143" y="13"/>
                        <a:pt x="160" y="30"/>
                      </a:cubicBezTo>
                      <a:cubicBezTo>
                        <a:pt x="165" y="37"/>
                        <a:pt x="165" y="37"/>
                        <a:pt x="165" y="37"/>
                      </a:cubicBezTo>
                      <a:cubicBezTo>
                        <a:pt x="180" y="57"/>
                        <a:pt x="185" y="79"/>
                        <a:pt x="182" y="105"/>
                      </a:cubicBezTo>
                      <a:cubicBezTo>
                        <a:pt x="180" y="113"/>
                        <a:pt x="180" y="113"/>
                        <a:pt x="180" y="113"/>
                      </a:cubicBezTo>
                      <a:cubicBezTo>
                        <a:pt x="173" y="137"/>
                        <a:pt x="160" y="155"/>
                        <a:pt x="139" y="168"/>
                      </a:cubicBezTo>
                      <a:cubicBezTo>
                        <a:pt x="132" y="172"/>
                        <a:pt x="132" y="172"/>
                        <a:pt x="132" y="172"/>
                      </a:cubicBezTo>
                      <a:cubicBezTo>
                        <a:pt x="110" y="182"/>
                        <a:pt x="89" y="184"/>
                        <a:pt x="66" y="177"/>
                      </a:cubicBezTo>
                      <a:cubicBezTo>
                        <a:pt x="57" y="174"/>
                        <a:pt x="57" y="174"/>
                        <a:pt x="57" y="174"/>
                      </a:cubicBezTo>
                      <a:cubicBezTo>
                        <a:pt x="35" y="164"/>
                        <a:pt x="19" y="148"/>
                        <a:pt x="9" y="126"/>
                      </a:cubicBezTo>
                      <a:cubicBezTo>
                        <a:pt x="6" y="118"/>
                        <a:pt x="6" y="118"/>
                        <a:pt x="6" y="118"/>
                      </a:cubicBezTo>
                      <a:cubicBezTo>
                        <a:pt x="0" y="96"/>
                        <a:pt x="1" y="76"/>
                        <a:pt x="9" y="56"/>
                      </a:cubicBezTo>
                      <a:cubicBezTo>
                        <a:pt x="13" y="48"/>
                        <a:pt x="13" y="48"/>
                        <a:pt x="13" y="48"/>
                      </a:cubicBezTo>
                      <a:cubicBezTo>
                        <a:pt x="25" y="26"/>
                        <a:pt x="42" y="12"/>
                        <a:pt x="66" y="4"/>
                      </a:cubicBezTo>
                      <a:cubicBezTo>
                        <a:pt x="75" y="2"/>
                        <a:pt x="83" y="0"/>
                        <a:pt x="92" y="0"/>
                      </a:cubicBezTo>
                      <a:close/>
                    </a:path>
                  </a:pathLst>
                </a:cu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grpSp>
              <p:nvGrpSpPr>
                <p:cNvPr id="65549" name="Group 291"/>
                <p:cNvGrpSpPr/>
                <p:nvPr/>
              </p:nvGrpSpPr>
              <p:grpSpPr bwMode="auto">
                <a:xfrm>
                  <a:off x="5830094" y="3426425"/>
                  <a:ext cx="185738" cy="314325"/>
                  <a:chOff x="5830094" y="3426425"/>
                  <a:chExt cx="185738" cy="314325"/>
                </a:xfrm>
              </p:grpSpPr>
              <p:sp>
                <p:nvSpPr>
                  <p:cNvPr id="59" name="Freeform: Shape 292"/>
                  <p:cNvSpPr/>
                  <p:nvPr/>
                </p:nvSpPr>
                <p:spPr bwMode="auto">
                  <a:xfrm>
                    <a:off x="5829644" y="3427203"/>
                    <a:ext cx="185693" cy="314106"/>
                  </a:xfrm>
                  <a:custGeom>
                    <a:avLst/>
                    <a:gdLst/>
                    <a:ahLst/>
                    <a:cxnLst>
                      <a:cxn ang="0">
                        <a:pos x="32" y="105"/>
                      </a:cxn>
                      <a:cxn ang="0">
                        <a:pos x="39" y="105"/>
                      </a:cxn>
                      <a:cxn ang="0">
                        <a:pos x="42" y="107"/>
                      </a:cxn>
                      <a:cxn ang="0">
                        <a:pos x="42" y="111"/>
                      </a:cxn>
                      <a:cxn ang="0">
                        <a:pos x="39" y="114"/>
                      </a:cxn>
                      <a:cxn ang="0">
                        <a:pos x="32" y="114"/>
                      </a:cxn>
                      <a:cxn ang="0">
                        <a:pos x="29" y="111"/>
                      </a:cxn>
                      <a:cxn ang="0">
                        <a:pos x="29" y="107"/>
                      </a:cxn>
                      <a:cxn ang="0">
                        <a:pos x="32" y="105"/>
                      </a:cxn>
                      <a:cxn ang="0">
                        <a:pos x="25" y="4"/>
                      </a:cxn>
                      <a:cxn ang="0">
                        <a:pos x="46" y="4"/>
                      </a:cxn>
                      <a:cxn ang="0">
                        <a:pos x="48" y="6"/>
                      </a:cxn>
                      <a:cxn ang="0">
                        <a:pos x="48" y="6"/>
                      </a:cxn>
                      <a:cxn ang="0">
                        <a:pos x="46" y="8"/>
                      </a:cxn>
                      <a:cxn ang="0">
                        <a:pos x="25" y="8"/>
                      </a:cxn>
                      <a:cxn ang="0">
                        <a:pos x="22" y="6"/>
                      </a:cxn>
                      <a:cxn ang="0">
                        <a:pos x="22" y="6"/>
                      </a:cxn>
                      <a:cxn ang="0">
                        <a:pos x="25" y="4"/>
                      </a:cxn>
                      <a:cxn ang="0">
                        <a:pos x="64" y="18"/>
                      </a:cxn>
                      <a:cxn ang="0">
                        <a:pos x="64" y="94"/>
                      </a:cxn>
                      <a:cxn ang="0">
                        <a:pos x="59" y="98"/>
                      </a:cxn>
                      <a:cxn ang="0">
                        <a:pos x="11" y="98"/>
                      </a:cxn>
                      <a:cxn ang="0">
                        <a:pos x="6" y="93"/>
                      </a:cxn>
                      <a:cxn ang="0">
                        <a:pos x="6" y="17"/>
                      </a:cxn>
                      <a:cxn ang="0">
                        <a:pos x="12" y="13"/>
                      </a:cxn>
                      <a:cxn ang="0">
                        <a:pos x="60" y="13"/>
                      </a:cxn>
                      <a:cxn ang="0">
                        <a:pos x="64" y="18"/>
                      </a:cxn>
                      <a:cxn ang="0">
                        <a:pos x="71" y="12"/>
                      </a:cxn>
                      <a:cxn ang="0">
                        <a:pos x="71" y="108"/>
                      </a:cxn>
                      <a:cxn ang="0">
                        <a:pos x="59" y="120"/>
                      </a:cxn>
                      <a:cxn ang="0">
                        <a:pos x="12" y="120"/>
                      </a:cxn>
                      <a:cxn ang="0">
                        <a:pos x="0" y="108"/>
                      </a:cxn>
                      <a:cxn ang="0">
                        <a:pos x="0" y="12"/>
                      </a:cxn>
                      <a:cxn ang="0">
                        <a:pos x="12" y="0"/>
                      </a:cxn>
                      <a:cxn ang="0">
                        <a:pos x="59" y="0"/>
                      </a:cxn>
                      <a:cxn ang="0">
                        <a:pos x="71" y="12"/>
                      </a:cxn>
                    </a:cxnLst>
                    <a:rect l="0" t="0" r="r" b="b"/>
                    <a:pathLst>
                      <a:path w="71" h="120">
                        <a:moveTo>
                          <a:pt x="32" y="105"/>
                        </a:moveTo>
                        <a:cubicBezTo>
                          <a:pt x="39" y="105"/>
                          <a:pt x="39" y="105"/>
                          <a:pt x="39" y="105"/>
                        </a:cubicBezTo>
                        <a:cubicBezTo>
                          <a:pt x="41" y="105"/>
                          <a:pt x="42" y="106"/>
                          <a:pt x="42" y="107"/>
                        </a:cubicBezTo>
                        <a:cubicBezTo>
                          <a:pt x="42" y="111"/>
                          <a:pt x="42" y="111"/>
                          <a:pt x="42" y="111"/>
                        </a:cubicBezTo>
                        <a:cubicBezTo>
                          <a:pt x="42" y="113"/>
                          <a:pt x="41" y="114"/>
                          <a:pt x="39" y="114"/>
                        </a:cubicBezTo>
                        <a:cubicBezTo>
                          <a:pt x="32" y="114"/>
                          <a:pt x="32" y="114"/>
                          <a:pt x="32" y="114"/>
                        </a:cubicBezTo>
                        <a:cubicBezTo>
                          <a:pt x="30" y="114"/>
                          <a:pt x="29" y="113"/>
                          <a:pt x="29" y="111"/>
                        </a:cubicBezTo>
                        <a:cubicBezTo>
                          <a:pt x="29" y="107"/>
                          <a:pt x="29" y="107"/>
                          <a:pt x="29" y="107"/>
                        </a:cubicBezTo>
                        <a:cubicBezTo>
                          <a:pt x="29" y="106"/>
                          <a:pt x="30" y="105"/>
                          <a:pt x="32" y="105"/>
                        </a:cubicBezTo>
                        <a:close/>
                        <a:moveTo>
                          <a:pt x="25" y="4"/>
                        </a:moveTo>
                        <a:cubicBezTo>
                          <a:pt x="46" y="4"/>
                          <a:pt x="46" y="4"/>
                          <a:pt x="46" y="4"/>
                        </a:cubicBezTo>
                        <a:cubicBezTo>
                          <a:pt x="47" y="4"/>
                          <a:pt x="48" y="5"/>
                          <a:pt x="48" y="6"/>
                        </a:cubicBezTo>
                        <a:cubicBezTo>
                          <a:pt x="48" y="6"/>
                          <a:pt x="48" y="6"/>
                          <a:pt x="48" y="6"/>
                        </a:cubicBezTo>
                        <a:cubicBezTo>
                          <a:pt x="48" y="7"/>
                          <a:pt x="47" y="8"/>
                          <a:pt x="46" y="8"/>
                        </a:cubicBezTo>
                        <a:cubicBezTo>
                          <a:pt x="25" y="8"/>
                          <a:pt x="25" y="8"/>
                          <a:pt x="25" y="8"/>
                        </a:cubicBezTo>
                        <a:cubicBezTo>
                          <a:pt x="23" y="8"/>
                          <a:pt x="22" y="7"/>
                          <a:pt x="22" y="6"/>
                        </a:cubicBezTo>
                        <a:cubicBezTo>
                          <a:pt x="22" y="6"/>
                          <a:pt x="22" y="6"/>
                          <a:pt x="22" y="6"/>
                        </a:cubicBezTo>
                        <a:cubicBezTo>
                          <a:pt x="22" y="5"/>
                          <a:pt x="23" y="4"/>
                          <a:pt x="25" y="4"/>
                        </a:cubicBezTo>
                        <a:close/>
                        <a:moveTo>
                          <a:pt x="64" y="18"/>
                        </a:moveTo>
                        <a:cubicBezTo>
                          <a:pt x="64" y="94"/>
                          <a:pt x="64" y="94"/>
                          <a:pt x="64" y="94"/>
                        </a:cubicBezTo>
                        <a:cubicBezTo>
                          <a:pt x="64" y="97"/>
                          <a:pt x="62" y="98"/>
                          <a:pt x="59" y="98"/>
                        </a:cubicBezTo>
                        <a:cubicBezTo>
                          <a:pt x="11" y="98"/>
                          <a:pt x="11" y="98"/>
                          <a:pt x="11" y="98"/>
                        </a:cubicBezTo>
                        <a:cubicBezTo>
                          <a:pt x="8" y="98"/>
                          <a:pt x="7" y="96"/>
                          <a:pt x="6" y="93"/>
                        </a:cubicBezTo>
                        <a:cubicBezTo>
                          <a:pt x="6" y="17"/>
                          <a:pt x="6" y="17"/>
                          <a:pt x="6" y="17"/>
                        </a:cubicBezTo>
                        <a:cubicBezTo>
                          <a:pt x="7" y="14"/>
                          <a:pt x="9" y="13"/>
                          <a:pt x="12" y="13"/>
                        </a:cubicBezTo>
                        <a:cubicBezTo>
                          <a:pt x="60" y="13"/>
                          <a:pt x="60" y="13"/>
                          <a:pt x="60" y="13"/>
                        </a:cubicBezTo>
                        <a:cubicBezTo>
                          <a:pt x="63" y="13"/>
                          <a:pt x="64" y="15"/>
                          <a:pt x="64" y="18"/>
                        </a:cubicBezTo>
                        <a:close/>
                        <a:moveTo>
                          <a:pt x="71" y="12"/>
                        </a:moveTo>
                        <a:cubicBezTo>
                          <a:pt x="71" y="108"/>
                          <a:pt x="71" y="108"/>
                          <a:pt x="71" y="108"/>
                        </a:cubicBezTo>
                        <a:cubicBezTo>
                          <a:pt x="71" y="114"/>
                          <a:pt x="66" y="120"/>
                          <a:pt x="59" y="120"/>
                        </a:cubicBezTo>
                        <a:cubicBezTo>
                          <a:pt x="12" y="120"/>
                          <a:pt x="12" y="120"/>
                          <a:pt x="12" y="120"/>
                        </a:cubicBezTo>
                        <a:cubicBezTo>
                          <a:pt x="5" y="120"/>
                          <a:pt x="0" y="114"/>
                          <a:pt x="0" y="108"/>
                        </a:cubicBezTo>
                        <a:cubicBezTo>
                          <a:pt x="0" y="12"/>
                          <a:pt x="0" y="12"/>
                          <a:pt x="0" y="12"/>
                        </a:cubicBezTo>
                        <a:cubicBezTo>
                          <a:pt x="0" y="5"/>
                          <a:pt x="5" y="0"/>
                          <a:pt x="12" y="0"/>
                        </a:cubicBezTo>
                        <a:cubicBezTo>
                          <a:pt x="59" y="0"/>
                          <a:pt x="59" y="0"/>
                          <a:pt x="59" y="0"/>
                        </a:cubicBezTo>
                        <a:cubicBezTo>
                          <a:pt x="66" y="0"/>
                          <a:pt x="71" y="5"/>
                          <a:pt x="71" y="12"/>
                        </a:cubicBezTo>
                        <a:close/>
                      </a:path>
                    </a:pathLst>
                  </a:custGeom>
                  <a:solidFill>
                    <a:srgbClr val="FFFFFF"/>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60" name="Freeform: Shape 293"/>
                  <p:cNvSpPr/>
                  <p:nvPr/>
                </p:nvSpPr>
                <p:spPr bwMode="auto">
                  <a:xfrm>
                    <a:off x="5854862" y="3506304"/>
                    <a:ext cx="132965" cy="132979"/>
                  </a:xfrm>
                  <a:custGeom>
                    <a:avLst/>
                    <a:gdLst/>
                    <a:ahLst/>
                    <a:cxnLst>
                      <a:cxn ang="0">
                        <a:pos x="25" y="0"/>
                      </a:cxn>
                      <a:cxn ang="0">
                        <a:pos x="51" y="25"/>
                      </a:cxn>
                      <a:cxn ang="0">
                        <a:pos x="25" y="51"/>
                      </a:cxn>
                      <a:cxn ang="0">
                        <a:pos x="0" y="25"/>
                      </a:cxn>
                      <a:cxn ang="0">
                        <a:pos x="25" y="0"/>
                      </a:cxn>
                      <a:cxn ang="0">
                        <a:pos x="25" y="5"/>
                      </a:cxn>
                      <a:cxn ang="0">
                        <a:pos x="46" y="25"/>
                      </a:cxn>
                      <a:cxn ang="0">
                        <a:pos x="25" y="46"/>
                      </a:cxn>
                      <a:cxn ang="0">
                        <a:pos x="5" y="25"/>
                      </a:cxn>
                      <a:cxn ang="0">
                        <a:pos x="25" y="5"/>
                      </a:cxn>
                      <a:cxn ang="0">
                        <a:pos x="25" y="10"/>
                      </a:cxn>
                      <a:cxn ang="0">
                        <a:pos x="41" y="25"/>
                      </a:cxn>
                      <a:cxn ang="0">
                        <a:pos x="25" y="41"/>
                      </a:cxn>
                      <a:cxn ang="0">
                        <a:pos x="10" y="25"/>
                      </a:cxn>
                      <a:cxn ang="0">
                        <a:pos x="25" y="10"/>
                      </a:cxn>
                      <a:cxn ang="0">
                        <a:pos x="25" y="15"/>
                      </a:cxn>
                      <a:cxn ang="0">
                        <a:pos x="36" y="25"/>
                      </a:cxn>
                      <a:cxn ang="0">
                        <a:pos x="25" y="36"/>
                      </a:cxn>
                      <a:cxn ang="0">
                        <a:pos x="15" y="25"/>
                      </a:cxn>
                      <a:cxn ang="0">
                        <a:pos x="25" y="15"/>
                      </a:cxn>
                      <a:cxn ang="0">
                        <a:pos x="25" y="20"/>
                      </a:cxn>
                      <a:cxn ang="0">
                        <a:pos x="31" y="25"/>
                      </a:cxn>
                      <a:cxn ang="0">
                        <a:pos x="25" y="31"/>
                      </a:cxn>
                      <a:cxn ang="0">
                        <a:pos x="20" y="25"/>
                      </a:cxn>
                      <a:cxn ang="0">
                        <a:pos x="25" y="20"/>
                      </a:cxn>
                    </a:cxnLst>
                    <a:rect l="0" t="0" r="r" b="b"/>
                    <a:pathLst>
                      <a:path w="51" h="51">
                        <a:moveTo>
                          <a:pt x="25" y="0"/>
                        </a:moveTo>
                        <a:cubicBezTo>
                          <a:pt x="39" y="0"/>
                          <a:pt x="51" y="12"/>
                          <a:pt x="51" y="25"/>
                        </a:cubicBezTo>
                        <a:cubicBezTo>
                          <a:pt x="51" y="39"/>
                          <a:pt x="39" y="51"/>
                          <a:pt x="25" y="51"/>
                        </a:cubicBezTo>
                        <a:cubicBezTo>
                          <a:pt x="12" y="51"/>
                          <a:pt x="0" y="39"/>
                          <a:pt x="0" y="25"/>
                        </a:cubicBezTo>
                        <a:cubicBezTo>
                          <a:pt x="0" y="12"/>
                          <a:pt x="12" y="0"/>
                          <a:pt x="25" y="0"/>
                        </a:cubicBezTo>
                        <a:close/>
                        <a:moveTo>
                          <a:pt x="25" y="5"/>
                        </a:moveTo>
                        <a:cubicBezTo>
                          <a:pt x="37" y="5"/>
                          <a:pt x="46" y="14"/>
                          <a:pt x="46" y="25"/>
                        </a:cubicBezTo>
                        <a:cubicBezTo>
                          <a:pt x="46" y="37"/>
                          <a:pt x="37" y="46"/>
                          <a:pt x="25" y="46"/>
                        </a:cubicBezTo>
                        <a:cubicBezTo>
                          <a:pt x="14" y="46"/>
                          <a:pt x="5" y="37"/>
                          <a:pt x="5" y="25"/>
                        </a:cubicBezTo>
                        <a:cubicBezTo>
                          <a:pt x="5" y="14"/>
                          <a:pt x="14" y="5"/>
                          <a:pt x="25" y="5"/>
                        </a:cubicBezTo>
                        <a:close/>
                        <a:moveTo>
                          <a:pt x="25" y="10"/>
                        </a:moveTo>
                        <a:cubicBezTo>
                          <a:pt x="34" y="10"/>
                          <a:pt x="41" y="17"/>
                          <a:pt x="41" y="25"/>
                        </a:cubicBezTo>
                        <a:cubicBezTo>
                          <a:pt x="41" y="34"/>
                          <a:pt x="34" y="41"/>
                          <a:pt x="25" y="41"/>
                        </a:cubicBezTo>
                        <a:cubicBezTo>
                          <a:pt x="17" y="41"/>
                          <a:pt x="10" y="34"/>
                          <a:pt x="10" y="25"/>
                        </a:cubicBezTo>
                        <a:cubicBezTo>
                          <a:pt x="10" y="17"/>
                          <a:pt x="17" y="10"/>
                          <a:pt x="25" y="10"/>
                        </a:cubicBezTo>
                        <a:close/>
                        <a:moveTo>
                          <a:pt x="25" y="15"/>
                        </a:moveTo>
                        <a:cubicBezTo>
                          <a:pt x="31" y="15"/>
                          <a:pt x="36" y="20"/>
                          <a:pt x="36" y="25"/>
                        </a:cubicBezTo>
                        <a:cubicBezTo>
                          <a:pt x="36" y="31"/>
                          <a:pt x="31" y="36"/>
                          <a:pt x="25" y="36"/>
                        </a:cubicBezTo>
                        <a:cubicBezTo>
                          <a:pt x="20" y="36"/>
                          <a:pt x="15" y="31"/>
                          <a:pt x="15" y="25"/>
                        </a:cubicBezTo>
                        <a:cubicBezTo>
                          <a:pt x="15" y="20"/>
                          <a:pt x="20" y="15"/>
                          <a:pt x="25" y="15"/>
                        </a:cubicBezTo>
                        <a:close/>
                        <a:moveTo>
                          <a:pt x="25" y="20"/>
                        </a:moveTo>
                        <a:cubicBezTo>
                          <a:pt x="28" y="20"/>
                          <a:pt x="31" y="22"/>
                          <a:pt x="31" y="25"/>
                        </a:cubicBezTo>
                        <a:cubicBezTo>
                          <a:pt x="31" y="28"/>
                          <a:pt x="28" y="31"/>
                          <a:pt x="25" y="31"/>
                        </a:cubicBezTo>
                        <a:cubicBezTo>
                          <a:pt x="22" y="31"/>
                          <a:pt x="20" y="28"/>
                          <a:pt x="20" y="25"/>
                        </a:cubicBezTo>
                        <a:cubicBezTo>
                          <a:pt x="20" y="22"/>
                          <a:pt x="22" y="20"/>
                          <a:pt x="25" y="20"/>
                        </a:cubicBezTo>
                        <a:close/>
                      </a:path>
                    </a:pathLst>
                  </a:custGeom>
                  <a:solidFill>
                    <a:srgbClr val="FFFFFF"/>
                  </a:solidFill>
                  <a:ln w="9525">
                    <a:noFill/>
                    <a:round/>
                  </a:ln>
                </p:spPr>
                <p:txBody>
                  <a:bodyPr anchor="ctr"/>
                  <a:lstStyle/>
                  <a:p>
                    <a:pPr algn="ctr"/>
                    <a:endParaRPr lang="zh-CN" sz="1700">
                      <a:ea typeface="宋体" panose="02010600030101010101" pitchFamily="2" charset="-122"/>
                      <a:sym typeface="思源黑体 CN Light" charset="0"/>
                    </a:endParaRPr>
                  </a:p>
                </p:txBody>
              </p:sp>
            </p:grpSp>
          </p:grpSp>
        </p:grpSp>
        <p:grpSp>
          <p:nvGrpSpPr>
            <p:cNvPr id="65552" name="组合 2"/>
            <p:cNvGrpSpPr/>
            <p:nvPr/>
          </p:nvGrpSpPr>
          <p:grpSpPr bwMode="auto">
            <a:xfrm>
              <a:off x="4132" y="5783"/>
              <a:ext cx="3668" cy="2098"/>
              <a:chOff x="3809" y="5783"/>
              <a:chExt cx="3668" cy="2098"/>
            </a:xfrm>
          </p:grpSpPr>
          <p:sp>
            <p:nvSpPr>
              <p:cNvPr id="26" name="Freeform: Shape 227"/>
              <p:cNvSpPr/>
              <p:nvPr/>
            </p:nvSpPr>
            <p:spPr bwMode="auto">
              <a:xfrm>
                <a:off x="4402" y="5784"/>
                <a:ext cx="3075" cy="938"/>
              </a:xfrm>
              <a:custGeom>
                <a:avLst/>
                <a:gdLst/>
                <a:ahLst/>
                <a:cxnLst>
                  <a:cxn ang="0">
                    <a:pos x="453" y="0"/>
                  </a:cxn>
                  <a:cxn ang="0">
                    <a:pos x="80" y="0"/>
                  </a:cxn>
                  <a:cxn ang="0">
                    <a:pos x="0" y="80"/>
                  </a:cxn>
                  <a:cxn ang="0">
                    <a:pos x="0" y="165"/>
                  </a:cxn>
                  <a:cxn ang="0">
                    <a:pos x="27" y="165"/>
                  </a:cxn>
                  <a:cxn ang="0">
                    <a:pos x="27" y="80"/>
                  </a:cxn>
                  <a:cxn ang="0">
                    <a:pos x="80" y="27"/>
                  </a:cxn>
                  <a:cxn ang="0">
                    <a:pos x="453" y="27"/>
                  </a:cxn>
                  <a:cxn ang="0">
                    <a:pos x="453" y="0"/>
                  </a:cxn>
                </a:cxnLst>
                <a:rect l="0" t="0" r="r" b="b"/>
                <a:pathLst>
                  <a:path w="453" h="165">
                    <a:moveTo>
                      <a:pt x="453" y="0"/>
                    </a:moveTo>
                    <a:cubicBezTo>
                      <a:pt x="80" y="0"/>
                      <a:pt x="80" y="0"/>
                      <a:pt x="80" y="0"/>
                    </a:cubicBezTo>
                    <a:cubicBezTo>
                      <a:pt x="36" y="0"/>
                      <a:pt x="0" y="36"/>
                      <a:pt x="0" y="80"/>
                    </a:cubicBezTo>
                    <a:cubicBezTo>
                      <a:pt x="0" y="165"/>
                      <a:pt x="0" y="165"/>
                      <a:pt x="0" y="165"/>
                    </a:cubicBezTo>
                    <a:cubicBezTo>
                      <a:pt x="27" y="165"/>
                      <a:pt x="27" y="165"/>
                      <a:pt x="27" y="165"/>
                    </a:cubicBezTo>
                    <a:cubicBezTo>
                      <a:pt x="27" y="80"/>
                      <a:pt x="27" y="80"/>
                      <a:pt x="27" y="80"/>
                    </a:cubicBezTo>
                    <a:cubicBezTo>
                      <a:pt x="27" y="51"/>
                      <a:pt x="51" y="27"/>
                      <a:pt x="80" y="27"/>
                    </a:cubicBezTo>
                    <a:cubicBezTo>
                      <a:pt x="453" y="27"/>
                      <a:pt x="453" y="27"/>
                      <a:pt x="453" y="27"/>
                    </a:cubicBezTo>
                    <a:cubicBezTo>
                      <a:pt x="453" y="0"/>
                      <a:pt x="453" y="0"/>
                      <a:pt x="453" y="0"/>
                    </a:cubicBezTo>
                    <a:close/>
                  </a:path>
                </a:pathLst>
              </a:cu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grpSp>
            <p:nvGrpSpPr>
              <p:cNvPr id="65554" name="Group 294"/>
              <p:cNvGrpSpPr/>
              <p:nvPr/>
            </p:nvGrpSpPr>
            <p:grpSpPr bwMode="auto">
              <a:xfrm>
                <a:off x="3809" y="6541"/>
                <a:ext cx="1336" cy="1340"/>
                <a:chOff x="2913856" y="3275613"/>
                <a:chExt cx="612775" cy="614362"/>
              </a:xfrm>
            </p:grpSpPr>
            <p:sp>
              <p:nvSpPr>
                <p:cNvPr id="53" name="Oval 295"/>
                <p:cNvSpPr/>
                <p:nvPr/>
              </p:nvSpPr>
              <p:spPr bwMode="auto">
                <a:xfrm>
                  <a:off x="2913856" y="3275882"/>
                  <a:ext cx="612344" cy="614456"/>
                </a:xfrm>
                <a:prstGeom prst="ellipse">
                  <a:avLst/>
                </a:prstGeom>
                <a:solidFill>
                  <a:schemeClr val="bg1">
                    <a:lumMod val="75000"/>
                  </a:schemeClr>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54" name="Freeform: Shape 296"/>
                <p:cNvSpPr/>
                <p:nvPr/>
              </p:nvSpPr>
              <p:spPr bwMode="auto">
                <a:xfrm>
                  <a:off x="2979218" y="3345811"/>
                  <a:ext cx="481619" cy="481477"/>
                </a:xfrm>
                <a:custGeom>
                  <a:avLst/>
                  <a:gdLst/>
                  <a:ahLst/>
                  <a:cxnLst>
                    <a:cxn ang="0">
                      <a:pos x="92" y="0"/>
                    </a:cxn>
                    <a:cxn ang="0">
                      <a:pos x="102" y="1"/>
                    </a:cxn>
                    <a:cxn ang="0">
                      <a:pos x="159" y="30"/>
                    </a:cxn>
                    <a:cxn ang="0">
                      <a:pos x="165" y="37"/>
                    </a:cxn>
                    <a:cxn ang="0">
                      <a:pos x="182" y="105"/>
                    </a:cxn>
                    <a:cxn ang="0">
                      <a:pos x="180" y="113"/>
                    </a:cxn>
                    <a:cxn ang="0">
                      <a:pos x="139" y="168"/>
                    </a:cxn>
                    <a:cxn ang="0">
                      <a:pos x="131" y="173"/>
                    </a:cxn>
                    <a:cxn ang="0">
                      <a:pos x="65" y="177"/>
                    </a:cxn>
                    <a:cxn ang="0">
                      <a:pos x="57" y="174"/>
                    </a:cxn>
                    <a:cxn ang="0">
                      <a:pos x="9" y="126"/>
                    </a:cxn>
                    <a:cxn ang="0">
                      <a:pos x="6" y="118"/>
                    </a:cxn>
                    <a:cxn ang="0">
                      <a:pos x="9" y="56"/>
                    </a:cxn>
                    <a:cxn ang="0">
                      <a:pos x="13" y="48"/>
                    </a:cxn>
                    <a:cxn ang="0">
                      <a:pos x="65" y="4"/>
                    </a:cxn>
                    <a:cxn ang="0">
                      <a:pos x="92" y="0"/>
                    </a:cxn>
                  </a:cxnLst>
                  <a:rect l="0" t="0" r="r" b="b"/>
                  <a:pathLst>
                    <a:path w="185" h="184">
                      <a:moveTo>
                        <a:pt x="92" y="0"/>
                      </a:moveTo>
                      <a:cubicBezTo>
                        <a:pt x="102" y="1"/>
                        <a:pt x="102" y="1"/>
                        <a:pt x="102" y="1"/>
                      </a:cubicBezTo>
                      <a:cubicBezTo>
                        <a:pt x="125" y="4"/>
                        <a:pt x="143" y="13"/>
                        <a:pt x="159" y="30"/>
                      </a:cubicBezTo>
                      <a:cubicBezTo>
                        <a:pt x="165" y="37"/>
                        <a:pt x="165" y="37"/>
                        <a:pt x="165" y="37"/>
                      </a:cubicBezTo>
                      <a:cubicBezTo>
                        <a:pt x="180" y="57"/>
                        <a:pt x="185" y="79"/>
                        <a:pt x="182" y="105"/>
                      </a:cubicBezTo>
                      <a:cubicBezTo>
                        <a:pt x="180" y="113"/>
                        <a:pt x="180" y="113"/>
                        <a:pt x="180" y="113"/>
                      </a:cubicBezTo>
                      <a:cubicBezTo>
                        <a:pt x="173" y="137"/>
                        <a:pt x="160" y="155"/>
                        <a:pt x="139" y="168"/>
                      </a:cubicBezTo>
                      <a:cubicBezTo>
                        <a:pt x="131" y="173"/>
                        <a:pt x="131" y="173"/>
                        <a:pt x="131" y="173"/>
                      </a:cubicBezTo>
                      <a:cubicBezTo>
                        <a:pt x="110" y="182"/>
                        <a:pt x="88" y="184"/>
                        <a:pt x="65" y="177"/>
                      </a:cubicBezTo>
                      <a:cubicBezTo>
                        <a:pt x="57" y="174"/>
                        <a:pt x="57" y="174"/>
                        <a:pt x="57" y="174"/>
                      </a:cubicBezTo>
                      <a:cubicBezTo>
                        <a:pt x="35" y="164"/>
                        <a:pt x="19" y="148"/>
                        <a:pt x="9" y="126"/>
                      </a:cubicBezTo>
                      <a:cubicBezTo>
                        <a:pt x="6" y="118"/>
                        <a:pt x="6" y="118"/>
                        <a:pt x="6" y="118"/>
                      </a:cubicBezTo>
                      <a:cubicBezTo>
                        <a:pt x="0" y="96"/>
                        <a:pt x="1" y="76"/>
                        <a:pt x="9" y="56"/>
                      </a:cubicBezTo>
                      <a:cubicBezTo>
                        <a:pt x="13" y="48"/>
                        <a:pt x="13" y="48"/>
                        <a:pt x="13" y="48"/>
                      </a:cubicBezTo>
                      <a:cubicBezTo>
                        <a:pt x="25" y="26"/>
                        <a:pt x="42" y="12"/>
                        <a:pt x="65" y="4"/>
                      </a:cubicBezTo>
                      <a:cubicBezTo>
                        <a:pt x="75" y="2"/>
                        <a:pt x="83" y="0"/>
                        <a:pt x="92" y="0"/>
                      </a:cubicBezTo>
                      <a:close/>
                    </a:path>
                  </a:pathLst>
                </a:cu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55" name="Freeform: Shape 297"/>
                <p:cNvSpPr/>
                <p:nvPr/>
              </p:nvSpPr>
              <p:spPr bwMode="auto">
                <a:xfrm>
                  <a:off x="3132878" y="3427204"/>
                  <a:ext cx="174300" cy="314106"/>
                </a:xfrm>
                <a:custGeom>
                  <a:avLst/>
                  <a:gdLst/>
                  <a:ahLst/>
                  <a:cxnLst>
                    <a:cxn ang="0">
                      <a:pos x="33" y="67"/>
                    </a:cxn>
                    <a:cxn ang="0">
                      <a:pos x="12" y="57"/>
                    </a:cxn>
                    <a:cxn ang="0">
                      <a:pos x="21" y="61"/>
                    </a:cxn>
                    <a:cxn ang="0">
                      <a:pos x="10" y="61"/>
                    </a:cxn>
                    <a:cxn ang="0">
                      <a:pos x="48" y="57"/>
                    </a:cxn>
                    <a:cxn ang="0">
                      <a:pos x="57" y="61"/>
                    </a:cxn>
                    <a:cxn ang="0">
                      <a:pos x="46" y="61"/>
                    </a:cxn>
                    <a:cxn ang="0">
                      <a:pos x="46" y="105"/>
                    </a:cxn>
                    <a:cxn ang="0">
                      <a:pos x="57" y="110"/>
                    </a:cxn>
                    <a:cxn ang="0">
                      <a:pos x="44" y="110"/>
                    </a:cxn>
                    <a:cxn ang="0">
                      <a:pos x="29" y="105"/>
                    </a:cxn>
                    <a:cxn ang="0">
                      <a:pos x="40" y="110"/>
                    </a:cxn>
                    <a:cxn ang="0">
                      <a:pos x="27" y="110"/>
                    </a:cxn>
                    <a:cxn ang="0">
                      <a:pos x="12" y="105"/>
                    </a:cxn>
                    <a:cxn ang="0">
                      <a:pos x="23" y="110"/>
                    </a:cxn>
                    <a:cxn ang="0">
                      <a:pos x="10" y="110"/>
                    </a:cxn>
                    <a:cxn ang="0">
                      <a:pos x="46" y="71"/>
                    </a:cxn>
                    <a:cxn ang="0">
                      <a:pos x="57" y="76"/>
                    </a:cxn>
                    <a:cxn ang="0">
                      <a:pos x="44" y="76"/>
                    </a:cxn>
                    <a:cxn ang="0">
                      <a:pos x="29" y="71"/>
                    </a:cxn>
                    <a:cxn ang="0">
                      <a:pos x="40" y="76"/>
                    </a:cxn>
                    <a:cxn ang="0">
                      <a:pos x="27" y="76"/>
                    </a:cxn>
                    <a:cxn ang="0">
                      <a:pos x="12" y="71"/>
                    </a:cxn>
                    <a:cxn ang="0">
                      <a:pos x="23" y="76"/>
                    </a:cxn>
                    <a:cxn ang="0">
                      <a:pos x="10" y="76"/>
                    </a:cxn>
                    <a:cxn ang="0">
                      <a:pos x="29" y="3"/>
                    </a:cxn>
                    <a:cxn ang="0">
                      <a:pos x="40" y="5"/>
                    </a:cxn>
                    <a:cxn ang="0">
                      <a:pos x="27" y="5"/>
                    </a:cxn>
                    <a:cxn ang="0">
                      <a:pos x="10" y="10"/>
                    </a:cxn>
                    <a:cxn ang="0">
                      <a:pos x="60" y="44"/>
                    </a:cxn>
                    <a:cxn ang="0">
                      <a:pos x="6" y="44"/>
                    </a:cxn>
                    <a:cxn ang="0">
                      <a:pos x="5" y="0"/>
                    </a:cxn>
                    <a:cxn ang="0">
                      <a:pos x="67" y="114"/>
                    </a:cxn>
                    <a:cxn ang="0">
                      <a:pos x="0" y="114"/>
                    </a:cxn>
                    <a:cxn ang="0">
                      <a:pos x="46" y="94"/>
                    </a:cxn>
                    <a:cxn ang="0">
                      <a:pos x="57" y="98"/>
                    </a:cxn>
                    <a:cxn ang="0">
                      <a:pos x="44" y="98"/>
                    </a:cxn>
                    <a:cxn ang="0">
                      <a:pos x="29" y="94"/>
                    </a:cxn>
                    <a:cxn ang="0">
                      <a:pos x="40" y="98"/>
                    </a:cxn>
                    <a:cxn ang="0">
                      <a:pos x="27" y="98"/>
                    </a:cxn>
                    <a:cxn ang="0">
                      <a:pos x="12" y="94"/>
                    </a:cxn>
                    <a:cxn ang="0">
                      <a:pos x="23" y="98"/>
                    </a:cxn>
                    <a:cxn ang="0">
                      <a:pos x="10" y="98"/>
                    </a:cxn>
                    <a:cxn ang="0">
                      <a:pos x="46" y="83"/>
                    </a:cxn>
                    <a:cxn ang="0">
                      <a:pos x="57" y="87"/>
                    </a:cxn>
                    <a:cxn ang="0">
                      <a:pos x="44" y="87"/>
                    </a:cxn>
                    <a:cxn ang="0">
                      <a:pos x="29" y="83"/>
                    </a:cxn>
                    <a:cxn ang="0">
                      <a:pos x="40" y="87"/>
                    </a:cxn>
                    <a:cxn ang="0">
                      <a:pos x="27" y="87"/>
                    </a:cxn>
                    <a:cxn ang="0">
                      <a:pos x="12" y="83"/>
                    </a:cxn>
                    <a:cxn ang="0">
                      <a:pos x="23" y="87"/>
                    </a:cxn>
                    <a:cxn ang="0">
                      <a:pos x="10" y="87"/>
                    </a:cxn>
                  </a:cxnLst>
                  <a:rect l="0" t="0" r="r" b="b"/>
                  <a:pathLst>
                    <a:path w="67" h="120">
                      <a:moveTo>
                        <a:pt x="33" y="54"/>
                      </a:moveTo>
                      <a:cubicBezTo>
                        <a:pt x="38" y="54"/>
                        <a:pt x="42" y="57"/>
                        <a:pt x="42" y="60"/>
                      </a:cubicBezTo>
                      <a:cubicBezTo>
                        <a:pt x="42" y="64"/>
                        <a:pt x="38" y="67"/>
                        <a:pt x="33" y="67"/>
                      </a:cubicBezTo>
                      <a:cubicBezTo>
                        <a:pt x="28" y="67"/>
                        <a:pt x="24" y="64"/>
                        <a:pt x="24" y="60"/>
                      </a:cubicBezTo>
                      <a:cubicBezTo>
                        <a:pt x="24" y="57"/>
                        <a:pt x="28" y="54"/>
                        <a:pt x="33" y="54"/>
                      </a:cubicBezTo>
                      <a:close/>
                      <a:moveTo>
                        <a:pt x="12" y="57"/>
                      </a:moveTo>
                      <a:cubicBezTo>
                        <a:pt x="15" y="57"/>
                        <a:pt x="16" y="57"/>
                        <a:pt x="18" y="57"/>
                      </a:cubicBezTo>
                      <a:cubicBezTo>
                        <a:pt x="20" y="57"/>
                        <a:pt x="21" y="58"/>
                        <a:pt x="21" y="59"/>
                      </a:cubicBezTo>
                      <a:cubicBezTo>
                        <a:pt x="21" y="60"/>
                        <a:pt x="21" y="60"/>
                        <a:pt x="21" y="61"/>
                      </a:cubicBezTo>
                      <a:cubicBezTo>
                        <a:pt x="21" y="62"/>
                        <a:pt x="20" y="64"/>
                        <a:pt x="18" y="64"/>
                      </a:cubicBezTo>
                      <a:cubicBezTo>
                        <a:pt x="16" y="64"/>
                        <a:pt x="15" y="64"/>
                        <a:pt x="12" y="64"/>
                      </a:cubicBezTo>
                      <a:cubicBezTo>
                        <a:pt x="11" y="64"/>
                        <a:pt x="10" y="62"/>
                        <a:pt x="10" y="61"/>
                      </a:cubicBezTo>
                      <a:cubicBezTo>
                        <a:pt x="10" y="60"/>
                        <a:pt x="10" y="60"/>
                        <a:pt x="10" y="59"/>
                      </a:cubicBezTo>
                      <a:cubicBezTo>
                        <a:pt x="10" y="58"/>
                        <a:pt x="11" y="57"/>
                        <a:pt x="12" y="57"/>
                      </a:cubicBezTo>
                      <a:close/>
                      <a:moveTo>
                        <a:pt x="48" y="57"/>
                      </a:moveTo>
                      <a:cubicBezTo>
                        <a:pt x="51" y="57"/>
                        <a:pt x="52" y="57"/>
                        <a:pt x="54" y="57"/>
                      </a:cubicBezTo>
                      <a:cubicBezTo>
                        <a:pt x="56" y="57"/>
                        <a:pt x="57" y="58"/>
                        <a:pt x="57" y="59"/>
                      </a:cubicBezTo>
                      <a:cubicBezTo>
                        <a:pt x="57" y="60"/>
                        <a:pt x="57" y="60"/>
                        <a:pt x="57" y="61"/>
                      </a:cubicBezTo>
                      <a:cubicBezTo>
                        <a:pt x="57" y="62"/>
                        <a:pt x="56" y="64"/>
                        <a:pt x="54" y="64"/>
                      </a:cubicBezTo>
                      <a:cubicBezTo>
                        <a:pt x="52" y="64"/>
                        <a:pt x="51" y="64"/>
                        <a:pt x="48" y="64"/>
                      </a:cubicBezTo>
                      <a:cubicBezTo>
                        <a:pt x="47" y="64"/>
                        <a:pt x="46" y="62"/>
                        <a:pt x="46" y="61"/>
                      </a:cubicBezTo>
                      <a:cubicBezTo>
                        <a:pt x="46" y="60"/>
                        <a:pt x="46" y="60"/>
                        <a:pt x="46" y="59"/>
                      </a:cubicBezTo>
                      <a:cubicBezTo>
                        <a:pt x="46" y="58"/>
                        <a:pt x="47" y="57"/>
                        <a:pt x="48" y="57"/>
                      </a:cubicBezTo>
                      <a:close/>
                      <a:moveTo>
                        <a:pt x="46" y="105"/>
                      </a:moveTo>
                      <a:cubicBezTo>
                        <a:pt x="54" y="105"/>
                        <a:pt x="54" y="105"/>
                        <a:pt x="54" y="105"/>
                      </a:cubicBezTo>
                      <a:cubicBezTo>
                        <a:pt x="56" y="105"/>
                        <a:pt x="57" y="107"/>
                        <a:pt x="57" y="108"/>
                      </a:cubicBezTo>
                      <a:cubicBezTo>
                        <a:pt x="57" y="110"/>
                        <a:pt x="57" y="110"/>
                        <a:pt x="57" y="110"/>
                      </a:cubicBezTo>
                      <a:cubicBezTo>
                        <a:pt x="57" y="111"/>
                        <a:pt x="56" y="112"/>
                        <a:pt x="54" y="112"/>
                      </a:cubicBezTo>
                      <a:cubicBezTo>
                        <a:pt x="46" y="112"/>
                        <a:pt x="46" y="112"/>
                        <a:pt x="46" y="112"/>
                      </a:cubicBezTo>
                      <a:cubicBezTo>
                        <a:pt x="45" y="112"/>
                        <a:pt x="44" y="111"/>
                        <a:pt x="44" y="110"/>
                      </a:cubicBezTo>
                      <a:cubicBezTo>
                        <a:pt x="44" y="108"/>
                        <a:pt x="44" y="108"/>
                        <a:pt x="44" y="108"/>
                      </a:cubicBezTo>
                      <a:cubicBezTo>
                        <a:pt x="44" y="107"/>
                        <a:pt x="45" y="105"/>
                        <a:pt x="46" y="105"/>
                      </a:cubicBezTo>
                      <a:close/>
                      <a:moveTo>
                        <a:pt x="29" y="105"/>
                      </a:moveTo>
                      <a:cubicBezTo>
                        <a:pt x="32" y="105"/>
                        <a:pt x="35" y="105"/>
                        <a:pt x="37" y="105"/>
                      </a:cubicBezTo>
                      <a:cubicBezTo>
                        <a:pt x="39" y="105"/>
                        <a:pt x="40" y="107"/>
                        <a:pt x="40" y="108"/>
                      </a:cubicBezTo>
                      <a:cubicBezTo>
                        <a:pt x="40" y="109"/>
                        <a:pt x="40" y="109"/>
                        <a:pt x="40" y="110"/>
                      </a:cubicBezTo>
                      <a:cubicBezTo>
                        <a:pt x="40" y="111"/>
                        <a:pt x="39" y="112"/>
                        <a:pt x="37" y="112"/>
                      </a:cubicBezTo>
                      <a:cubicBezTo>
                        <a:pt x="35" y="112"/>
                        <a:pt x="32" y="112"/>
                        <a:pt x="29" y="112"/>
                      </a:cubicBezTo>
                      <a:cubicBezTo>
                        <a:pt x="28" y="112"/>
                        <a:pt x="27" y="111"/>
                        <a:pt x="27" y="110"/>
                      </a:cubicBezTo>
                      <a:cubicBezTo>
                        <a:pt x="27" y="109"/>
                        <a:pt x="27" y="109"/>
                        <a:pt x="27" y="108"/>
                      </a:cubicBezTo>
                      <a:cubicBezTo>
                        <a:pt x="27" y="107"/>
                        <a:pt x="28" y="105"/>
                        <a:pt x="29" y="105"/>
                      </a:cubicBezTo>
                      <a:close/>
                      <a:moveTo>
                        <a:pt x="12" y="105"/>
                      </a:moveTo>
                      <a:cubicBezTo>
                        <a:pt x="20" y="105"/>
                        <a:pt x="20" y="105"/>
                        <a:pt x="20" y="105"/>
                      </a:cubicBezTo>
                      <a:cubicBezTo>
                        <a:pt x="22" y="105"/>
                        <a:pt x="23" y="107"/>
                        <a:pt x="23" y="108"/>
                      </a:cubicBezTo>
                      <a:cubicBezTo>
                        <a:pt x="23" y="110"/>
                        <a:pt x="23" y="110"/>
                        <a:pt x="23" y="110"/>
                      </a:cubicBezTo>
                      <a:cubicBezTo>
                        <a:pt x="23" y="111"/>
                        <a:pt x="22" y="112"/>
                        <a:pt x="20" y="112"/>
                      </a:cubicBezTo>
                      <a:cubicBezTo>
                        <a:pt x="12" y="112"/>
                        <a:pt x="12" y="112"/>
                        <a:pt x="12" y="112"/>
                      </a:cubicBezTo>
                      <a:cubicBezTo>
                        <a:pt x="11" y="112"/>
                        <a:pt x="10" y="111"/>
                        <a:pt x="10" y="110"/>
                      </a:cubicBezTo>
                      <a:cubicBezTo>
                        <a:pt x="10" y="108"/>
                        <a:pt x="10" y="108"/>
                        <a:pt x="10" y="108"/>
                      </a:cubicBezTo>
                      <a:cubicBezTo>
                        <a:pt x="10" y="107"/>
                        <a:pt x="11" y="105"/>
                        <a:pt x="12" y="105"/>
                      </a:cubicBezTo>
                      <a:close/>
                      <a:moveTo>
                        <a:pt x="46" y="71"/>
                      </a:moveTo>
                      <a:cubicBezTo>
                        <a:pt x="54" y="71"/>
                        <a:pt x="54" y="71"/>
                        <a:pt x="54" y="71"/>
                      </a:cubicBezTo>
                      <a:cubicBezTo>
                        <a:pt x="56" y="71"/>
                        <a:pt x="57" y="72"/>
                        <a:pt x="57" y="74"/>
                      </a:cubicBezTo>
                      <a:cubicBezTo>
                        <a:pt x="57" y="76"/>
                        <a:pt x="57" y="76"/>
                        <a:pt x="57" y="76"/>
                      </a:cubicBezTo>
                      <a:cubicBezTo>
                        <a:pt x="57" y="77"/>
                        <a:pt x="56" y="78"/>
                        <a:pt x="54" y="78"/>
                      </a:cubicBezTo>
                      <a:cubicBezTo>
                        <a:pt x="46" y="78"/>
                        <a:pt x="46" y="78"/>
                        <a:pt x="46" y="78"/>
                      </a:cubicBezTo>
                      <a:cubicBezTo>
                        <a:pt x="45" y="78"/>
                        <a:pt x="44" y="77"/>
                        <a:pt x="44" y="76"/>
                      </a:cubicBezTo>
                      <a:cubicBezTo>
                        <a:pt x="44" y="74"/>
                        <a:pt x="44" y="74"/>
                        <a:pt x="44" y="74"/>
                      </a:cubicBezTo>
                      <a:cubicBezTo>
                        <a:pt x="44" y="72"/>
                        <a:pt x="45" y="71"/>
                        <a:pt x="46" y="71"/>
                      </a:cubicBezTo>
                      <a:close/>
                      <a:moveTo>
                        <a:pt x="29" y="71"/>
                      </a:moveTo>
                      <a:cubicBezTo>
                        <a:pt x="32" y="71"/>
                        <a:pt x="35" y="71"/>
                        <a:pt x="37" y="71"/>
                      </a:cubicBezTo>
                      <a:cubicBezTo>
                        <a:pt x="39" y="71"/>
                        <a:pt x="40" y="72"/>
                        <a:pt x="40" y="74"/>
                      </a:cubicBezTo>
                      <a:cubicBezTo>
                        <a:pt x="40" y="75"/>
                        <a:pt x="40" y="74"/>
                        <a:pt x="40" y="76"/>
                      </a:cubicBezTo>
                      <a:cubicBezTo>
                        <a:pt x="40" y="77"/>
                        <a:pt x="39" y="78"/>
                        <a:pt x="37" y="78"/>
                      </a:cubicBezTo>
                      <a:cubicBezTo>
                        <a:pt x="35" y="78"/>
                        <a:pt x="32" y="78"/>
                        <a:pt x="29" y="78"/>
                      </a:cubicBezTo>
                      <a:cubicBezTo>
                        <a:pt x="28" y="78"/>
                        <a:pt x="27" y="77"/>
                        <a:pt x="27" y="76"/>
                      </a:cubicBezTo>
                      <a:cubicBezTo>
                        <a:pt x="27" y="74"/>
                        <a:pt x="27" y="75"/>
                        <a:pt x="27" y="74"/>
                      </a:cubicBezTo>
                      <a:cubicBezTo>
                        <a:pt x="27" y="72"/>
                        <a:pt x="28" y="71"/>
                        <a:pt x="29" y="71"/>
                      </a:cubicBezTo>
                      <a:close/>
                      <a:moveTo>
                        <a:pt x="12" y="71"/>
                      </a:moveTo>
                      <a:cubicBezTo>
                        <a:pt x="20" y="71"/>
                        <a:pt x="20" y="71"/>
                        <a:pt x="20" y="71"/>
                      </a:cubicBezTo>
                      <a:cubicBezTo>
                        <a:pt x="22" y="71"/>
                        <a:pt x="23" y="72"/>
                        <a:pt x="23" y="74"/>
                      </a:cubicBezTo>
                      <a:cubicBezTo>
                        <a:pt x="23" y="76"/>
                        <a:pt x="23" y="76"/>
                        <a:pt x="23" y="76"/>
                      </a:cubicBezTo>
                      <a:cubicBezTo>
                        <a:pt x="23" y="77"/>
                        <a:pt x="22" y="78"/>
                        <a:pt x="20" y="78"/>
                      </a:cubicBezTo>
                      <a:cubicBezTo>
                        <a:pt x="12" y="78"/>
                        <a:pt x="12" y="78"/>
                        <a:pt x="12" y="78"/>
                      </a:cubicBezTo>
                      <a:cubicBezTo>
                        <a:pt x="11" y="78"/>
                        <a:pt x="10" y="77"/>
                        <a:pt x="10" y="76"/>
                      </a:cubicBezTo>
                      <a:cubicBezTo>
                        <a:pt x="10" y="74"/>
                        <a:pt x="10" y="74"/>
                        <a:pt x="10" y="74"/>
                      </a:cubicBezTo>
                      <a:cubicBezTo>
                        <a:pt x="10" y="72"/>
                        <a:pt x="11" y="71"/>
                        <a:pt x="12" y="71"/>
                      </a:cubicBezTo>
                      <a:close/>
                      <a:moveTo>
                        <a:pt x="29" y="3"/>
                      </a:moveTo>
                      <a:cubicBezTo>
                        <a:pt x="38" y="3"/>
                        <a:pt x="38" y="3"/>
                        <a:pt x="38" y="3"/>
                      </a:cubicBezTo>
                      <a:cubicBezTo>
                        <a:pt x="39" y="3"/>
                        <a:pt x="40" y="4"/>
                        <a:pt x="40" y="5"/>
                      </a:cubicBezTo>
                      <a:cubicBezTo>
                        <a:pt x="40" y="5"/>
                        <a:pt x="40" y="5"/>
                        <a:pt x="40" y="5"/>
                      </a:cubicBezTo>
                      <a:cubicBezTo>
                        <a:pt x="40" y="6"/>
                        <a:pt x="39" y="7"/>
                        <a:pt x="38" y="7"/>
                      </a:cubicBezTo>
                      <a:cubicBezTo>
                        <a:pt x="29" y="7"/>
                        <a:pt x="29" y="7"/>
                        <a:pt x="29" y="7"/>
                      </a:cubicBezTo>
                      <a:cubicBezTo>
                        <a:pt x="28" y="7"/>
                        <a:pt x="27" y="6"/>
                        <a:pt x="27" y="5"/>
                      </a:cubicBezTo>
                      <a:cubicBezTo>
                        <a:pt x="27" y="5"/>
                        <a:pt x="27" y="5"/>
                        <a:pt x="27" y="5"/>
                      </a:cubicBezTo>
                      <a:cubicBezTo>
                        <a:pt x="27" y="4"/>
                        <a:pt x="28" y="3"/>
                        <a:pt x="29" y="3"/>
                      </a:cubicBezTo>
                      <a:close/>
                      <a:moveTo>
                        <a:pt x="10" y="10"/>
                      </a:moveTo>
                      <a:cubicBezTo>
                        <a:pt x="56" y="10"/>
                        <a:pt x="56" y="10"/>
                        <a:pt x="56" y="10"/>
                      </a:cubicBezTo>
                      <a:cubicBezTo>
                        <a:pt x="58" y="10"/>
                        <a:pt x="60" y="12"/>
                        <a:pt x="60" y="14"/>
                      </a:cubicBezTo>
                      <a:cubicBezTo>
                        <a:pt x="60" y="44"/>
                        <a:pt x="60" y="44"/>
                        <a:pt x="60" y="44"/>
                      </a:cubicBezTo>
                      <a:cubicBezTo>
                        <a:pt x="60" y="46"/>
                        <a:pt x="58" y="48"/>
                        <a:pt x="56" y="48"/>
                      </a:cubicBezTo>
                      <a:cubicBezTo>
                        <a:pt x="10" y="48"/>
                        <a:pt x="10" y="48"/>
                        <a:pt x="10" y="48"/>
                      </a:cubicBezTo>
                      <a:cubicBezTo>
                        <a:pt x="8" y="48"/>
                        <a:pt x="6" y="46"/>
                        <a:pt x="6" y="44"/>
                      </a:cubicBezTo>
                      <a:cubicBezTo>
                        <a:pt x="6" y="14"/>
                        <a:pt x="6" y="14"/>
                        <a:pt x="6" y="14"/>
                      </a:cubicBezTo>
                      <a:cubicBezTo>
                        <a:pt x="6" y="12"/>
                        <a:pt x="8" y="10"/>
                        <a:pt x="10" y="10"/>
                      </a:cubicBezTo>
                      <a:close/>
                      <a:moveTo>
                        <a:pt x="5" y="0"/>
                      </a:moveTo>
                      <a:cubicBezTo>
                        <a:pt x="62" y="0"/>
                        <a:pt x="62" y="0"/>
                        <a:pt x="62" y="0"/>
                      </a:cubicBezTo>
                      <a:cubicBezTo>
                        <a:pt x="64" y="0"/>
                        <a:pt x="67" y="2"/>
                        <a:pt x="67" y="5"/>
                      </a:cubicBezTo>
                      <a:cubicBezTo>
                        <a:pt x="67" y="114"/>
                        <a:pt x="67" y="114"/>
                        <a:pt x="67" y="114"/>
                      </a:cubicBezTo>
                      <a:cubicBezTo>
                        <a:pt x="67" y="117"/>
                        <a:pt x="64" y="120"/>
                        <a:pt x="62" y="120"/>
                      </a:cubicBezTo>
                      <a:cubicBezTo>
                        <a:pt x="5" y="120"/>
                        <a:pt x="5" y="120"/>
                        <a:pt x="5" y="120"/>
                      </a:cubicBezTo>
                      <a:cubicBezTo>
                        <a:pt x="2" y="120"/>
                        <a:pt x="0" y="117"/>
                        <a:pt x="0" y="114"/>
                      </a:cubicBezTo>
                      <a:cubicBezTo>
                        <a:pt x="0" y="5"/>
                        <a:pt x="0" y="5"/>
                        <a:pt x="0" y="5"/>
                      </a:cubicBezTo>
                      <a:cubicBezTo>
                        <a:pt x="0" y="2"/>
                        <a:pt x="2" y="0"/>
                        <a:pt x="5" y="0"/>
                      </a:cubicBezTo>
                      <a:close/>
                      <a:moveTo>
                        <a:pt x="46" y="94"/>
                      </a:moveTo>
                      <a:cubicBezTo>
                        <a:pt x="49" y="94"/>
                        <a:pt x="52" y="94"/>
                        <a:pt x="54" y="94"/>
                      </a:cubicBezTo>
                      <a:cubicBezTo>
                        <a:pt x="56" y="94"/>
                        <a:pt x="57" y="95"/>
                        <a:pt x="57" y="96"/>
                      </a:cubicBezTo>
                      <a:cubicBezTo>
                        <a:pt x="57" y="97"/>
                        <a:pt x="57" y="98"/>
                        <a:pt x="57" y="98"/>
                      </a:cubicBezTo>
                      <a:cubicBezTo>
                        <a:pt x="57" y="100"/>
                        <a:pt x="56" y="101"/>
                        <a:pt x="54" y="101"/>
                      </a:cubicBezTo>
                      <a:cubicBezTo>
                        <a:pt x="52" y="101"/>
                        <a:pt x="49" y="101"/>
                        <a:pt x="46" y="101"/>
                      </a:cubicBezTo>
                      <a:cubicBezTo>
                        <a:pt x="45" y="101"/>
                        <a:pt x="44" y="100"/>
                        <a:pt x="44" y="98"/>
                      </a:cubicBezTo>
                      <a:cubicBezTo>
                        <a:pt x="44" y="98"/>
                        <a:pt x="44" y="97"/>
                        <a:pt x="44" y="96"/>
                      </a:cubicBezTo>
                      <a:cubicBezTo>
                        <a:pt x="44" y="95"/>
                        <a:pt x="45" y="94"/>
                        <a:pt x="46" y="94"/>
                      </a:cubicBezTo>
                      <a:close/>
                      <a:moveTo>
                        <a:pt x="29" y="94"/>
                      </a:moveTo>
                      <a:cubicBezTo>
                        <a:pt x="32" y="94"/>
                        <a:pt x="35" y="94"/>
                        <a:pt x="37" y="94"/>
                      </a:cubicBezTo>
                      <a:cubicBezTo>
                        <a:pt x="39" y="94"/>
                        <a:pt x="40" y="95"/>
                        <a:pt x="40" y="96"/>
                      </a:cubicBezTo>
                      <a:cubicBezTo>
                        <a:pt x="40" y="98"/>
                        <a:pt x="40" y="97"/>
                        <a:pt x="40" y="98"/>
                      </a:cubicBezTo>
                      <a:cubicBezTo>
                        <a:pt x="40" y="100"/>
                        <a:pt x="39" y="101"/>
                        <a:pt x="37" y="101"/>
                      </a:cubicBezTo>
                      <a:cubicBezTo>
                        <a:pt x="35" y="101"/>
                        <a:pt x="32" y="101"/>
                        <a:pt x="29" y="101"/>
                      </a:cubicBezTo>
                      <a:cubicBezTo>
                        <a:pt x="28" y="101"/>
                        <a:pt x="27" y="100"/>
                        <a:pt x="27" y="98"/>
                      </a:cubicBezTo>
                      <a:cubicBezTo>
                        <a:pt x="27" y="97"/>
                        <a:pt x="27" y="98"/>
                        <a:pt x="27" y="96"/>
                      </a:cubicBezTo>
                      <a:cubicBezTo>
                        <a:pt x="27" y="95"/>
                        <a:pt x="28" y="94"/>
                        <a:pt x="29" y="94"/>
                      </a:cubicBezTo>
                      <a:close/>
                      <a:moveTo>
                        <a:pt x="12" y="94"/>
                      </a:moveTo>
                      <a:cubicBezTo>
                        <a:pt x="15" y="94"/>
                        <a:pt x="18" y="94"/>
                        <a:pt x="20" y="94"/>
                      </a:cubicBezTo>
                      <a:cubicBezTo>
                        <a:pt x="22" y="94"/>
                        <a:pt x="23" y="95"/>
                        <a:pt x="23" y="96"/>
                      </a:cubicBezTo>
                      <a:cubicBezTo>
                        <a:pt x="23" y="97"/>
                        <a:pt x="23" y="98"/>
                        <a:pt x="23" y="98"/>
                      </a:cubicBezTo>
                      <a:cubicBezTo>
                        <a:pt x="23" y="100"/>
                        <a:pt x="22" y="101"/>
                        <a:pt x="20" y="101"/>
                      </a:cubicBezTo>
                      <a:cubicBezTo>
                        <a:pt x="18" y="101"/>
                        <a:pt x="15" y="101"/>
                        <a:pt x="12" y="101"/>
                      </a:cubicBezTo>
                      <a:cubicBezTo>
                        <a:pt x="11" y="101"/>
                        <a:pt x="10" y="100"/>
                        <a:pt x="10" y="98"/>
                      </a:cubicBezTo>
                      <a:cubicBezTo>
                        <a:pt x="10" y="98"/>
                        <a:pt x="10" y="97"/>
                        <a:pt x="10" y="96"/>
                      </a:cubicBezTo>
                      <a:cubicBezTo>
                        <a:pt x="10" y="95"/>
                        <a:pt x="11" y="94"/>
                        <a:pt x="12" y="94"/>
                      </a:cubicBezTo>
                      <a:close/>
                      <a:moveTo>
                        <a:pt x="46" y="83"/>
                      </a:moveTo>
                      <a:cubicBezTo>
                        <a:pt x="49" y="83"/>
                        <a:pt x="52" y="83"/>
                        <a:pt x="54" y="83"/>
                      </a:cubicBezTo>
                      <a:cubicBezTo>
                        <a:pt x="56" y="83"/>
                        <a:pt x="57" y="84"/>
                        <a:pt x="57" y="85"/>
                      </a:cubicBezTo>
                      <a:cubicBezTo>
                        <a:pt x="57" y="86"/>
                        <a:pt x="57" y="86"/>
                        <a:pt x="57" y="87"/>
                      </a:cubicBezTo>
                      <a:cubicBezTo>
                        <a:pt x="57" y="88"/>
                        <a:pt x="56" y="89"/>
                        <a:pt x="54" y="89"/>
                      </a:cubicBezTo>
                      <a:cubicBezTo>
                        <a:pt x="52" y="89"/>
                        <a:pt x="49" y="89"/>
                        <a:pt x="46" y="89"/>
                      </a:cubicBezTo>
                      <a:cubicBezTo>
                        <a:pt x="45" y="89"/>
                        <a:pt x="44" y="88"/>
                        <a:pt x="44" y="87"/>
                      </a:cubicBezTo>
                      <a:cubicBezTo>
                        <a:pt x="44" y="86"/>
                        <a:pt x="44" y="86"/>
                        <a:pt x="44" y="85"/>
                      </a:cubicBezTo>
                      <a:cubicBezTo>
                        <a:pt x="44" y="84"/>
                        <a:pt x="45" y="83"/>
                        <a:pt x="46" y="83"/>
                      </a:cubicBezTo>
                      <a:close/>
                      <a:moveTo>
                        <a:pt x="29" y="83"/>
                      </a:moveTo>
                      <a:cubicBezTo>
                        <a:pt x="32" y="83"/>
                        <a:pt x="35" y="83"/>
                        <a:pt x="37" y="83"/>
                      </a:cubicBezTo>
                      <a:cubicBezTo>
                        <a:pt x="39" y="83"/>
                        <a:pt x="40" y="84"/>
                        <a:pt x="40" y="85"/>
                      </a:cubicBezTo>
                      <a:cubicBezTo>
                        <a:pt x="40" y="86"/>
                        <a:pt x="40" y="86"/>
                        <a:pt x="40" y="87"/>
                      </a:cubicBezTo>
                      <a:cubicBezTo>
                        <a:pt x="40" y="88"/>
                        <a:pt x="39" y="89"/>
                        <a:pt x="37" y="89"/>
                      </a:cubicBezTo>
                      <a:cubicBezTo>
                        <a:pt x="35" y="89"/>
                        <a:pt x="32" y="89"/>
                        <a:pt x="29" y="89"/>
                      </a:cubicBezTo>
                      <a:cubicBezTo>
                        <a:pt x="28" y="89"/>
                        <a:pt x="27" y="88"/>
                        <a:pt x="27" y="87"/>
                      </a:cubicBezTo>
                      <a:cubicBezTo>
                        <a:pt x="27" y="86"/>
                        <a:pt x="27" y="86"/>
                        <a:pt x="27" y="85"/>
                      </a:cubicBezTo>
                      <a:cubicBezTo>
                        <a:pt x="27" y="84"/>
                        <a:pt x="28" y="83"/>
                        <a:pt x="29" y="83"/>
                      </a:cubicBezTo>
                      <a:close/>
                      <a:moveTo>
                        <a:pt x="12" y="83"/>
                      </a:moveTo>
                      <a:cubicBezTo>
                        <a:pt x="15" y="83"/>
                        <a:pt x="18" y="83"/>
                        <a:pt x="20" y="83"/>
                      </a:cubicBezTo>
                      <a:cubicBezTo>
                        <a:pt x="22" y="83"/>
                        <a:pt x="23" y="84"/>
                        <a:pt x="23" y="85"/>
                      </a:cubicBezTo>
                      <a:cubicBezTo>
                        <a:pt x="23" y="86"/>
                        <a:pt x="23" y="86"/>
                        <a:pt x="23" y="87"/>
                      </a:cubicBezTo>
                      <a:cubicBezTo>
                        <a:pt x="23" y="88"/>
                        <a:pt x="22" y="89"/>
                        <a:pt x="20" y="89"/>
                      </a:cubicBezTo>
                      <a:cubicBezTo>
                        <a:pt x="18" y="89"/>
                        <a:pt x="15" y="89"/>
                        <a:pt x="12" y="89"/>
                      </a:cubicBezTo>
                      <a:cubicBezTo>
                        <a:pt x="11" y="89"/>
                        <a:pt x="10" y="88"/>
                        <a:pt x="10" y="87"/>
                      </a:cubicBezTo>
                      <a:cubicBezTo>
                        <a:pt x="10" y="86"/>
                        <a:pt x="10" y="86"/>
                        <a:pt x="10" y="85"/>
                      </a:cubicBezTo>
                      <a:cubicBezTo>
                        <a:pt x="10" y="84"/>
                        <a:pt x="11" y="83"/>
                        <a:pt x="12" y="83"/>
                      </a:cubicBezTo>
                      <a:close/>
                    </a:path>
                  </a:pathLst>
                </a:custGeom>
                <a:solidFill>
                  <a:srgbClr val="FFFFFF"/>
                </a:solidFill>
                <a:ln w="9525">
                  <a:noFill/>
                  <a:round/>
                </a:ln>
              </p:spPr>
              <p:txBody>
                <a:bodyPr anchor="ctr"/>
                <a:lstStyle/>
                <a:p>
                  <a:pPr algn="ctr"/>
                  <a:endParaRPr lang="zh-CN" sz="1700">
                    <a:ea typeface="宋体" panose="02010600030101010101" pitchFamily="2" charset="-122"/>
                    <a:sym typeface="思源黑体 CN Light" charset="0"/>
                  </a:endParaRPr>
                </a:p>
              </p:txBody>
            </p:sp>
          </p:grpSp>
        </p:grpSp>
        <p:grpSp>
          <p:nvGrpSpPr>
            <p:cNvPr id="65558" name="组合 5"/>
            <p:cNvGrpSpPr/>
            <p:nvPr/>
          </p:nvGrpSpPr>
          <p:grpSpPr bwMode="auto">
            <a:xfrm>
              <a:off x="9571" y="5783"/>
              <a:ext cx="2649" cy="3465"/>
              <a:chOff x="9571" y="5783"/>
              <a:chExt cx="2649" cy="3465"/>
            </a:xfrm>
          </p:grpSpPr>
          <p:sp>
            <p:nvSpPr>
              <p:cNvPr id="31" name="Freeform: Shape 238"/>
              <p:cNvSpPr/>
              <p:nvPr/>
            </p:nvSpPr>
            <p:spPr bwMode="auto">
              <a:xfrm>
                <a:off x="9572" y="5784"/>
                <a:ext cx="2058" cy="2540"/>
              </a:xfrm>
              <a:custGeom>
                <a:avLst/>
                <a:gdLst/>
                <a:ahLst/>
                <a:cxnLst>
                  <a:cxn ang="0">
                    <a:pos x="0" y="0"/>
                  </a:cxn>
                  <a:cxn ang="0">
                    <a:pos x="373" y="0"/>
                  </a:cxn>
                  <a:cxn ang="0">
                    <a:pos x="453" y="80"/>
                  </a:cxn>
                  <a:cxn ang="0">
                    <a:pos x="453" y="446"/>
                  </a:cxn>
                  <a:cxn ang="0">
                    <a:pos x="426" y="446"/>
                  </a:cxn>
                  <a:cxn ang="0">
                    <a:pos x="426" y="80"/>
                  </a:cxn>
                  <a:cxn ang="0">
                    <a:pos x="373" y="27"/>
                  </a:cxn>
                  <a:cxn ang="0">
                    <a:pos x="0" y="27"/>
                  </a:cxn>
                  <a:cxn ang="0">
                    <a:pos x="0" y="0"/>
                  </a:cxn>
                </a:cxnLst>
                <a:rect l="0" t="0" r="r" b="b"/>
                <a:pathLst>
                  <a:path w="453" h="446">
                    <a:moveTo>
                      <a:pt x="0" y="0"/>
                    </a:moveTo>
                    <a:cubicBezTo>
                      <a:pt x="373" y="0"/>
                      <a:pt x="373" y="0"/>
                      <a:pt x="373" y="0"/>
                    </a:cubicBezTo>
                    <a:cubicBezTo>
                      <a:pt x="417" y="0"/>
                      <a:pt x="453" y="36"/>
                      <a:pt x="453" y="80"/>
                    </a:cubicBezTo>
                    <a:cubicBezTo>
                      <a:pt x="453" y="446"/>
                      <a:pt x="453" y="446"/>
                      <a:pt x="453" y="446"/>
                    </a:cubicBezTo>
                    <a:cubicBezTo>
                      <a:pt x="426" y="446"/>
                      <a:pt x="426" y="446"/>
                      <a:pt x="426" y="446"/>
                    </a:cubicBezTo>
                    <a:cubicBezTo>
                      <a:pt x="426" y="80"/>
                      <a:pt x="426" y="80"/>
                      <a:pt x="426" y="80"/>
                    </a:cubicBezTo>
                    <a:cubicBezTo>
                      <a:pt x="426" y="51"/>
                      <a:pt x="402" y="27"/>
                      <a:pt x="373" y="27"/>
                    </a:cubicBezTo>
                    <a:cubicBezTo>
                      <a:pt x="0" y="27"/>
                      <a:pt x="0" y="27"/>
                      <a:pt x="0" y="27"/>
                    </a:cubicBezTo>
                    <a:cubicBezTo>
                      <a:pt x="0" y="0"/>
                      <a:pt x="0" y="0"/>
                      <a:pt x="0" y="0"/>
                    </a:cubicBezTo>
                    <a:close/>
                  </a:path>
                </a:pathLst>
              </a:cu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grpSp>
            <p:nvGrpSpPr>
              <p:cNvPr id="65560" name="Group 298"/>
              <p:cNvGrpSpPr/>
              <p:nvPr/>
            </p:nvGrpSpPr>
            <p:grpSpPr bwMode="auto">
              <a:xfrm>
                <a:off x="10888" y="7916"/>
                <a:ext cx="1333" cy="1333"/>
                <a:chOff x="5166519" y="3905850"/>
                <a:chExt cx="611188" cy="611187"/>
              </a:xfrm>
            </p:grpSpPr>
            <p:sp>
              <p:nvSpPr>
                <p:cNvPr id="50" name="Oval 299"/>
                <p:cNvSpPr/>
                <p:nvPr/>
              </p:nvSpPr>
              <p:spPr bwMode="auto">
                <a:xfrm>
                  <a:off x="5167348" y="3906215"/>
                  <a:ext cx="609841" cy="609904"/>
                </a:xfrm>
                <a:prstGeom prst="ellipse">
                  <a:avLst/>
                </a:prstGeom>
                <a:solidFill>
                  <a:schemeClr val="bg1">
                    <a:lumMod val="75000"/>
                  </a:schemeClr>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51" name="Freeform: Shape 300"/>
                <p:cNvSpPr/>
                <p:nvPr/>
              </p:nvSpPr>
              <p:spPr bwMode="auto">
                <a:xfrm>
                  <a:off x="5230396" y="3972709"/>
                  <a:ext cx="484892" cy="480357"/>
                </a:xfrm>
                <a:custGeom>
                  <a:avLst/>
                  <a:gdLst/>
                  <a:ahLst/>
                  <a:cxnLst>
                    <a:cxn ang="0">
                      <a:pos x="93" y="0"/>
                    </a:cxn>
                    <a:cxn ang="0">
                      <a:pos x="102" y="1"/>
                    </a:cxn>
                    <a:cxn ang="0">
                      <a:pos x="160" y="30"/>
                    </a:cxn>
                    <a:cxn ang="0">
                      <a:pos x="166" y="37"/>
                    </a:cxn>
                    <a:cxn ang="0">
                      <a:pos x="183" y="105"/>
                    </a:cxn>
                    <a:cxn ang="0">
                      <a:pos x="181" y="114"/>
                    </a:cxn>
                    <a:cxn ang="0">
                      <a:pos x="140" y="169"/>
                    </a:cxn>
                    <a:cxn ang="0">
                      <a:pos x="132" y="173"/>
                    </a:cxn>
                    <a:cxn ang="0">
                      <a:pos x="66" y="178"/>
                    </a:cxn>
                    <a:cxn ang="0">
                      <a:pos x="58" y="175"/>
                    </a:cxn>
                    <a:cxn ang="0">
                      <a:pos x="9" y="126"/>
                    </a:cxn>
                    <a:cxn ang="0">
                      <a:pos x="6" y="118"/>
                    </a:cxn>
                    <a:cxn ang="0">
                      <a:pos x="9" y="56"/>
                    </a:cxn>
                    <a:cxn ang="0">
                      <a:pos x="13" y="48"/>
                    </a:cxn>
                    <a:cxn ang="0">
                      <a:pos x="66" y="5"/>
                    </a:cxn>
                    <a:cxn ang="0">
                      <a:pos x="93" y="0"/>
                    </a:cxn>
                  </a:cxnLst>
                  <a:rect l="0" t="0" r="r" b="b"/>
                  <a:pathLst>
                    <a:path w="186" h="184">
                      <a:moveTo>
                        <a:pt x="93" y="0"/>
                      </a:moveTo>
                      <a:cubicBezTo>
                        <a:pt x="102" y="1"/>
                        <a:pt x="102" y="1"/>
                        <a:pt x="102" y="1"/>
                      </a:cubicBezTo>
                      <a:cubicBezTo>
                        <a:pt x="125" y="4"/>
                        <a:pt x="144" y="13"/>
                        <a:pt x="160" y="30"/>
                      </a:cubicBezTo>
                      <a:cubicBezTo>
                        <a:pt x="166" y="37"/>
                        <a:pt x="166" y="37"/>
                        <a:pt x="166" y="37"/>
                      </a:cubicBezTo>
                      <a:cubicBezTo>
                        <a:pt x="180" y="58"/>
                        <a:pt x="186" y="80"/>
                        <a:pt x="183" y="105"/>
                      </a:cubicBezTo>
                      <a:cubicBezTo>
                        <a:pt x="181" y="114"/>
                        <a:pt x="181" y="114"/>
                        <a:pt x="181" y="114"/>
                      </a:cubicBezTo>
                      <a:cubicBezTo>
                        <a:pt x="174" y="138"/>
                        <a:pt x="161" y="155"/>
                        <a:pt x="140" y="169"/>
                      </a:cubicBezTo>
                      <a:cubicBezTo>
                        <a:pt x="132" y="173"/>
                        <a:pt x="132" y="173"/>
                        <a:pt x="132" y="173"/>
                      </a:cubicBezTo>
                      <a:cubicBezTo>
                        <a:pt x="110" y="183"/>
                        <a:pt x="89" y="184"/>
                        <a:pt x="66" y="178"/>
                      </a:cubicBezTo>
                      <a:cubicBezTo>
                        <a:pt x="58" y="175"/>
                        <a:pt x="58" y="175"/>
                        <a:pt x="58" y="175"/>
                      </a:cubicBezTo>
                      <a:cubicBezTo>
                        <a:pt x="35" y="165"/>
                        <a:pt x="20" y="149"/>
                        <a:pt x="9" y="126"/>
                      </a:cubicBezTo>
                      <a:cubicBezTo>
                        <a:pt x="6" y="118"/>
                        <a:pt x="6" y="118"/>
                        <a:pt x="6" y="118"/>
                      </a:cubicBezTo>
                      <a:cubicBezTo>
                        <a:pt x="0" y="97"/>
                        <a:pt x="1" y="77"/>
                        <a:pt x="9" y="56"/>
                      </a:cubicBezTo>
                      <a:cubicBezTo>
                        <a:pt x="13" y="48"/>
                        <a:pt x="13" y="48"/>
                        <a:pt x="13" y="48"/>
                      </a:cubicBezTo>
                      <a:cubicBezTo>
                        <a:pt x="26" y="27"/>
                        <a:pt x="43" y="12"/>
                        <a:pt x="66" y="5"/>
                      </a:cubicBezTo>
                      <a:cubicBezTo>
                        <a:pt x="75" y="2"/>
                        <a:pt x="83" y="1"/>
                        <a:pt x="93" y="0"/>
                      </a:cubicBezTo>
                      <a:close/>
                    </a:path>
                  </a:pathLst>
                </a:cu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52" name="Freeform: Shape 301"/>
                <p:cNvSpPr/>
                <p:nvPr/>
              </p:nvSpPr>
              <p:spPr bwMode="auto">
                <a:xfrm>
                  <a:off x="5348466" y="4089645"/>
                  <a:ext cx="249897" cy="240752"/>
                </a:xfrm>
                <a:custGeom>
                  <a:avLst/>
                  <a:gdLst/>
                  <a:ahLst/>
                  <a:cxnLst>
                    <a:cxn ang="0">
                      <a:pos x="88" y="21"/>
                    </a:cxn>
                    <a:cxn ang="0">
                      <a:pos x="96" y="38"/>
                    </a:cxn>
                    <a:cxn ang="0">
                      <a:pos x="88" y="55"/>
                    </a:cxn>
                    <a:cxn ang="0">
                      <a:pos x="88" y="21"/>
                    </a:cxn>
                    <a:cxn ang="0">
                      <a:pos x="28" y="23"/>
                    </a:cxn>
                    <a:cxn ang="0">
                      <a:pos x="4" y="23"/>
                    </a:cxn>
                    <a:cxn ang="0">
                      <a:pos x="0" y="27"/>
                    </a:cxn>
                    <a:cxn ang="0">
                      <a:pos x="0" y="29"/>
                    </a:cxn>
                    <a:cxn ang="0">
                      <a:pos x="7" y="29"/>
                    </a:cxn>
                    <a:cxn ang="0">
                      <a:pos x="7" y="32"/>
                    </a:cxn>
                    <a:cxn ang="0">
                      <a:pos x="0" y="32"/>
                    </a:cxn>
                    <a:cxn ang="0">
                      <a:pos x="0" y="36"/>
                    </a:cxn>
                    <a:cxn ang="0">
                      <a:pos x="7" y="36"/>
                    </a:cxn>
                    <a:cxn ang="0">
                      <a:pos x="7" y="39"/>
                    </a:cxn>
                    <a:cxn ang="0">
                      <a:pos x="0" y="39"/>
                    </a:cxn>
                    <a:cxn ang="0">
                      <a:pos x="0" y="43"/>
                    </a:cxn>
                    <a:cxn ang="0">
                      <a:pos x="7" y="43"/>
                    </a:cxn>
                    <a:cxn ang="0">
                      <a:pos x="7" y="47"/>
                    </a:cxn>
                    <a:cxn ang="0">
                      <a:pos x="0" y="47"/>
                    </a:cxn>
                    <a:cxn ang="0">
                      <a:pos x="0" y="48"/>
                    </a:cxn>
                    <a:cxn ang="0">
                      <a:pos x="4" y="52"/>
                    </a:cxn>
                    <a:cxn ang="0">
                      <a:pos x="13" y="52"/>
                    </a:cxn>
                    <a:cxn ang="0">
                      <a:pos x="20" y="88"/>
                    </a:cxn>
                    <a:cxn ang="0">
                      <a:pos x="25" y="92"/>
                    </a:cxn>
                    <a:cxn ang="0">
                      <a:pos x="35" y="92"/>
                    </a:cxn>
                    <a:cxn ang="0">
                      <a:pos x="37" y="87"/>
                    </a:cxn>
                    <a:cxn ang="0">
                      <a:pos x="28" y="52"/>
                    </a:cxn>
                    <a:cxn ang="0">
                      <a:pos x="28" y="51"/>
                    </a:cxn>
                    <a:cxn ang="0">
                      <a:pos x="28" y="23"/>
                    </a:cxn>
                    <a:cxn ang="0">
                      <a:pos x="83" y="0"/>
                    </a:cxn>
                    <a:cxn ang="0">
                      <a:pos x="83" y="75"/>
                    </a:cxn>
                    <a:cxn ang="0">
                      <a:pos x="32" y="52"/>
                    </a:cxn>
                    <a:cxn ang="0">
                      <a:pos x="32" y="23"/>
                    </a:cxn>
                    <a:cxn ang="0">
                      <a:pos x="83" y="0"/>
                    </a:cxn>
                  </a:cxnLst>
                  <a:rect l="0" t="0" r="r" b="b"/>
                  <a:pathLst>
                    <a:path w="96" h="92">
                      <a:moveTo>
                        <a:pt x="88" y="21"/>
                      </a:moveTo>
                      <a:cubicBezTo>
                        <a:pt x="92" y="23"/>
                        <a:pt x="96" y="30"/>
                        <a:pt x="96" y="38"/>
                      </a:cubicBezTo>
                      <a:cubicBezTo>
                        <a:pt x="96" y="46"/>
                        <a:pt x="92" y="52"/>
                        <a:pt x="88" y="55"/>
                      </a:cubicBezTo>
                      <a:cubicBezTo>
                        <a:pt x="88" y="21"/>
                        <a:pt x="88" y="21"/>
                        <a:pt x="88" y="21"/>
                      </a:cubicBezTo>
                      <a:close/>
                      <a:moveTo>
                        <a:pt x="28" y="23"/>
                      </a:moveTo>
                      <a:cubicBezTo>
                        <a:pt x="4" y="23"/>
                        <a:pt x="4" y="23"/>
                        <a:pt x="4" y="23"/>
                      </a:cubicBezTo>
                      <a:cubicBezTo>
                        <a:pt x="2" y="23"/>
                        <a:pt x="0" y="25"/>
                        <a:pt x="0" y="27"/>
                      </a:cubicBezTo>
                      <a:cubicBezTo>
                        <a:pt x="0" y="29"/>
                        <a:pt x="0" y="29"/>
                        <a:pt x="0" y="29"/>
                      </a:cubicBezTo>
                      <a:cubicBezTo>
                        <a:pt x="7" y="29"/>
                        <a:pt x="7" y="29"/>
                        <a:pt x="7" y="29"/>
                      </a:cubicBezTo>
                      <a:cubicBezTo>
                        <a:pt x="7" y="32"/>
                        <a:pt x="7" y="32"/>
                        <a:pt x="7" y="32"/>
                      </a:cubicBezTo>
                      <a:cubicBezTo>
                        <a:pt x="0" y="32"/>
                        <a:pt x="0" y="32"/>
                        <a:pt x="0" y="32"/>
                      </a:cubicBezTo>
                      <a:cubicBezTo>
                        <a:pt x="0" y="36"/>
                        <a:pt x="0" y="36"/>
                        <a:pt x="0" y="36"/>
                      </a:cubicBezTo>
                      <a:cubicBezTo>
                        <a:pt x="2" y="36"/>
                        <a:pt x="4" y="36"/>
                        <a:pt x="7" y="36"/>
                      </a:cubicBezTo>
                      <a:cubicBezTo>
                        <a:pt x="7" y="37"/>
                        <a:pt x="7" y="38"/>
                        <a:pt x="7" y="39"/>
                      </a:cubicBezTo>
                      <a:cubicBezTo>
                        <a:pt x="4" y="39"/>
                        <a:pt x="2" y="39"/>
                        <a:pt x="0" y="39"/>
                      </a:cubicBezTo>
                      <a:cubicBezTo>
                        <a:pt x="0" y="43"/>
                        <a:pt x="0" y="43"/>
                        <a:pt x="0" y="43"/>
                      </a:cubicBezTo>
                      <a:cubicBezTo>
                        <a:pt x="7" y="43"/>
                        <a:pt x="7" y="43"/>
                        <a:pt x="7" y="43"/>
                      </a:cubicBezTo>
                      <a:cubicBezTo>
                        <a:pt x="7" y="47"/>
                        <a:pt x="7" y="47"/>
                        <a:pt x="7" y="47"/>
                      </a:cubicBezTo>
                      <a:cubicBezTo>
                        <a:pt x="0" y="47"/>
                        <a:pt x="0" y="47"/>
                        <a:pt x="0" y="47"/>
                      </a:cubicBezTo>
                      <a:cubicBezTo>
                        <a:pt x="0" y="48"/>
                        <a:pt x="0" y="48"/>
                        <a:pt x="0" y="48"/>
                      </a:cubicBezTo>
                      <a:cubicBezTo>
                        <a:pt x="0" y="51"/>
                        <a:pt x="2" y="52"/>
                        <a:pt x="4" y="52"/>
                      </a:cubicBezTo>
                      <a:cubicBezTo>
                        <a:pt x="13" y="52"/>
                        <a:pt x="13" y="52"/>
                        <a:pt x="13" y="52"/>
                      </a:cubicBezTo>
                      <a:cubicBezTo>
                        <a:pt x="13" y="64"/>
                        <a:pt x="16" y="79"/>
                        <a:pt x="20" y="88"/>
                      </a:cubicBezTo>
                      <a:cubicBezTo>
                        <a:pt x="21" y="90"/>
                        <a:pt x="22" y="92"/>
                        <a:pt x="25" y="92"/>
                      </a:cubicBezTo>
                      <a:cubicBezTo>
                        <a:pt x="35" y="92"/>
                        <a:pt x="35" y="92"/>
                        <a:pt x="35" y="92"/>
                      </a:cubicBezTo>
                      <a:cubicBezTo>
                        <a:pt x="39" y="92"/>
                        <a:pt x="38" y="89"/>
                        <a:pt x="37" y="87"/>
                      </a:cubicBezTo>
                      <a:cubicBezTo>
                        <a:pt x="33" y="75"/>
                        <a:pt x="28" y="64"/>
                        <a:pt x="28" y="52"/>
                      </a:cubicBezTo>
                      <a:cubicBezTo>
                        <a:pt x="28" y="51"/>
                        <a:pt x="28" y="51"/>
                        <a:pt x="28" y="51"/>
                      </a:cubicBezTo>
                      <a:cubicBezTo>
                        <a:pt x="28" y="23"/>
                        <a:pt x="28" y="23"/>
                        <a:pt x="28" y="23"/>
                      </a:cubicBezTo>
                      <a:close/>
                      <a:moveTo>
                        <a:pt x="83" y="0"/>
                      </a:moveTo>
                      <a:cubicBezTo>
                        <a:pt x="83" y="75"/>
                        <a:pt x="83" y="75"/>
                        <a:pt x="83" y="75"/>
                      </a:cubicBezTo>
                      <a:cubicBezTo>
                        <a:pt x="32" y="52"/>
                        <a:pt x="32" y="52"/>
                        <a:pt x="32" y="52"/>
                      </a:cubicBezTo>
                      <a:cubicBezTo>
                        <a:pt x="32" y="23"/>
                        <a:pt x="32" y="23"/>
                        <a:pt x="32" y="23"/>
                      </a:cubicBezTo>
                      <a:cubicBezTo>
                        <a:pt x="83" y="0"/>
                        <a:pt x="83" y="0"/>
                        <a:pt x="83" y="0"/>
                      </a:cubicBezTo>
                      <a:close/>
                    </a:path>
                  </a:pathLst>
                </a:custGeom>
                <a:solidFill>
                  <a:srgbClr val="FFFFFF"/>
                </a:solidFill>
                <a:ln w="9525">
                  <a:noFill/>
                  <a:round/>
                </a:ln>
              </p:spPr>
              <p:txBody>
                <a:bodyPr anchor="ctr"/>
                <a:lstStyle/>
                <a:p>
                  <a:pPr algn="ctr"/>
                  <a:endParaRPr lang="zh-CN" sz="1700">
                    <a:ea typeface="宋体" panose="02010600030101010101" pitchFamily="2" charset="-122"/>
                    <a:sym typeface="思源黑体 CN Light" charset="0"/>
                  </a:endParaRPr>
                </a:p>
              </p:txBody>
            </p:sp>
          </p:grpSp>
        </p:grpSp>
        <p:grpSp>
          <p:nvGrpSpPr>
            <p:cNvPr id="65564" name="组合 4"/>
            <p:cNvGrpSpPr/>
            <p:nvPr/>
          </p:nvGrpSpPr>
          <p:grpSpPr bwMode="auto">
            <a:xfrm>
              <a:off x="6936" y="5783"/>
              <a:ext cx="2646" cy="3465"/>
              <a:chOff x="6955" y="5783"/>
              <a:chExt cx="2646" cy="3465"/>
            </a:xfrm>
          </p:grpSpPr>
          <p:sp>
            <p:nvSpPr>
              <p:cNvPr id="32" name="Freeform: Shape 239"/>
              <p:cNvSpPr/>
              <p:nvPr/>
            </p:nvSpPr>
            <p:spPr bwMode="auto">
              <a:xfrm>
                <a:off x="7549" y="5784"/>
                <a:ext cx="2053" cy="2540"/>
              </a:xfrm>
              <a:custGeom>
                <a:avLst/>
                <a:gdLst/>
                <a:ahLst/>
                <a:cxnLst>
                  <a:cxn ang="0">
                    <a:pos x="454" y="0"/>
                  </a:cxn>
                  <a:cxn ang="0">
                    <a:pos x="81" y="0"/>
                  </a:cxn>
                  <a:cxn ang="0">
                    <a:pos x="0" y="80"/>
                  </a:cxn>
                  <a:cxn ang="0">
                    <a:pos x="0" y="446"/>
                  </a:cxn>
                  <a:cxn ang="0">
                    <a:pos x="27" y="446"/>
                  </a:cxn>
                  <a:cxn ang="0">
                    <a:pos x="27" y="80"/>
                  </a:cxn>
                  <a:cxn ang="0">
                    <a:pos x="81" y="27"/>
                  </a:cxn>
                  <a:cxn ang="0">
                    <a:pos x="454" y="27"/>
                  </a:cxn>
                  <a:cxn ang="0">
                    <a:pos x="454" y="0"/>
                  </a:cxn>
                </a:cxnLst>
                <a:rect l="0" t="0" r="r" b="b"/>
                <a:pathLst>
                  <a:path w="454" h="446">
                    <a:moveTo>
                      <a:pt x="454" y="0"/>
                    </a:moveTo>
                    <a:cubicBezTo>
                      <a:pt x="81" y="0"/>
                      <a:pt x="81" y="0"/>
                      <a:pt x="81" y="0"/>
                    </a:cubicBezTo>
                    <a:cubicBezTo>
                      <a:pt x="37" y="0"/>
                      <a:pt x="0" y="36"/>
                      <a:pt x="0" y="80"/>
                    </a:cubicBezTo>
                    <a:cubicBezTo>
                      <a:pt x="0" y="446"/>
                      <a:pt x="0" y="446"/>
                      <a:pt x="0" y="446"/>
                    </a:cubicBezTo>
                    <a:cubicBezTo>
                      <a:pt x="27" y="446"/>
                      <a:pt x="27" y="446"/>
                      <a:pt x="27" y="446"/>
                    </a:cubicBezTo>
                    <a:cubicBezTo>
                      <a:pt x="27" y="80"/>
                      <a:pt x="27" y="80"/>
                      <a:pt x="27" y="80"/>
                    </a:cubicBezTo>
                    <a:cubicBezTo>
                      <a:pt x="27" y="51"/>
                      <a:pt x="51" y="27"/>
                      <a:pt x="81" y="27"/>
                    </a:cubicBezTo>
                    <a:cubicBezTo>
                      <a:pt x="454" y="27"/>
                      <a:pt x="454" y="27"/>
                      <a:pt x="454" y="27"/>
                    </a:cubicBezTo>
                    <a:cubicBezTo>
                      <a:pt x="454" y="0"/>
                      <a:pt x="454" y="0"/>
                      <a:pt x="454" y="0"/>
                    </a:cubicBezTo>
                    <a:close/>
                  </a:path>
                </a:pathLst>
              </a:cu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grpSp>
            <p:nvGrpSpPr>
              <p:cNvPr id="65566" name="Group 302"/>
              <p:cNvGrpSpPr/>
              <p:nvPr/>
            </p:nvGrpSpPr>
            <p:grpSpPr bwMode="auto">
              <a:xfrm>
                <a:off x="6955" y="7916"/>
                <a:ext cx="1336" cy="1333"/>
                <a:chOff x="3363119" y="3905850"/>
                <a:chExt cx="612775" cy="611187"/>
              </a:xfrm>
            </p:grpSpPr>
            <p:sp>
              <p:nvSpPr>
                <p:cNvPr id="47" name="Oval 303"/>
                <p:cNvSpPr/>
                <p:nvPr/>
              </p:nvSpPr>
              <p:spPr bwMode="auto">
                <a:xfrm>
                  <a:off x="3363637" y="3906215"/>
                  <a:ext cx="612344" cy="609904"/>
                </a:xfrm>
                <a:prstGeom prst="ellipse">
                  <a:avLst/>
                </a:prstGeom>
                <a:solidFill>
                  <a:schemeClr val="bg1">
                    <a:lumMod val="75000"/>
                  </a:schemeClr>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48" name="Freeform: Shape 304"/>
                <p:cNvSpPr/>
                <p:nvPr/>
              </p:nvSpPr>
              <p:spPr bwMode="auto">
                <a:xfrm>
                  <a:off x="3428999" y="3972709"/>
                  <a:ext cx="485060" cy="480357"/>
                </a:xfrm>
                <a:custGeom>
                  <a:avLst/>
                  <a:gdLst/>
                  <a:ahLst/>
                  <a:cxnLst>
                    <a:cxn ang="0">
                      <a:pos x="93" y="0"/>
                    </a:cxn>
                    <a:cxn ang="0">
                      <a:pos x="102" y="1"/>
                    </a:cxn>
                    <a:cxn ang="0">
                      <a:pos x="160" y="30"/>
                    </a:cxn>
                    <a:cxn ang="0">
                      <a:pos x="165" y="37"/>
                    </a:cxn>
                    <a:cxn ang="0">
                      <a:pos x="182" y="105"/>
                    </a:cxn>
                    <a:cxn ang="0">
                      <a:pos x="181" y="114"/>
                    </a:cxn>
                    <a:cxn ang="0">
                      <a:pos x="140" y="169"/>
                    </a:cxn>
                    <a:cxn ang="0">
                      <a:pos x="132" y="173"/>
                    </a:cxn>
                    <a:cxn ang="0">
                      <a:pos x="66" y="178"/>
                    </a:cxn>
                    <a:cxn ang="0">
                      <a:pos x="58" y="175"/>
                    </a:cxn>
                    <a:cxn ang="0">
                      <a:pos x="9" y="126"/>
                    </a:cxn>
                    <a:cxn ang="0">
                      <a:pos x="6" y="118"/>
                    </a:cxn>
                    <a:cxn ang="0">
                      <a:pos x="9" y="56"/>
                    </a:cxn>
                    <a:cxn ang="0">
                      <a:pos x="13" y="48"/>
                    </a:cxn>
                    <a:cxn ang="0">
                      <a:pos x="66" y="5"/>
                    </a:cxn>
                    <a:cxn ang="0">
                      <a:pos x="93" y="0"/>
                    </a:cxn>
                  </a:cxnLst>
                  <a:rect l="0" t="0" r="r" b="b"/>
                  <a:pathLst>
                    <a:path w="186" h="184">
                      <a:moveTo>
                        <a:pt x="93" y="0"/>
                      </a:moveTo>
                      <a:cubicBezTo>
                        <a:pt x="102" y="1"/>
                        <a:pt x="102" y="1"/>
                        <a:pt x="102" y="1"/>
                      </a:cubicBezTo>
                      <a:cubicBezTo>
                        <a:pt x="125" y="4"/>
                        <a:pt x="144" y="13"/>
                        <a:pt x="160" y="30"/>
                      </a:cubicBezTo>
                      <a:cubicBezTo>
                        <a:pt x="165" y="37"/>
                        <a:pt x="165" y="37"/>
                        <a:pt x="165" y="37"/>
                      </a:cubicBezTo>
                      <a:cubicBezTo>
                        <a:pt x="180" y="58"/>
                        <a:pt x="186" y="80"/>
                        <a:pt x="182" y="105"/>
                      </a:cubicBezTo>
                      <a:cubicBezTo>
                        <a:pt x="181" y="114"/>
                        <a:pt x="181" y="114"/>
                        <a:pt x="181" y="114"/>
                      </a:cubicBezTo>
                      <a:cubicBezTo>
                        <a:pt x="174" y="138"/>
                        <a:pt x="161" y="155"/>
                        <a:pt x="140" y="169"/>
                      </a:cubicBezTo>
                      <a:cubicBezTo>
                        <a:pt x="132" y="173"/>
                        <a:pt x="132" y="173"/>
                        <a:pt x="132" y="173"/>
                      </a:cubicBezTo>
                      <a:cubicBezTo>
                        <a:pt x="110" y="183"/>
                        <a:pt x="89" y="184"/>
                        <a:pt x="66" y="178"/>
                      </a:cubicBezTo>
                      <a:cubicBezTo>
                        <a:pt x="58" y="175"/>
                        <a:pt x="58" y="175"/>
                        <a:pt x="58" y="175"/>
                      </a:cubicBezTo>
                      <a:cubicBezTo>
                        <a:pt x="35" y="165"/>
                        <a:pt x="19" y="149"/>
                        <a:pt x="9" y="126"/>
                      </a:cubicBezTo>
                      <a:cubicBezTo>
                        <a:pt x="6" y="118"/>
                        <a:pt x="6" y="118"/>
                        <a:pt x="6" y="118"/>
                      </a:cubicBezTo>
                      <a:cubicBezTo>
                        <a:pt x="0" y="97"/>
                        <a:pt x="1" y="77"/>
                        <a:pt x="9" y="56"/>
                      </a:cubicBezTo>
                      <a:cubicBezTo>
                        <a:pt x="13" y="48"/>
                        <a:pt x="13" y="48"/>
                        <a:pt x="13" y="48"/>
                      </a:cubicBezTo>
                      <a:cubicBezTo>
                        <a:pt x="25" y="27"/>
                        <a:pt x="42" y="12"/>
                        <a:pt x="66" y="5"/>
                      </a:cubicBezTo>
                      <a:cubicBezTo>
                        <a:pt x="75" y="2"/>
                        <a:pt x="83" y="1"/>
                        <a:pt x="93" y="0"/>
                      </a:cubicBezTo>
                      <a:close/>
                    </a:path>
                  </a:pathLst>
                </a:custGeom>
                <a:solidFill>
                  <a:srgbClr val="B18C63"/>
                </a:solidFill>
                <a:ln w="9525">
                  <a:noFill/>
                  <a:round/>
                </a:ln>
              </p:spPr>
              <p:txBody>
                <a:bodyPr anchor="ctr"/>
                <a:lstStyle/>
                <a:p>
                  <a:pPr algn="ctr"/>
                  <a:endParaRPr lang="zh-CN" sz="1700">
                    <a:ea typeface="宋体" panose="02010600030101010101" pitchFamily="2" charset="-122"/>
                    <a:sym typeface="思源黑体 CN Light" charset="0"/>
                  </a:endParaRPr>
                </a:p>
              </p:txBody>
            </p:sp>
            <p:sp>
              <p:nvSpPr>
                <p:cNvPr id="49" name="Freeform: Shape 305"/>
                <p:cNvSpPr/>
                <p:nvPr/>
              </p:nvSpPr>
              <p:spPr bwMode="auto">
                <a:xfrm>
                  <a:off x="3542524" y="4060985"/>
                  <a:ext cx="255717" cy="254509"/>
                </a:xfrm>
                <a:custGeom>
                  <a:avLst/>
                  <a:gdLst/>
                  <a:ahLst/>
                  <a:cxnLst>
                    <a:cxn ang="0">
                      <a:pos x="73" y="35"/>
                    </a:cxn>
                    <a:cxn ang="0">
                      <a:pos x="24" y="35"/>
                    </a:cxn>
                    <a:cxn ang="0">
                      <a:pos x="24" y="29"/>
                    </a:cxn>
                    <a:cxn ang="0">
                      <a:pos x="73" y="29"/>
                    </a:cxn>
                    <a:cxn ang="0">
                      <a:pos x="73" y="29"/>
                    </a:cxn>
                    <a:cxn ang="0">
                      <a:pos x="73" y="35"/>
                    </a:cxn>
                    <a:cxn ang="0">
                      <a:pos x="73" y="46"/>
                    </a:cxn>
                    <a:cxn ang="0">
                      <a:pos x="24" y="46"/>
                    </a:cxn>
                    <a:cxn ang="0">
                      <a:pos x="24" y="40"/>
                    </a:cxn>
                    <a:cxn ang="0">
                      <a:pos x="73" y="40"/>
                    </a:cxn>
                    <a:cxn ang="0">
                      <a:pos x="73" y="40"/>
                    </a:cxn>
                    <a:cxn ang="0">
                      <a:pos x="73" y="46"/>
                    </a:cxn>
                    <a:cxn ang="0">
                      <a:pos x="49" y="0"/>
                    </a:cxn>
                    <a:cxn ang="0">
                      <a:pos x="98" y="33"/>
                    </a:cxn>
                    <a:cxn ang="0">
                      <a:pos x="97" y="33"/>
                    </a:cxn>
                    <a:cxn ang="0">
                      <a:pos x="81" y="44"/>
                    </a:cxn>
                    <a:cxn ang="0">
                      <a:pos x="81" y="22"/>
                    </a:cxn>
                    <a:cxn ang="0">
                      <a:pos x="17" y="22"/>
                    </a:cxn>
                    <a:cxn ang="0">
                      <a:pos x="17" y="44"/>
                    </a:cxn>
                    <a:cxn ang="0">
                      <a:pos x="0" y="33"/>
                    </a:cxn>
                    <a:cxn ang="0">
                      <a:pos x="0" y="33"/>
                    </a:cxn>
                    <a:cxn ang="0">
                      <a:pos x="49" y="0"/>
                    </a:cxn>
                    <a:cxn ang="0">
                      <a:pos x="98" y="39"/>
                    </a:cxn>
                    <a:cxn ang="0">
                      <a:pos x="98" y="91"/>
                    </a:cxn>
                    <a:cxn ang="0">
                      <a:pos x="59" y="65"/>
                    </a:cxn>
                    <a:cxn ang="0">
                      <a:pos x="98" y="39"/>
                    </a:cxn>
                    <a:cxn ang="0">
                      <a:pos x="39" y="65"/>
                    </a:cxn>
                    <a:cxn ang="0">
                      <a:pos x="0" y="91"/>
                    </a:cxn>
                    <a:cxn ang="0">
                      <a:pos x="0" y="39"/>
                    </a:cxn>
                    <a:cxn ang="0">
                      <a:pos x="39" y="65"/>
                    </a:cxn>
                    <a:cxn ang="0">
                      <a:pos x="97" y="97"/>
                    </a:cxn>
                    <a:cxn ang="0">
                      <a:pos x="0" y="97"/>
                    </a:cxn>
                    <a:cxn ang="0">
                      <a:pos x="49" y="65"/>
                    </a:cxn>
                    <a:cxn ang="0">
                      <a:pos x="97" y="97"/>
                    </a:cxn>
                    <a:cxn ang="0">
                      <a:pos x="61" y="57"/>
                    </a:cxn>
                    <a:cxn ang="0">
                      <a:pos x="37" y="57"/>
                    </a:cxn>
                    <a:cxn ang="0">
                      <a:pos x="29" y="52"/>
                    </a:cxn>
                    <a:cxn ang="0">
                      <a:pos x="69" y="52"/>
                    </a:cxn>
                    <a:cxn ang="0">
                      <a:pos x="61" y="57"/>
                    </a:cxn>
                  </a:cxnLst>
                  <a:rect l="0" t="0" r="r" b="b"/>
                  <a:pathLst>
                    <a:path w="98" h="97">
                      <a:moveTo>
                        <a:pt x="73" y="35"/>
                      </a:moveTo>
                      <a:cubicBezTo>
                        <a:pt x="24" y="35"/>
                        <a:pt x="24" y="35"/>
                        <a:pt x="24" y="35"/>
                      </a:cubicBezTo>
                      <a:cubicBezTo>
                        <a:pt x="24" y="29"/>
                        <a:pt x="24" y="29"/>
                        <a:pt x="24" y="29"/>
                      </a:cubicBezTo>
                      <a:cubicBezTo>
                        <a:pt x="73" y="29"/>
                        <a:pt x="73" y="29"/>
                        <a:pt x="73" y="29"/>
                      </a:cubicBezTo>
                      <a:cubicBezTo>
                        <a:pt x="73" y="29"/>
                        <a:pt x="73" y="29"/>
                        <a:pt x="73" y="29"/>
                      </a:cubicBezTo>
                      <a:cubicBezTo>
                        <a:pt x="73" y="35"/>
                        <a:pt x="73" y="35"/>
                        <a:pt x="73" y="35"/>
                      </a:cubicBezTo>
                      <a:close/>
                      <a:moveTo>
                        <a:pt x="73" y="46"/>
                      </a:moveTo>
                      <a:cubicBezTo>
                        <a:pt x="24" y="46"/>
                        <a:pt x="24" y="46"/>
                        <a:pt x="24" y="46"/>
                      </a:cubicBezTo>
                      <a:cubicBezTo>
                        <a:pt x="24" y="40"/>
                        <a:pt x="24" y="40"/>
                        <a:pt x="24" y="40"/>
                      </a:cubicBezTo>
                      <a:cubicBezTo>
                        <a:pt x="73" y="40"/>
                        <a:pt x="73" y="40"/>
                        <a:pt x="73" y="40"/>
                      </a:cubicBezTo>
                      <a:cubicBezTo>
                        <a:pt x="73" y="40"/>
                        <a:pt x="73" y="40"/>
                        <a:pt x="73" y="40"/>
                      </a:cubicBezTo>
                      <a:cubicBezTo>
                        <a:pt x="73" y="46"/>
                        <a:pt x="73" y="46"/>
                        <a:pt x="73" y="46"/>
                      </a:cubicBezTo>
                      <a:close/>
                      <a:moveTo>
                        <a:pt x="49" y="0"/>
                      </a:moveTo>
                      <a:cubicBezTo>
                        <a:pt x="98" y="33"/>
                        <a:pt x="98" y="33"/>
                        <a:pt x="98" y="33"/>
                      </a:cubicBezTo>
                      <a:cubicBezTo>
                        <a:pt x="97" y="33"/>
                        <a:pt x="97" y="33"/>
                        <a:pt x="97" y="33"/>
                      </a:cubicBezTo>
                      <a:cubicBezTo>
                        <a:pt x="81" y="44"/>
                        <a:pt x="81" y="44"/>
                        <a:pt x="81" y="44"/>
                      </a:cubicBezTo>
                      <a:cubicBezTo>
                        <a:pt x="81" y="22"/>
                        <a:pt x="81" y="22"/>
                        <a:pt x="81" y="22"/>
                      </a:cubicBezTo>
                      <a:cubicBezTo>
                        <a:pt x="17" y="22"/>
                        <a:pt x="17" y="22"/>
                        <a:pt x="17" y="22"/>
                      </a:cubicBezTo>
                      <a:cubicBezTo>
                        <a:pt x="17" y="44"/>
                        <a:pt x="17" y="44"/>
                        <a:pt x="17" y="44"/>
                      </a:cubicBezTo>
                      <a:cubicBezTo>
                        <a:pt x="0" y="33"/>
                        <a:pt x="0" y="33"/>
                        <a:pt x="0" y="33"/>
                      </a:cubicBezTo>
                      <a:cubicBezTo>
                        <a:pt x="0" y="33"/>
                        <a:pt x="0" y="33"/>
                        <a:pt x="0" y="33"/>
                      </a:cubicBezTo>
                      <a:cubicBezTo>
                        <a:pt x="49" y="0"/>
                        <a:pt x="49" y="0"/>
                        <a:pt x="49" y="0"/>
                      </a:cubicBezTo>
                      <a:close/>
                      <a:moveTo>
                        <a:pt x="98" y="39"/>
                      </a:moveTo>
                      <a:cubicBezTo>
                        <a:pt x="98" y="91"/>
                        <a:pt x="98" y="91"/>
                        <a:pt x="98" y="91"/>
                      </a:cubicBezTo>
                      <a:cubicBezTo>
                        <a:pt x="59" y="65"/>
                        <a:pt x="59" y="65"/>
                        <a:pt x="59" y="65"/>
                      </a:cubicBezTo>
                      <a:cubicBezTo>
                        <a:pt x="98" y="39"/>
                        <a:pt x="98" y="39"/>
                        <a:pt x="98" y="39"/>
                      </a:cubicBezTo>
                      <a:close/>
                      <a:moveTo>
                        <a:pt x="39" y="65"/>
                      </a:moveTo>
                      <a:cubicBezTo>
                        <a:pt x="0" y="91"/>
                        <a:pt x="0" y="91"/>
                        <a:pt x="0" y="91"/>
                      </a:cubicBezTo>
                      <a:cubicBezTo>
                        <a:pt x="0" y="39"/>
                        <a:pt x="0" y="39"/>
                        <a:pt x="0" y="39"/>
                      </a:cubicBezTo>
                      <a:cubicBezTo>
                        <a:pt x="39" y="65"/>
                        <a:pt x="39" y="65"/>
                        <a:pt x="39" y="65"/>
                      </a:cubicBezTo>
                      <a:close/>
                      <a:moveTo>
                        <a:pt x="97" y="97"/>
                      </a:moveTo>
                      <a:cubicBezTo>
                        <a:pt x="0" y="97"/>
                        <a:pt x="0" y="97"/>
                        <a:pt x="0" y="97"/>
                      </a:cubicBezTo>
                      <a:cubicBezTo>
                        <a:pt x="49" y="65"/>
                        <a:pt x="49" y="65"/>
                        <a:pt x="49" y="65"/>
                      </a:cubicBezTo>
                      <a:cubicBezTo>
                        <a:pt x="97" y="97"/>
                        <a:pt x="97" y="97"/>
                        <a:pt x="97" y="97"/>
                      </a:cubicBezTo>
                      <a:close/>
                      <a:moveTo>
                        <a:pt x="61" y="57"/>
                      </a:moveTo>
                      <a:cubicBezTo>
                        <a:pt x="37" y="57"/>
                        <a:pt x="37" y="57"/>
                        <a:pt x="37" y="57"/>
                      </a:cubicBezTo>
                      <a:cubicBezTo>
                        <a:pt x="29" y="52"/>
                        <a:pt x="29" y="52"/>
                        <a:pt x="29" y="52"/>
                      </a:cubicBezTo>
                      <a:cubicBezTo>
                        <a:pt x="69" y="52"/>
                        <a:pt x="69" y="52"/>
                        <a:pt x="69" y="52"/>
                      </a:cubicBezTo>
                      <a:cubicBezTo>
                        <a:pt x="61" y="57"/>
                        <a:pt x="61" y="57"/>
                        <a:pt x="61" y="57"/>
                      </a:cubicBezTo>
                      <a:close/>
                    </a:path>
                  </a:pathLst>
                </a:custGeom>
                <a:solidFill>
                  <a:srgbClr val="FFFFFF"/>
                </a:solidFill>
                <a:ln w="9525">
                  <a:noFill/>
                  <a:round/>
                </a:ln>
              </p:spPr>
              <p:txBody>
                <a:bodyPr anchor="ctr"/>
                <a:lstStyle/>
                <a:p>
                  <a:pPr algn="ctr"/>
                  <a:endParaRPr lang="zh-CN" sz="1700">
                    <a:ea typeface="宋体" panose="02010600030101010101" pitchFamily="2" charset="-122"/>
                    <a:sym typeface="思源黑体 CN Light" charset="0"/>
                  </a:endParaRPr>
                </a:p>
              </p:txBody>
            </p:sp>
          </p:grpSp>
        </p:grpSp>
      </p:grpSp>
      <p:sp>
        <p:nvSpPr>
          <p:cNvPr id="65570" name="文本框 36"/>
          <p:cNvSpPr txBox="1">
            <a:spLocks noChangeArrowheads="1"/>
          </p:cNvSpPr>
          <p:nvPr/>
        </p:nvSpPr>
        <p:spPr bwMode="auto">
          <a:xfrm>
            <a:off x="1305953" y="5312092"/>
            <a:ext cx="21285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方案展示与比较</a:t>
            </a:r>
          </a:p>
        </p:txBody>
      </p:sp>
      <p:sp>
        <p:nvSpPr>
          <p:cNvPr id="65572" name="文本框 36"/>
          <p:cNvSpPr txBox="1">
            <a:spLocks noChangeArrowheads="1"/>
          </p:cNvSpPr>
          <p:nvPr/>
        </p:nvSpPr>
        <p:spPr bwMode="auto">
          <a:xfrm>
            <a:off x="457847" y="3600368"/>
            <a:ext cx="15243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确定评估和择优的标准</a:t>
            </a:r>
          </a:p>
        </p:txBody>
      </p:sp>
      <p:sp>
        <p:nvSpPr>
          <p:cNvPr id="65574" name="文本框 36"/>
          <p:cNvSpPr txBox="1">
            <a:spLocks noChangeArrowheads="1"/>
          </p:cNvSpPr>
          <p:nvPr/>
        </p:nvSpPr>
        <p:spPr bwMode="auto">
          <a:xfrm>
            <a:off x="7322343" y="3954464"/>
            <a:ext cx="15904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审查和评定</a:t>
            </a:r>
          </a:p>
        </p:txBody>
      </p:sp>
      <p:sp>
        <p:nvSpPr>
          <p:cNvPr id="65576" name="文本框 36"/>
          <p:cNvSpPr txBox="1">
            <a:spLocks noChangeArrowheads="1"/>
          </p:cNvSpPr>
          <p:nvPr/>
        </p:nvSpPr>
        <p:spPr bwMode="auto">
          <a:xfrm>
            <a:off x="5850730" y="5350304"/>
            <a:ext cx="14716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讨论与批评</a:t>
            </a:r>
          </a:p>
        </p:txBody>
      </p:sp>
      <p:sp>
        <p:nvSpPr>
          <p:cNvPr id="2" name="标题 1"/>
          <p:cNvSpPr>
            <a:spLocks noGrp="1"/>
          </p:cNvSpPr>
          <p:nvPr>
            <p:ph type="title"/>
          </p:nvPr>
        </p:nvSpPr>
        <p:spPr>
          <a:xfrm>
            <a:off x="913129" y="239397"/>
            <a:ext cx="7906601" cy="854074"/>
          </a:xfrm>
        </p:spPr>
        <p:txBody>
          <a:bodyPr/>
          <a:lstStyle/>
          <a:p>
            <a:pPr algn="ctr"/>
            <a:r>
              <a:rPr lang="zh-CN" altLang="en-US" b="1" dirty="0" smtClean="0">
                <a:solidFill>
                  <a:schemeClr val="tx1"/>
                </a:solidFill>
                <a:sym typeface="思源黑体 CN Light" charset="0"/>
              </a:rPr>
              <a:t>第四节  政策方案的评估与择优</a:t>
            </a:r>
          </a:p>
        </p:txBody>
      </p:sp>
    </p:spTree>
    <p:extLst>
      <p:ext uri="{BB962C8B-B14F-4D97-AF65-F5344CB8AC3E}">
        <p14:creationId xmlns:p14="http://schemas.microsoft.com/office/powerpoint/2010/main" val="1193112743"/>
      </p:ext>
    </p:extLst>
  </p:cSld>
  <p:clrMapOvr>
    <a:masterClrMapping/>
  </p:clrMapOvr>
  <p:transition/>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29356" y="-145733"/>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7" name="任意多边形: 形状 46"/>
          <p:cNvSpPr/>
          <p:nvPr/>
        </p:nvSpPr>
        <p:spPr>
          <a:xfrm flipH="1" flipV="1">
            <a:off x="0" y="0"/>
            <a:ext cx="700088" cy="763588"/>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8371" name="文本框 47"/>
          <p:cNvSpPr txBox="1">
            <a:spLocks noChangeArrowheads="1"/>
          </p:cNvSpPr>
          <p:nvPr/>
        </p:nvSpPr>
        <p:spPr bwMode="auto">
          <a:xfrm>
            <a:off x="691110" y="980782"/>
            <a:ext cx="47536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solidFill>
                  <a:schemeClr val="tx1"/>
                </a:solidFill>
                <a:ea typeface="宋体" panose="02010600030101010101" pitchFamily="2" charset="-122"/>
                <a:sym typeface="思源黑体 CN Light" charset="0"/>
              </a:rPr>
              <a:t>二、政策方案评估和择优的标准   </a:t>
            </a:r>
            <a:endParaRPr lang="zh-CN" altLang="en-US" sz="2400" dirty="0">
              <a:solidFill>
                <a:schemeClr val="tx1"/>
              </a:solidFill>
              <a:ea typeface="宋体" panose="02010600030101010101" pitchFamily="2" charset="-122"/>
              <a:sym typeface="思源黑体 CN Light" charset="0"/>
            </a:endParaRPr>
          </a:p>
        </p:txBody>
      </p:sp>
      <p:grpSp>
        <p:nvGrpSpPr>
          <p:cNvPr id="58372" name="PA_组合 66"/>
          <p:cNvGrpSpPr/>
          <p:nvPr/>
        </p:nvGrpSpPr>
        <p:grpSpPr bwMode="auto">
          <a:xfrm>
            <a:off x="3685594" y="1852930"/>
            <a:ext cx="1610916" cy="4311650"/>
            <a:chOff x="2372" y="898"/>
            <a:chExt cx="1015" cy="2037"/>
          </a:xfrm>
        </p:grpSpPr>
        <p:sp>
          <p:nvSpPr>
            <p:cNvPr id="58373" name="Freeform 47"/>
            <p:cNvSpPr>
              <a:spLocks noChangeArrowheads="1"/>
            </p:cNvSpPr>
            <p:nvPr/>
          </p:nvSpPr>
          <p:spPr bwMode="auto">
            <a:xfrm>
              <a:off x="2372" y="898"/>
              <a:ext cx="223"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4" name="Freeform 48"/>
            <p:cNvSpPr>
              <a:spLocks noChangeArrowheads="1"/>
            </p:cNvSpPr>
            <p:nvPr/>
          </p:nvSpPr>
          <p:spPr bwMode="auto">
            <a:xfrm>
              <a:off x="2635"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5" name="Freeform 49"/>
            <p:cNvSpPr>
              <a:spLocks noChangeArrowheads="1"/>
            </p:cNvSpPr>
            <p:nvPr/>
          </p:nvSpPr>
          <p:spPr bwMode="auto">
            <a:xfrm>
              <a:off x="2899"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6" name="Freeform 50"/>
            <p:cNvSpPr>
              <a:spLocks noChangeArrowheads="1"/>
            </p:cNvSpPr>
            <p:nvPr/>
          </p:nvSpPr>
          <p:spPr bwMode="auto">
            <a:xfrm>
              <a:off x="3163"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7" name="Freeform 51"/>
            <p:cNvSpPr>
              <a:spLocks noChangeArrowheads="1"/>
            </p:cNvSpPr>
            <p:nvPr/>
          </p:nvSpPr>
          <p:spPr bwMode="auto">
            <a:xfrm>
              <a:off x="2619" y="2036"/>
              <a:ext cx="131" cy="526"/>
            </a:xfrm>
            <a:custGeom>
              <a:avLst/>
              <a:gdLst>
                <a:gd name="T0" fmla="*/ 131 w 131"/>
                <a:gd name="T1" fmla="*/ 462 h 526"/>
                <a:gd name="T2" fmla="*/ 66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6" y="526"/>
                  </a:lnTo>
                  <a:lnTo>
                    <a:pt x="0" y="462"/>
                  </a:lnTo>
                  <a:lnTo>
                    <a:pt x="0" y="0"/>
                  </a:lnTo>
                  <a:lnTo>
                    <a:pt x="131" y="0"/>
                  </a:lnTo>
                  <a:lnTo>
                    <a:pt x="131" y="462"/>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8" name="Freeform 52"/>
            <p:cNvSpPr>
              <a:spLocks noChangeArrowheads="1"/>
            </p:cNvSpPr>
            <p:nvPr/>
          </p:nvSpPr>
          <p:spPr bwMode="auto">
            <a:xfrm>
              <a:off x="2750" y="2036"/>
              <a:ext cx="129" cy="526"/>
            </a:xfrm>
            <a:custGeom>
              <a:avLst/>
              <a:gdLst>
                <a:gd name="T0" fmla="*/ 129 w 129"/>
                <a:gd name="T1" fmla="*/ 462 h 526"/>
                <a:gd name="T2" fmla="*/ 64 w 129"/>
                <a:gd name="T3" fmla="*/ 526 h 526"/>
                <a:gd name="T4" fmla="*/ 0 w 129"/>
                <a:gd name="T5" fmla="*/ 462 h 526"/>
                <a:gd name="T6" fmla="*/ 0 w 129"/>
                <a:gd name="T7" fmla="*/ 0 h 526"/>
                <a:gd name="T8" fmla="*/ 129 w 129"/>
                <a:gd name="T9" fmla="*/ 0 h 526"/>
                <a:gd name="T10" fmla="*/ 129 w 129"/>
                <a:gd name="T11" fmla="*/ 462 h 526"/>
              </a:gdLst>
              <a:ahLst/>
              <a:cxnLst>
                <a:cxn ang="0">
                  <a:pos x="T0" y="T1"/>
                </a:cxn>
                <a:cxn ang="0">
                  <a:pos x="T2" y="T3"/>
                </a:cxn>
                <a:cxn ang="0">
                  <a:pos x="T4" y="T5"/>
                </a:cxn>
                <a:cxn ang="0">
                  <a:pos x="T6" y="T7"/>
                </a:cxn>
                <a:cxn ang="0">
                  <a:pos x="T8" y="T9"/>
                </a:cxn>
                <a:cxn ang="0">
                  <a:pos x="T10" y="T11"/>
                </a:cxn>
              </a:cxnLst>
              <a:rect l="0" t="0" r="r" b="b"/>
              <a:pathLst>
                <a:path w="129" h="526">
                  <a:moveTo>
                    <a:pt x="129" y="462"/>
                  </a:moveTo>
                  <a:lnTo>
                    <a:pt x="64" y="526"/>
                  </a:lnTo>
                  <a:lnTo>
                    <a:pt x="0" y="462"/>
                  </a:lnTo>
                  <a:lnTo>
                    <a:pt x="0" y="0"/>
                  </a:lnTo>
                  <a:lnTo>
                    <a:pt x="129" y="0"/>
                  </a:lnTo>
                  <a:lnTo>
                    <a:pt x="129" y="462"/>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79" name="Freeform 53"/>
            <p:cNvSpPr>
              <a:spLocks noChangeArrowheads="1"/>
            </p:cNvSpPr>
            <p:nvPr/>
          </p:nvSpPr>
          <p:spPr bwMode="auto">
            <a:xfrm>
              <a:off x="2879" y="2036"/>
              <a:ext cx="130" cy="526"/>
            </a:xfrm>
            <a:custGeom>
              <a:avLst/>
              <a:gdLst>
                <a:gd name="T0" fmla="*/ 130 w 130"/>
                <a:gd name="T1" fmla="*/ 462 h 526"/>
                <a:gd name="T2" fmla="*/ 66 w 130"/>
                <a:gd name="T3" fmla="*/ 526 h 526"/>
                <a:gd name="T4" fmla="*/ 0 w 130"/>
                <a:gd name="T5" fmla="*/ 462 h 526"/>
                <a:gd name="T6" fmla="*/ 0 w 130"/>
                <a:gd name="T7" fmla="*/ 0 h 526"/>
                <a:gd name="T8" fmla="*/ 130 w 130"/>
                <a:gd name="T9" fmla="*/ 0 h 526"/>
                <a:gd name="T10" fmla="*/ 130 w 130"/>
                <a:gd name="T11" fmla="*/ 462 h 526"/>
              </a:gdLst>
              <a:ahLst/>
              <a:cxnLst>
                <a:cxn ang="0">
                  <a:pos x="T0" y="T1"/>
                </a:cxn>
                <a:cxn ang="0">
                  <a:pos x="T2" y="T3"/>
                </a:cxn>
                <a:cxn ang="0">
                  <a:pos x="T4" y="T5"/>
                </a:cxn>
                <a:cxn ang="0">
                  <a:pos x="T6" y="T7"/>
                </a:cxn>
                <a:cxn ang="0">
                  <a:pos x="T8" y="T9"/>
                </a:cxn>
                <a:cxn ang="0">
                  <a:pos x="T10" y="T11"/>
                </a:cxn>
              </a:cxnLst>
              <a:rect l="0" t="0" r="r" b="b"/>
              <a:pathLst>
                <a:path w="130" h="526">
                  <a:moveTo>
                    <a:pt x="130" y="462"/>
                  </a:moveTo>
                  <a:lnTo>
                    <a:pt x="66" y="526"/>
                  </a:lnTo>
                  <a:lnTo>
                    <a:pt x="0" y="462"/>
                  </a:lnTo>
                  <a:lnTo>
                    <a:pt x="0" y="0"/>
                  </a:lnTo>
                  <a:lnTo>
                    <a:pt x="130" y="0"/>
                  </a:lnTo>
                  <a:lnTo>
                    <a:pt x="130" y="462"/>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0" name="Freeform 54"/>
            <p:cNvSpPr>
              <a:spLocks noChangeArrowheads="1"/>
            </p:cNvSpPr>
            <p:nvPr/>
          </p:nvSpPr>
          <p:spPr bwMode="auto">
            <a:xfrm>
              <a:off x="3009" y="2036"/>
              <a:ext cx="131" cy="526"/>
            </a:xfrm>
            <a:custGeom>
              <a:avLst/>
              <a:gdLst>
                <a:gd name="T0" fmla="*/ 131 w 131"/>
                <a:gd name="T1" fmla="*/ 462 h 526"/>
                <a:gd name="T2" fmla="*/ 65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5" y="526"/>
                  </a:lnTo>
                  <a:lnTo>
                    <a:pt x="0" y="462"/>
                  </a:lnTo>
                  <a:lnTo>
                    <a:pt x="0" y="0"/>
                  </a:lnTo>
                  <a:lnTo>
                    <a:pt x="131" y="0"/>
                  </a:lnTo>
                  <a:lnTo>
                    <a:pt x="131" y="462"/>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1" name="Freeform 55"/>
            <p:cNvSpPr>
              <a:spLocks noChangeArrowheads="1"/>
            </p:cNvSpPr>
            <p:nvPr/>
          </p:nvSpPr>
          <p:spPr bwMode="auto">
            <a:xfrm>
              <a:off x="2372" y="1741"/>
              <a:ext cx="378" cy="297"/>
            </a:xfrm>
            <a:custGeom>
              <a:avLst/>
              <a:gdLst>
                <a:gd name="T0" fmla="*/ 378 w 378"/>
                <a:gd name="T1" fmla="*/ 297 h 297"/>
                <a:gd name="T2" fmla="*/ 247 w 378"/>
                <a:gd name="T3" fmla="*/ 297 h 297"/>
                <a:gd name="T4" fmla="*/ 0 w 378"/>
                <a:gd name="T5" fmla="*/ 0 h 297"/>
                <a:gd name="T6" fmla="*/ 223 w 378"/>
                <a:gd name="T7" fmla="*/ 0 h 297"/>
                <a:gd name="T8" fmla="*/ 378 w 378"/>
                <a:gd name="T9" fmla="*/ 297 h 297"/>
              </a:gdLst>
              <a:ahLst/>
              <a:cxnLst>
                <a:cxn ang="0">
                  <a:pos x="T0" y="T1"/>
                </a:cxn>
                <a:cxn ang="0">
                  <a:pos x="T2" y="T3"/>
                </a:cxn>
                <a:cxn ang="0">
                  <a:pos x="T4" y="T5"/>
                </a:cxn>
                <a:cxn ang="0">
                  <a:pos x="T6" y="T7"/>
                </a:cxn>
                <a:cxn ang="0">
                  <a:pos x="T8" y="T9"/>
                </a:cxn>
              </a:cxnLst>
              <a:rect l="0" t="0" r="r" b="b"/>
              <a:pathLst>
                <a:path w="378" h="297">
                  <a:moveTo>
                    <a:pt x="378" y="297"/>
                  </a:moveTo>
                  <a:lnTo>
                    <a:pt x="247" y="297"/>
                  </a:lnTo>
                  <a:lnTo>
                    <a:pt x="0" y="0"/>
                  </a:lnTo>
                  <a:lnTo>
                    <a:pt x="223" y="0"/>
                  </a:lnTo>
                  <a:lnTo>
                    <a:pt x="378" y="297"/>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2" name="Freeform 56"/>
            <p:cNvSpPr>
              <a:spLocks noChangeArrowheads="1"/>
            </p:cNvSpPr>
            <p:nvPr/>
          </p:nvSpPr>
          <p:spPr bwMode="auto">
            <a:xfrm>
              <a:off x="2635" y="1741"/>
              <a:ext cx="244" cy="297"/>
            </a:xfrm>
            <a:custGeom>
              <a:avLst/>
              <a:gdLst>
                <a:gd name="T0" fmla="*/ 244 w 244"/>
                <a:gd name="T1" fmla="*/ 297 h 297"/>
                <a:gd name="T2" fmla="*/ 115 w 244"/>
                <a:gd name="T3" fmla="*/ 297 h 297"/>
                <a:gd name="T4" fmla="*/ 0 w 244"/>
                <a:gd name="T5" fmla="*/ 0 h 297"/>
                <a:gd name="T6" fmla="*/ 224 w 244"/>
                <a:gd name="T7" fmla="*/ 0 h 297"/>
                <a:gd name="T8" fmla="*/ 244 w 244"/>
                <a:gd name="T9" fmla="*/ 297 h 297"/>
              </a:gdLst>
              <a:ahLst/>
              <a:cxnLst>
                <a:cxn ang="0">
                  <a:pos x="T0" y="T1"/>
                </a:cxn>
                <a:cxn ang="0">
                  <a:pos x="T2" y="T3"/>
                </a:cxn>
                <a:cxn ang="0">
                  <a:pos x="T4" y="T5"/>
                </a:cxn>
                <a:cxn ang="0">
                  <a:pos x="T6" y="T7"/>
                </a:cxn>
                <a:cxn ang="0">
                  <a:pos x="T8" y="T9"/>
                </a:cxn>
              </a:cxnLst>
              <a:rect l="0" t="0" r="r" b="b"/>
              <a:pathLst>
                <a:path w="244" h="297">
                  <a:moveTo>
                    <a:pt x="244" y="297"/>
                  </a:moveTo>
                  <a:lnTo>
                    <a:pt x="115" y="297"/>
                  </a:lnTo>
                  <a:lnTo>
                    <a:pt x="0" y="0"/>
                  </a:lnTo>
                  <a:lnTo>
                    <a:pt x="224" y="0"/>
                  </a:lnTo>
                  <a:lnTo>
                    <a:pt x="244" y="297"/>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3" name="Freeform 57"/>
            <p:cNvSpPr>
              <a:spLocks noChangeArrowheads="1"/>
            </p:cNvSpPr>
            <p:nvPr/>
          </p:nvSpPr>
          <p:spPr bwMode="auto">
            <a:xfrm>
              <a:off x="2879" y="1741"/>
              <a:ext cx="244" cy="297"/>
            </a:xfrm>
            <a:custGeom>
              <a:avLst/>
              <a:gdLst>
                <a:gd name="T0" fmla="*/ 130 w 244"/>
                <a:gd name="T1" fmla="*/ 297 h 297"/>
                <a:gd name="T2" fmla="*/ 0 w 244"/>
                <a:gd name="T3" fmla="*/ 297 h 297"/>
                <a:gd name="T4" fmla="*/ 20 w 244"/>
                <a:gd name="T5" fmla="*/ 0 h 297"/>
                <a:gd name="T6" fmla="*/ 244 w 244"/>
                <a:gd name="T7" fmla="*/ 0 h 297"/>
                <a:gd name="T8" fmla="*/ 130 w 244"/>
                <a:gd name="T9" fmla="*/ 297 h 297"/>
              </a:gdLst>
              <a:ahLst/>
              <a:cxnLst>
                <a:cxn ang="0">
                  <a:pos x="T0" y="T1"/>
                </a:cxn>
                <a:cxn ang="0">
                  <a:pos x="T2" y="T3"/>
                </a:cxn>
                <a:cxn ang="0">
                  <a:pos x="T4" y="T5"/>
                </a:cxn>
                <a:cxn ang="0">
                  <a:pos x="T6" y="T7"/>
                </a:cxn>
                <a:cxn ang="0">
                  <a:pos x="T8" y="T9"/>
                </a:cxn>
              </a:cxnLst>
              <a:rect l="0" t="0" r="r" b="b"/>
              <a:pathLst>
                <a:path w="244" h="297">
                  <a:moveTo>
                    <a:pt x="130" y="297"/>
                  </a:moveTo>
                  <a:lnTo>
                    <a:pt x="0" y="297"/>
                  </a:lnTo>
                  <a:lnTo>
                    <a:pt x="20" y="0"/>
                  </a:lnTo>
                  <a:lnTo>
                    <a:pt x="244" y="0"/>
                  </a:lnTo>
                  <a:lnTo>
                    <a:pt x="130" y="297"/>
                  </a:lnTo>
                  <a:close/>
                </a:path>
              </a:pathLst>
            </a:custGeom>
            <a:solidFill>
              <a:srgbClr val="B18C6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4" name="Freeform 58"/>
            <p:cNvSpPr>
              <a:spLocks noChangeArrowheads="1"/>
            </p:cNvSpPr>
            <p:nvPr/>
          </p:nvSpPr>
          <p:spPr bwMode="auto">
            <a:xfrm>
              <a:off x="3009" y="1741"/>
              <a:ext cx="378" cy="297"/>
            </a:xfrm>
            <a:custGeom>
              <a:avLst/>
              <a:gdLst>
                <a:gd name="T0" fmla="*/ 131 w 378"/>
                <a:gd name="T1" fmla="*/ 297 h 297"/>
                <a:gd name="T2" fmla="*/ 0 w 378"/>
                <a:gd name="T3" fmla="*/ 297 h 297"/>
                <a:gd name="T4" fmla="*/ 154 w 378"/>
                <a:gd name="T5" fmla="*/ 0 h 297"/>
                <a:gd name="T6" fmla="*/ 378 w 378"/>
                <a:gd name="T7" fmla="*/ 0 h 297"/>
                <a:gd name="T8" fmla="*/ 131 w 378"/>
                <a:gd name="T9" fmla="*/ 297 h 297"/>
              </a:gdLst>
              <a:ahLst/>
              <a:cxnLst>
                <a:cxn ang="0">
                  <a:pos x="T0" y="T1"/>
                </a:cxn>
                <a:cxn ang="0">
                  <a:pos x="T2" y="T3"/>
                </a:cxn>
                <a:cxn ang="0">
                  <a:pos x="T4" y="T5"/>
                </a:cxn>
                <a:cxn ang="0">
                  <a:pos x="T6" y="T7"/>
                </a:cxn>
                <a:cxn ang="0">
                  <a:pos x="T8" y="T9"/>
                </a:cxn>
              </a:cxnLst>
              <a:rect l="0" t="0" r="r" b="b"/>
              <a:pathLst>
                <a:path w="378" h="297">
                  <a:moveTo>
                    <a:pt x="131" y="297"/>
                  </a:moveTo>
                  <a:lnTo>
                    <a:pt x="0" y="297"/>
                  </a:lnTo>
                  <a:lnTo>
                    <a:pt x="154" y="0"/>
                  </a:lnTo>
                  <a:lnTo>
                    <a:pt x="378" y="0"/>
                  </a:lnTo>
                  <a:lnTo>
                    <a:pt x="131" y="297"/>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5" name="Freeform 59"/>
            <p:cNvSpPr>
              <a:spLocks noChangeArrowheads="1"/>
            </p:cNvSpPr>
            <p:nvPr/>
          </p:nvSpPr>
          <p:spPr bwMode="auto">
            <a:xfrm>
              <a:off x="2619" y="2498"/>
              <a:ext cx="521" cy="321"/>
            </a:xfrm>
            <a:custGeom>
              <a:avLst/>
              <a:gdLst>
                <a:gd name="T0" fmla="*/ 521 w 521"/>
                <a:gd name="T1" fmla="*/ 0 h 321"/>
                <a:gd name="T2" fmla="*/ 0 w 521"/>
                <a:gd name="T3" fmla="*/ 0 h 321"/>
                <a:gd name="T4" fmla="*/ 191 w 521"/>
                <a:gd name="T5" fmla="*/ 321 h 321"/>
                <a:gd name="T6" fmla="*/ 330 w 521"/>
                <a:gd name="T7" fmla="*/ 321 h 321"/>
                <a:gd name="T8" fmla="*/ 521 w 521"/>
                <a:gd name="T9" fmla="*/ 0 h 321"/>
              </a:gdLst>
              <a:ahLst/>
              <a:cxnLst>
                <a:cxn ang="0">
                  <a:pos x="T0" y="T1"/>
                </a:cxn>
                <a:cxn ang="0">
                  <a:pos x="T2" y="T3"/>
                </a:cxn>
                <a:cxn ang="0">
                  <a:pos x="T4" y="T5"/>
                </a:cxn>
                <a:cxn ang="0">
                  <a:pos x="T6" y="T7"/>
                </a:cxn>
                <a:cxn ang="0">
                  <a:pos x="T8" y="T9"/>
                </a:cxn>
              </a:cxnLst>
              <a:rect l="0" t="0" r="r" b="b"/>
              <a:pathLst>
                <a:path w="521" h="321">
                  <a:moveTo>
                    <a:pt x="521" y="0"/>
                  </a:moveTo>
                  <a:lnTo>
                    <a:pt x="0" y="0"/>
                  </a:lnTo>
                  <a:lnTo>
                    <a:pt x="191" y="321"/>
                  </a:lnTo>
                  <a:lnTo>
                    <a:pt x="330" y="321"/>
                  </a:lnTo>
                  <a:lnTo>
                    <a:pt x="521"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58386" name="Freeform 60"/>
            <p:cNvSpPr>
              <a:spLocks noChangeArrowheads="1"/>
            </p:cNvSpPr>
            <p:nvPr/>
          </p:nvSpPr>
          <p:spPr bwMode="auto">
            <a:xfrm>
              <a:off x="2810" y="2819"/>
              <a:ext cx="139" cy="116"/>
            </a:xfrm>
            <a:custGeom>
              <a:avLst/>
              <a:gdLst>
                <a:gd name="T0" fmla="*/ 139 w 139"/>
                <a:gd name="T1" fmla="*/ 0 h 116"/>
                <a:gd name="T2" fmla="*/ 0 w 139"/>
                <a:gd name="T3" fmla="*/ 0 h 116"/>
                <a:gd name="T4" fmla="*/ 69 w 139"/>
                <a:gd name="T5" fmla="*/ 116 h 116"/>
                <a:gd name="T6" fmla="*/ 139 w 139"/>
                <a:gd name="T7" fmla="*/ 0 h 116"/>
              </a:gdLst>
              <a:ahLst/>
              <a:cxnLst>
                <a:cxn ang="0">
                  <a:pos x="T0" y="T1"/>
                </a:cxn>
                <a:cxn ang="0">
                  <a:pos x="T2" y="T3"/>
                </a:cxn>
                <a:cxn ang="0">
                  <a:pos x="T4" y="T5"/>
                </a:cxn>
                <a:cxn ang="0">
                  <a:pos x="T6" y="T7"/>
                </a:cxn>
              </a:cxnLst>
              <a:rect l="0" t="0" r="r" b="b"/>
              <a:pathLst>
                <a:path w="139" h="116">
                  <a:moveTo>
                    <a:pt x="139" y="0"/>
                  </a:moveTo>
                  <a:lnTo>
                    <a:pt x="0" y="0"/>
                  </a:lnTo>
                  <a:lnTo>
                    <a:pt x="69" y="116"/>
                  </a:lnTo>
                  <a:lnTo>
                    <a:pt x="139" y="0"/>
                  </a:ln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grpSp>
      <p:sp>
        <p:nvSpPr>
          <p:cNvPr id="58387" name="文本框 36"/>
          <p:cNvSpPr txBox="1">
            <a:spLocks noChangeArrowheads="1"/>
          </p:cNvSpPr>
          <p:nvPr/>
        </p:nvSpPr>
        <p:spPr bwMode="auto">
          <a:xfrm>
            <a:off x="627380" y="1659641"/>
            <a:ext cx="177990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（一）效益</a:t>
            </a:r>
          </a:p>
        </p:txBody>
      </p:sp>
      <p:sp>
        <p:nvSpPr>
          <p:cNvPr id="58388" name="文本框 37"/>
          <p:cNvSpPr txBox="1">
            <a:spLocks noChangeArrowheads="1"/>
          </p:cNvSpPr>
          <p:nvPr/>
        </p:nvSpPr>
        <p:spPr bwMode="auto">
          <a:xfrm>
            <a:off x="700088" y="2058034"/>
            <a:ext cx="290262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某</a:t>
            </a:r>
            <a:r>
              <a:rPr lang="zh-CN" altLang="en-US" sz="1600" dirty="0">
                <a:solidFill>
                  <a:srgbClr val="0D0D0D"/>
                </a:solidFill>
                <a:ea typeface="宋体" panose="02010600030101010101" pitchFamily="2" charset="-122"/>
                <a:sym typeface="思源黑体 CN Light" charset="0"/>
              </a:rPr>
              <a:t>一特定方案能否实现所期望的目标，</a:t>
            </a:r>
            <a:r>
              <a:rPr lang="zh-CN" altLang="en-US" sz="1600" dirty="0" smtClean="0">
                <a:solidFill>
                  <a:srgbClr val="0D0D0D"/>
                </a:solidFill>
                <a:ea typeface="宋体" panose="02010600030101010101" pitchFamily="2" charset="-122"/>
                <a:sym typeface="思源黑体 CN Light" charset="0"/>
              </a:rPr>
              <a:t>常按</a:t>
            </a:r>
            <a:r>
              <a:rPr lang="zh-CN" altLang="en-US" sz="1600" dirty="0">
                <a:solidFill>
                  <a:srgbClr val="0D0D0D"/>
                </a:solidFill>
                <a:ea typeface="宋体" panose="02010600030101010101" pitchFamily="2" charset="-122"/>
                <a:sym typeface="思源黑体 CN Light" charset="0"/>
              </a:rPr>
              <a:t>产品</a:t>
            </a:r>
            <a:r>
              <a:rPr lang="zh-CN" altLang="en-US" sz="1600" dirty="0" smtClean="0">
                <a:solidFill>
                  <a:srgbClr val="0D0D0D"/>
                </a:solidFill>
                <a:ea typeface="宋体" panose="02010600030101010101" pitchFamily="2" charset="-122"/>
                <a:sym typeface="思源黑体 CN Light" charset="0"/>
              </a:rPr>
              <a:t>或服务</a:t>
            </a:r>
            <a:r>
              <a:rPr lang="zh-CN" altLang="en-US" sz="1600" dirty="0">
                <a:solidFill>
                  <a:srgbClr val="0D0D0D"/>
                </a:solidFill>
                <a:ea typeface="宋体" panose="02010600030101010101" pitchFamily="2" charset="-122"/>
                <a:sym typeface="思源黑体 CN Light" charset="0"/>
              </a:rPr>
              <a:t>的数量或者它们的货币价值来计算。</a:t>
            </a:r>
          </a:p>
        </p:txBody>
      </p:sp>
      <p:sp>
        <p:nvSpPr>
          <p:cNvPr id="58389" name="文本框 36"/>
          <p:cNvSpPr txBox="1">
            <a:spLocks noChangeArrowheads="1"/>
          </p:cNvSpPr>
          <p:nvPr/>
        </p:nvSpPr>
        <p:spPr bwMode="auto">
          <a:xfrm>
            <a:off x="665224" y="3196946"/>
            <a:ext cx="158051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（二）效率</a:t>
            </a:r>
          </a:p>
        </p:txBody>
      </p:sp>
      <p:sp>
        <p:nvSpPr>
          <p:cNvPr id="58390" name="文本框 37"/>
          <p:cNvSpPr txBox="1">
            <a:spLocks noChangeArrowheads="1"/>
          </p:cNvSpPr>
          <p:nvPr/>
        </p:nvSpPr>
        <p:spPr bwMode="auto">
          <a:xfrm>
            <a:off x="703930" y="3571597"/>
            <a:ext cx="2898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在</a:t>
            </a:r>
            <a:r>
              <a:rPr lang="zh-CN" altLang="en-US" sz="1600" dirty="0">
                <a:solidFill>
                  <a:srgbClr val="0D0D0D"/>
                </a:solidFill>
                <a:ea typeface="宋体" panose="02010600030101010101" pitchFamily="2" charset="-122"/>
                <a:sym typeface="思源黑体 CN Light" charset="0"/>
              </a:rPr>
              <a:t>给定投入情况下的产出最大化。计算方法有单位产品或服务的成本，单位成本能提供的产品</a:t>
            </a:r>
            <a:r>
              <a:rPr lang="zh-CN" altLang="en-US" sz="1600" dirty="0" smtClean="0">
                <a:solidFill>
                  <a:srgbClr val="0D0D0D"/>
                </a:solidFill>
                <a:ea typeface="宋体" panose="02010600030101010101" pitchFamily="2" charset="-122"/>
                <a:sym typeface="思源黑体 CN Light" charset="0"/>
              </a:rPr>
              <a:t>或服务</a:t>
            </a:r>
            <a:r>
              <a:rPr lang="zh-CN" altLang="en-US" sz="1600" dirty="0">
                <a:solidFill>
                  <a:srgbClr val="0D0D0D"/>
                </a:solidFill>
                <a:ea typeface="宋体" panose="02010600030101010101" pitchFamily="2" charset="-122"/>
                <a:sym typeface="思源黑体 CN Light" charset="0"/>
              </a:rPr>
              <a:t>的</a:t>
            </a:r>
            <a:r>
              <a:rPr lang="zh-CN" altLang="en-US" sz="1600" dirty="0" smtClean="0">
                <a:solidFill>
                  <a:srgbClr val="0D0D0D"/>
                </a:solidFill>
                <a:ea typeface="宋体" panose="02010600030101010101" pitchFamily="2" charset="-122"/>
                <a:sym typeface="思源黑体 CN Light" charset="0"/>
              </a:rPr>
              <a:t>数量。</a:t>
            </a:r>
            <a:endParaRPr lang="zh-CN" altLang="en-US" sz="1600" dirty="0">
              <a:solidFill>
                <a:srgbClr val="0D0D0D"/>
              </a:solidFill>
              <a:ea typeface="宋体" panose="02010600030101010101" pitchFamily="2" charset="-122"/>
              <a:sym typeface="思源黑体 CN Light" charset="0"/>
            </a:endParaRPr>
          </a:p>
        </p:txBody>
      </p:sp>
      <p:sp>
        <p:nvSpPr>
          <p:cNvPr id="58391" name="文本框 36"/>
          <p:cNvSpPr txBox="1">
            <a:spLocks noChangeArrowheads="1"/>
          </p:cNvSpPr>
          <p:nvPr/>
        </p:nvSpPr>
        <p:spPr bwMode="auto">
          <a:xfrm>
            <a:off x="686829" y="4715510"/>
            <a:ext cx="206121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（三）充分性</a:t>
            </a:r>
          </a:p>
        </p:txBody>
      </p:sp>
      <p:sp>
        <p:nvSpPr>
          <p:cNvPr id="58392" name="文本框 37"/>
          <p:cNvSpPr txBox="1">
            <a:spLocks noChangeArrowheads="1"/>
          </p:cNvSpPr>
          <p:nvPr/>
        </p:nvSpPr>
        <p:spPr bwMode="auto">
          <a:xfrm>
            <a:off x="721460" y="5116068"/>
            <a:ext cx="288125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某</a:t>
            </a:r>
            <a:r>
              <a:rPr lang="zh-CN" altLang="en-US" sz="1600" dirty="0">
                <a:solidFill>
                  <a:srgbClr val="0D0D0D"/>
                </a:solidFill>
                <a:ea typeface="宋体" panose="02010600030101010101" pitchFamily="2" charset="-122"/>
                <a:sym typeface="思源黑体 CN Light" charset="0"/>
              </a:rPr>
              <a:t>方案实施的成本和</a:t>
            </a:r>
            <a:r>
              <a:rPr lang="zh-CN" altLang="en-US" sz="1600" dirty="0" smtClean="0">
                <a:solidFill>
                  <a:srgbClr val="0D0D0D"/>
                </a:solidFill>
                <a:ea typeface="宋体" panose="02010600030101010101" pitchFamily="2" charset="-122"/>
                <a:sym typeface="思源黑体 CN Light" charset="0"/>
              </a:rPr>
              <a:t>效益。</a:t>
            </a:r>
            <a:r>
              <a:rPr lang="zh-CN" altLang="en-US" sz="1600" dirty="0">
                <a:solidFill>
                  <a:srgbClr val="0D0D0D"/>
                </a:solidFill>
                <a:ea typeface="宋体" panose="02010600030101010101" pitchFamily="2" charset="-122"/>
                <a:sym typeface="思源黑体 CN Light" charset="0"/>
              </a:rPr>
              <a:t>如果实施方案的成本固定，则应力求效益</a:t>
            </a:r>
            <a:r>
              <a:rPr lang="zh-CN" altLang="en-US" sz="1600" dirty="0" smtClean="0">
                <a:solidFill>
                  <a:srgbClr val="0D0D0D"/>
                </a:solidFill>
                <a:ea typeface="宋体" panose="02010600030101010101" pitchFamily="2" charset="-122"/>
                <a:sym typeface="思源黑体 CN Light" charset="0"/>
              </a:rPr>
              <a:t>最大；反之，则</a:t>
            </a:r>
            <a:r>
              <a:rPr lang="zh-CN" altLang="en-US" sz="1600" dirty="0">
                <a:solidFill>
                  <a:srgbClr val="0D0D0D"/>
                </a:solidFill>
                <a:ea typeface="宋体" panose="02010600030101010101" pitchFamily="2" charset="-122"/>
                <a:sym typeface="思源黑体 CN Light" charset="0"/>
              </a:rPr>
              <a:t>应力求成本最低。如果成本和效益都是变动的，则应力求</a:t>
            </a:r>
            <a:r>
              <a:rPr lang="zh-CN" altLang="en-US" sz="1600" dirty="0" smtClean="0">
                <a:solidFill>
                  <a:srgbClr val="0D0D0D"/>
                </a:solidFill>
                <a:ea typeface="宋体" panose="02010600030101010101" pitchFamily="2" charset="-122"/>
                <a:sym typeface="思源黑体 CN Light" charset="0"/>
              </a:rPr>
              <a:t>效益与成本</a:t>
            </a:r>
            <a:r>
              <a:rPr lang="zh-CN" altLang="en-US" sz="1600" dirty="0">
                <a:solidFill>
                  <a:srgbClr val="0D0D0D"/>
                </a:solidFill>
                <a:ea typeface="宋体" panose="02010600030101010101" pitchFamily="2" charset="-122"/>
                <a:sym typeface="思源黑体 CN Light" charset="0"/>
              </a:rPr>
              <a:t>之比最大。</a:t>
            </a:r>
          </a:p>
        </p:txBody>
      </p:sp>
      <p:sp>
        <p:nvSpPr>
          <p:cNvPr id="58393" name="文本框 36"/>
          <p:cNvSpPr txBox="1">
            <a:spLocks noChangeArrowheads="1"/>
          </p:cNvSpPr>
          <p:nvPr/>
        </p:nvSpPr>
        <p:spPr bwMode="auto">
          <a:xfrm>
            <a:off x="5442822" y="1696720"/>
            <a:ext cx="202946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（四）公平性</a:t>
            </a:r>
          </a:p>
        </p:txBody>
      </p:sp>
      <p:sp>
        <p:nvSpPr>
          <p:cNvPr id="58394" name="文本框 37"/>
          <p:cNvSpPr txBox="1">
            <a:spLocks noChangeArrowheads="1"/>
          </p:cNvSpPr>
          <p:nvPr/>
        </p:nvSpPr>
        <p:spPr bwMode="auto">
          <a:xfrm>
            <a:off x="5576456" y="2098960"/>
            <a:ext cx="307355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效果</a:t>
            </a:r>
            <a:r>
              <a:rPr lang="zh-CN" altLang="en-US" sz="1600" dirty="0">
                <a:solidFill>
                  <a:srgbClr val="0D0D0D"/>
                </a:solidFill>
                <a:ea typeface="宋体" panose="02010600030101010101" pitchFamily="2" charset="-122"/>
                <a:sym typeface="思源黑体 CN Light" charset="0"/>
              </a:rPr>
              <a:t>和努力在社会不同群体中分配的公平程度。公平的政策是指效果或者努力被公平或者公正地分配。</a:t>
            </a:r>
          </a:p>
        </p:txBody>
      </p:sp>
      <p:sp>
        <p:nvSpPr>
          <p:cNvPr id="58395" name="文本框 36"/>
          <p:cNvSpPr txBox="1">
            <a:spLocks noChangeArrowheads="1"/>
          </p:cNvSpPr>
          <p:nvPr/>
        </p:nvSpPr>
        <p:spPr bwMode="auto">
          <a:xfrm>
            <a:off x="5442822" y="3409429"/>
            <a:ext cx="261239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（五）回应性</a:t>
            </a:r>
          </a:p>
        </p:txBody>
      </p:sp>
      <p:sp>
        <p:nvSpPr>
          <p:cNvPr id="58396" name="文本框 37"/>
          <p:cNvSpPr txBox="1">
            <a:spLocks noChangeArrowheads="1"/>
          </p:cNvSpPr>
          <p:nvPr/>
        </p:nvSpPr>
        <p:spPr bwMode="auto">
          <a:xfrm>
            <a:off x="5576456" y="3769849"/>
            <a:ext cx="307355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政策</a:t>
            </a:r>
            <a:r>
              <a:rPr lang="zh-CN" altLang="en-US" sz="1600" dirty="0">
                <a:solidFill>
                  <a:srgbClr val="0D0D0D"/>
                </a:solidFill>
                <a:ea typeface="宋体" panose="02010600030101010101" pitchFamily="2" charset="-122"/>
                <a:sym typeface="思源黑体 CN Light" charset="0"/>
              </a:rPr>
              <a:t>满足特定群体的需要、偏好或者价值观的程度。</a:t>
            </a:r>
          </a:p>
        </p:txBody>
      </p:sp>
      <p:sp>
        <p:nvSpPr>
          <p:cNvPr id="58397" name="文本框 36"/>
          <p:cNvSpPr txBox="1">
            <a:spLocks noChangeArrowheads="1"/>
          </p:cNvSpPr>
          <p:nvPr/>
        </p:nvSpPr>
        <p:spPr bwMode="auto">
          <a:xfrm>
            <a:off x="5433297" y="4618990"/>
            <a:ext cx="238887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（六）适当性</a:t>
            </a:r>
          </a:p>
        </p:txBody>
      </p:sp>
      <p:sp>
        <p:nvSpPr>
          <p:cNvPr id="58398" name="文本框 37"/>
          <p:cNvSpPr txBox="1">
            <a:spLocks noChangeArrowheads="1"/>
          </p:cNvSpPr>
          <p:nvPr/>
        </p:nvSpPr>
        <p:spPr bwMode="auto">
          <a:xfrm>
            <a:off x="5520947" y="5017770"/>
            <a:ext cx="3129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一</a:t>
            </a:r>
            <a:r>
              <a:rPr lang="zh-CN" altLang="en-US" sz="1600" dirty="0">
                <a:solidFill>
                  <a:srgbClr val="0D0D0D"/>
                </a:solidFill>
                <a:ea typeface="宋体" panose="02010600030101010101" pitchFamily="2" charset="-122"/>
                <a:sym typeface="思源黑体 CN Light" charset="0"/>
              </a:rPr>
              <a:t>项方案的目标和支持这些目标的前提是否站得住脚。</a:t>
            </a:r>
          </a:p>
        </p:txBody>
      </p:sp>
      <p:sp>
        <p:nvSpPr>
          <p:cNvPr id="32" name="标题 1"/>
          <p:cNvSpPr txBox="1">
            <a:spLocks/>
          </p:cNvSpPr>
          <p:nvPr/>
        </p:nvSpPr>
        <p:spPr>
          <a:xfrm>
            <a:off x="913129" y="239397"/>
            <a:ext cx="7906601" cy="854074"/>
          </a:xfrm>
          <a:prstGeom prst="rect">
            <a:avLst/>
          </a:prstGeom>
        </p:spPr>
        <p:txBody>
          <a:bodyPr/>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smtClean="0">
                <a:sym typeface="思源黑体 CN Light" charset="0"/>
              </a:rPr>
              <a:t>第四节  政策方案的评估与择优</a:t>
            </a:r>
            <a:endParaRPr lang="zh-CN" altLang="en-US" b="1" dirty="0" smtClean="0">
              <a:sym typeface="思源黑体 CN Light" charset="0"/>
            </a:endParaRPr>
          </a:p>
        </p:txBody>
      </p:sp>
    </p:spTree>
    <p:extLst>
      <p:ext uri="{BB962C8B-B14F-4D97-AF65-F5344CB8AC3E}">
        <p14:creationId xmlns:p14="http://schemas.microsoft.com/office/powerpoint/2010/main" val="4130649152"/>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62612" y="364995"/>
            <a:ext cx="7906601" cy="854074"/>
          </a:xfrm>
        </p:spPr>
        <p:txBody>
          <a:bodyPr/>
          <a:lstStyle/>
          <a:p>
            <a:pPr algn="ctr"/>
            <a:r>
              <a:rPr lang="zh-CN" altLang="en-US" b="1" dirty="0" smtClean="0">
                <a:solidFill>
                  <a:schemeClr val="tx1"/>
                </a:solidFill>
                <a:sym typeface="思源黑体 CN Light" charset="0"/>
              </a:rPr>
              <a:t>第四节  政策方案的评估与择优</a:t>
            </a:r>
          </a:p>
        </p:txBody>
      </p:sp>
      <p:sp>
        <p:nvSpPr>
          <p:cNvPr id="3" name="内容占位符 2"/>
          <p:cNvSpPr>
            <a:spLocks noGrp="1"/>
          </p:cNvSpPr>
          <p:nvPr>
            <p:ph idx="1"/>
          </p:nvPr>
        </p:nvSpPr>
        <p:spPr>
          <a:xfrm>
            <a:off x="262759" y="1334814"/>
            <a:ext cx="8671034" cy="5018996"/>
          </a:xfrm>
        </p:spPr>
        <p:txBody>
          <a:bodyPr/>
          <a:lstStyle/>
          <a:p>
            <a:pPr marL="0" indent="0">
              <a:buClr>
                <a:srgbClr val="A50021"/>
              </a:buClr>
              <a:buSzPct val="75000"/>
              <a:buFont typeface="Wingdings" panose="05000000000000000000" charset="0"/>
              <a:buNone/>
            </a:pPr>
            <a:r>
              <a:rPr lang="zh-CN" altLang="en-US" sz="2400" b="1" dirty="0" smtClean="0">
                <a:solidFill>
                  <a:schemeClr val="tx1"/>
                </a:solidFill>
                <a:sym typeface="思源黑体 CN Light" charset="0"/>
              </a:rPr>
              <a:t>三、政策方案评估和择优的常见方法</a:t>
            </a:r>
          </a:p>
          <a:p>
            <a:pPr marL="0" indent="0">
              <a:buClr>
                <a:srgbClr val="A50021"/>
              </a:buClr>
              <a:buSzPct val="75000"/>
              <a:buNone/>
            </a:pPr>
            <a:r>
              <a:rPr lang="zh-CN" altLang="en-US" sz="2400" b="1" dirty="0" smtClean="0">
                <a:solidFill>
                  <a:schemeClr val="tx1"/>
                </a:solidFill>
                <a:sym typeface="思源黑体 CN Light" charset="0"/>
              </a:rPr>
              <a:t>（一）政策方案评估的方法</a:t>
            </a:r>
            <a:endParaRPr lang="en-US" altLang="zh-CN" sz="2400" b="1" dirty="0" smtClean="0">
              <a:solidFill>
                <a:schemeClr val="tx1"/>
              </a:solidFill>
              <a:sym typeface="思源黑体 CN Light" charset="0"/>
            </a:endParaRPr>
          </a:p>
          <a:p>
            <a:pPr marL="0" indent="0">
              <a:buClr>
                <a:srgbClr val="A50021"/>
              </a:buClr>
              <a:buSzPct val="75000"/>
              <a:buNone/>
            </a:pPr>
            <a:r>
              <a:rPr lang="en-US" altLang="zh-CN" sz="2400" b="1" dirty="0" smtClean="0">
                <a:solidFill>
                  <a:schemeClr val="tx1"/>
                </a:solidFill>
                <a:sym typeface="思源黑体 CN Light" charset="0"/>
              </a:rPr>
              <a:t>    </a:t>
            </a:r>
            <a:r>
              <a:rPr lang="en-US" altLang="zh-CN" sz="2400" dirty="0" smtClean="0">
                <a:solidFill>
                  <a:schemeClr val="tx1"/>
                </a:solidFill>
                <a:sym typeface="思源黑体 CN Light" charset="0"/>
              </a:rPr>
              <a:t>1.</a:t>
            </a:r>
            <a:r>
              <a:rPr lang="zh-CN" altLang="en-US" sz="2400" dirty="0" smtClean="0">
                <a:sym typeface="思源黑体 CN Light" charset="0"/>
              </a:rPr>
              <a:t>政策</a:t>
            </a:r>
            <a:r>
              <a:rPr lang="zh-CN" altLang="en-US" sz="2400" dirty="0" smtClean="0">
                <a:sym typeface="思源黑体 CN Light" charset="0"/>
              </a:rPr>
              <a:t>方案的可行性评估</a:t>
            </a:r>
          </a:p>
          <a:p>
            <a:pPr marL="0" indent="0">
              <a:buClr>
                <a:srgbClr val="A50021"/>
              </a:buClr>
              <a:buSzPct val="75000"/>
              <a:buNone/>
            </a:pPr>
            <a:r>
              <a:rPr lang="zh-CN" altLang="en-US" sz="2400" dirty="0" smtClean="0">
                <a:sym typeface="思源黑体 CN Light" charset="0"/>
              </a:rPr>
              <a:t>    对</a:t>
            </a:r>
            <a:r>
              <a:rPr lang="zh-CN" altLang="en-US" sz="2400" dirty="0" smtClean="0">
                <a:sym typeface="思源黑体 CN Light" charset="0"/>
              </a:rPr>
              <a:t>方案可行性评估是政策方案评估中最主要的</a:t>
            </a:r>
            <a:r>
              <a:rPr lang="zh-CN" altLang="en-US" sz="2400" dirty="0" smtClean="0">
                <a:sym typeface="思源黑体 CN Light" charset="0"/>
              </a:rPr>
              <a:t>任务，包括技术可行性评估、经济可行性评估、政治可行性评估和行政可行性评估。</a:t>
            </a:r>
            <a:endParaRPr lang="zh-CN" altLang="en-US" sz="2400" dirty="0" smtClean="0">
              <a:sym typeface="思源黑体 CN Light" charset="0"/>
            </a:endParaRPr>
          </a:p>
        </p:txBody>
      </p:sp>
    </p:spTree>
    <p:extLst>
      <p:ext uri="{BB962C8B-B14F-4D97-AF65-F5344CB8AC3E}">
        <p14:creationId xmlns:p14="http://schemas.microsoft.com/office/powerpoint/2010/main" val="2813572780"/>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62612" y="364995"/>
            <a:ext cx="7906601" cy="854074"/>
          </a:xfrm>
        </p:spPr>
        <p:txBody>
          <a:bodyPr/>
          <a:lstStyle/>
          <a:p>
            <a:pPr algn="ctr"/>
            <a:r>
              <a:rPr lang="zh-CN" altLang="en-US" b="1" dirty="0" smtClean="0">
                <a:solidFill>
                  <a:schemeClr val="tx1"/>
                </a:solidFill>
                <a:sym typeface="思源黑体 CN Light" charset="0"/>
              </a:rPr>
              <a:t>第四节  政策方案的评估与择优</a:t>
            </a:r>
          </a:p>
        </p:txBody>
      </p:sp>
      <p:sp>
        <p:nvSpPr>
          <p:cNvPr id="3" name="内容占位符 2"/>
          <p:cNvSpPr>
            <a:spLocks noGrp="1"/>
          </p:cNvSpPr>
          <p:nvPr>
            <p:ph idx="1"/>
          </p:nvPr>
        </p:nvSpPr>
        <p:spPr>
          <a:xfrm>
            <a:off x="231228" y="1334814"/>
            <a:ext cx="8671034" cy="5018996"/>
          </a:xfrm>
        </p:spPr>
        <p:txBody>
          <a:bodyPr/>
          <a:lstStyle/>
          <a:p>
            <a:pPr marL="0" indent="0">
              <a:buClr>
                <a:srgbClr val="A50021"/>
              </a:buClr>
              <a:buSzPct val="75000"/>
              <a:buFont typeface="Wingdings" panose="05000000000000000000" charset="0"/>
              <a:buNone/>
            </a:pPr>
            <a:r>
              <a:rPr lang="zh-CN" altLang="en-US" sz="2400" b="1" dirty="0" smtClean="0">
                <a:solidFill>
                  <a:schemeClr val="tx1"/>
                </a:solidFill>
                <a:sym typeface="思源黑体 CN Light" charset="0"/>
              </a:rPr>
              <a:t>三、政策方案评估和择优的常见方法</a:t>
            </a:r>
          </a:p>
          <a:p>
            <a:pPr marL="0" indent="0">
              <a:buClr>
                <a:srgbClr val="A50021"/>
              </a:buClr>
              <a:buSzPct val="75000"/>
              <a:buNone/>
            </a:pPr>
            <a:r>
              <a:rPr lang="zh-CN" altLang="en-US" sz="2400" b="1" dirty="0" smtClean="0">
                <a:solidFill>
                  <a:schemeClr val="tx1"/>
                </a:solidFill>
                <a:sym typeface="思源黑体 CN Light" charset="0"/>
              </a:rPr>
              <a:t>（一）政策方案评估的方法</a:t>
            </a:r>
            <a:endParaRPr lang="en-US" altLang="zh-CN" sz="2400" b="1" dirty="0" smtClean="0">
              <a:solidFill>
                <a:schemeClr val="tx1"/>
              </a:solidFill>
              <a:sym typeface="思源黑体 CN Light" charset="0"/>
            </a:endParaRPr>
          </a:p>
          <a:p>
            <a:pPr marL="0" indent="0">
              <a:buClr>
                <a:srgbClr val="A50021"/>
              </a:buClr>
              <a:buSzPct val="75000"/>
              <a:buNone/>
            </a:pPr>
            <a:r>
              <a:rPr lang="en-US" altLang="zh-CN" sz="2400" b="1" dirty="0" smtClean="0">
                <a:solidFill>
                  <a:schemeClr val="tx1"/>
                </a:solidFill>
                <a:sym typeface="思源黑体 CN Light" charset="0"/>
              </a:rPr>
              <a:t>    </a:t>
            </a:r>
            <a:r>
              <a:rPr lang="en-US" altLang="zh-CN" sz="2400" dirty="0" smtClean="0">
                <a:sym typeface="思源黑体 CN Light" charset="0"/>
              </a:rPr>
              <a:t>2.</a:t>
            </a:r>
            <a:r>
              <a:rPr lang="zh-CN" altLang="en-US" sz="2400" dirty="0" smtClean="0">
                <a:sym typeface="思源黑体 CN Light" charset="0"/>
              </a:rPr>
              <a:t>政策</a:t>
            </a:r>
            <a:r>
              <a:rPr lang="zh-CN" altLang="en-US" sz="2400" dirty="0">
                <a:sym typeface="思源黑体 CN Light" charset="0"/>
              </a:rPr>
              <a:t>方案的预测性</a:t>
            </a:r>
            <a:r>
              <a:rPr lang="zh-CN" altLang="en-US" sz="2400" dirty="0" smtClean="0">
                <a:sym typeface="思源黑体 CN Light" charset="0"/>
              </a:rPr>
              <a:t>评估</a:t>
            </a:r>
            <a:endParaRPr lang="zh-CN" altLang="en-US" sz="2400" dirty="0" smtClean="0">
              <a:sym typeface="思源黑体 CN Light" charset="0"/>
            </a:endParaRPr>
          </a:p>
          <a:p>
            <a:pPr marL="0" indent="0">
              <a:buClr>
                <a:srgbClr val="A50021"/>
              </a:buClr>
              <a:buSzPct val="75000"/>
              <a:buNone/>
            </a:pPr>
            <a:r>
              <a:rPr lang="zh-CN" altLang="en-US" sz="2400" dirty="0" smtClean="0">
                <a:sym typeface="思源黑体 CN Light" charset="0"/>
              </a:rPr>
              <a:t>    预测性</a:t>
            </a:r>
            <a:r>
              <a:rPr lang="zh-CN" altLang="en-US" sz="2400" dirty="0">
                <a:sym typeface="思源黑体 CN Light" charset="0"/>
              </a:rPr>
              <a:t>评估就是根据现实的环境和条件，预先推测某一方案在实施过程中可能需要的条件和可能产生的效果</a:t>
            </a:r>
            <a:r>
              <a:rPr lang="zh-CN" altLang="en-US" sz="2400" dirty="0" smtClean="0">
                <a:sym typeface="思源黑体 CN Light" charset="0"/>
              </a:rPr>
              <a:t>。</a:t>
            </a:r>
            <a:endParaRPr lang="en-US" altLang="zh-CN" sz="2400" dirty="0" smtClean="0">
              <a:sym typeface="思源黑体 CN Light" charset="0"/>
            </a:endParaRPr>
          </a:p>
          <a:p>
            <a:pPr marL="0" indent="0">
              <a:buClr>
                <a:srgbClr val="A50021"/>
              </a:buClr>
              <a:buSzPct val="75000"/>
              <a:buNone/>
            </a:pPr>
            <a:r>
              <a:rPr lang="zh-CN" altLang="en-US" sz="2400" dirty="0">
                <a:sym typeface="思源黑体 CN Light" charset="0"/>
              </a:rPr>
              <a:t> </a:t>
            </a:r>
            <a:r>
              <a:rPr lang="zh-CN" altLang="en-US" sz="2400" dirty="0" smtClean="0">
                <a:sym typeface="思源黑体 CN Light" charset="0"/>
              </a:rPr>
              <a:t>   常用的方法包括直观</a:t>
            </a:r>
            <a:r>
              <a:rPr lang="zh-CN" altLang="en-US" sz="2400" dirty="0">
                <a:sym typeface="思源黑体 CN Light" charset="0"/>
              </a:rPr>
              <a:t>预测法中的德尔菲</a:t>
            </a:r>
            <a:r>
              <a:rPr lang="zh-CN" altLang="en-US" sz="2400" dirty="0" smtClean="0">
                <a:sym typeface="思源黑体 CN Light" charset="0"/>
              </a:rPr>
              <a:t>技术和归纳式</a:t>
            </a:r>
            <a:r>
              <a:rPr lang="zh-CN" altLang="en-US" sz="2400" dirty="0">
                <a:sym typeface="思源黑体 CN Light" charset="0"/>
              </a:rPr>
              <a:t>预测中的</a:t>
            </a:r>
            <a:r>
              <a:rPr lang="zh-CN" altLang="en-US" sz="2400" dirty="0" smtClean="0">
                <a:sym typeface="思源黑体 CN Light" charset="0"/>
              </a:rPr>
              <a:t>时间序列分析。</a:t>
            </a:r>
            <a:endParaRPr lang="zh-CN" altLang="en-US" sz="2400" dirty="0">
              <a:sym typeface="思源黑体 CN Light" charset="0"/>
            </a:endParaRPr>
          </a:p>
          <a:p>
            <a:pPr marL="0" indent="0">
              <a:buClr>
                <a:srgbClr val="A50021"/>
              </a:buClr>
              <a:buSzPct val="75000"/>
              <a:buNone/>
            </a:pPr>
            <a:endParaRPr lang="zh-CN" altLang="en-US" sz="2400" dirty="0">
              <a:sym typeface="思源黑体 CN Light" charset="0"/>
            </a:endParaRPr>
          </a:p>
        </p:txBody>
      </p:sp>
    </p:spTree>
    <p:extLst>
      <p:ext uri="{BB962C8B-B14F-4D97-AF65-F5344CB8AC3E}">
        <p14:creationId xmlns:p14="http://schemas.microsoft.com/office/powerpoint/2010/main" val="457349532"/>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62612" y="364995"/>
            <a:ext cx="7906601" cy="854074"/>
          </a:xfrm>
        </p:spPr>
        <p:txBody>
          <a:bodyPr/>
          <a:lstStyle/>
          <a:p>
            <a:pPr algn="ctr"/>
            <a:r>
              <a:rPr lang="zh-CN" altLang="en-US" b="1" dirty="0" smtClean="0">
                <a:solidFill>
                  <a:schemeClr val="tx1"/>
                </a:solidFill>
                <a:sym typeface="思源黑体 CN Light" charset="0"/>
              </a:rPr>
              <a:t>第四节  政策方案的评估与择优</a:t>
            </a:r>
          </a:p>
        </p:txBody>
      </p:sp>
      <p:sp>
        <p:nvSpPr>
          <p:cNvPr id="3" name="内容占位符 2"/>
          <p:cNvSpPr>
            <a:spLocks noGrp="1"/>
          </p:cNvSpPr>
          <p:nvPr>
            <p:ph idx="1"/>
          </p:nvPr>
        </p:nvSpPr>
        <p:spPr>
          <a:xfrm>
            <a:off x="241739" y="1334814"/>
            <a:ext cx="8576440" cy="5018996"/>
          </a:xfrm>
        </p:spPr>
        <p:txBody>
          <a:bodyPr/>
          <a:lstStyle/>
          <a:p>
            <a:pPr marL="0" indent="0">
              <a:buClr>
                <a:srgbClr val="A50021"/>
              </a:buClr>
              <a:buSzPct val="75000"/>
              <a:buFont typeface="Wingdings" panose="05000000000000000000" charset="0"/>
              <a:buNone/>
            </a:pPr>
            <a:r>
              <a:rPr lang="zh-CN" altLang="en-US" sz="2400" b="1" dirty="0" smtClean="0">
                <a:solidFill>
                  <a:schemeClr val="tx1"/>
                </a:solidFill>
                <a:sym typeface="思源黑体 CN Light" charset="0"/>
              </a:rPr>
              <a:t>三、政策方案评估和择优的常见方法</a:t>
            </a:r>
          </a:p>
          <a:p>
            <a:pPr marL="0" indent="0">
              <a:buClr>
                <a:srgbClr val="A50021"/>
              </a:buClr>
              <a:buSzPct val="75000"/>
              <a:buNone/>
            </a:pPr>
            <a:r>
              <a:rPr lang="zh-CN" altLang="en-US" sz="2400" b="1" dirty="0" smtClean="0">
                <a:solidFill>
                  <a:schemeClr val="tx1"/>
                </a:solidFill>
                <a:sym typeface="思源黑体 CN Light" charset="0"/>
              </a:rPr>
              <a:t>（二</a:t>
            </a:r>
            <a:r>
              <a:rPr lang="zh-CN" altLang="en-US" sz="2400" b="1" dirty="0" smtClean="0">
                <a:sym typeface="思源黑体 CN Light" charset="0"/>
              </a:rPr>
              <a:t>）</a:t>
            </a:r>
            <a:r>
              <a:rPr lang="zh-CN" altLang="en-US" sz="2400" b="1" dirty="0">
                <a:sym typeface="思源黑体 CN Light" charset="0"/>
              </a:rPr>
              <a:t>政策方案择优的方法</a:t>
            </a:r>
          </a:p>
          <a:p>
            <a:pPr marL="0" indent="0">
              <a:buClr>
                <a:srgbClr val="A50021"/>
              </a:buClr>
              <a:buSzPct val="75000"/>
              <a:buNone/>
            </a:pPr>
            <a:r>
              <a:rPr lang="en-US" altLang="zh-CN" sz="2400" dirty="0" smtClean="0">
                <a:sym typeface="思源黑体 CN Light" charset="0"/>
              </a:rPr>
              <a:t>    1</a:t>
            </a:r>
            <a:r>
              <a:rPr lang="en-US" altLang="zh-CN" sz="2400" dirty="0">
                <a:sym typeface="思源黑体 CN Light" charset="0"/>
              </a:rPr>
              <a:t>.</a:t>
            </a:r>
            <a:r>
              <a:rPr lang="zh-CN" altLang="en-US" sz="2400" dirty="0">
                <a:sym typeface="思源黑体 CN Light" charset="0"/>
              </a:rPr>
              <a:t>比较筛选法</a:t>
            </a:r>
          </a:p>
          <a:p>
            <a:pPr marL="0" indent="0">
              <a:buClr>
                <a:srgbClr val="A50021"/>
              </a:buClr>
              <a:buSzPct val="75000"/>
              <a:buNone/>
            </a:pPr>
            <a:r>
              <a:rPr lang="zh-CN" altLang="en-US" sz="2400" dirty="0">
                <a:sym typeface="思源黑体 CN Light" charset="0"/>
              </a:rPr>
              <a:t> </a:t>
            </a:r>
            <a:r>
              <a:rPr lang="zh-CN" altLang="en-US" sz="2400" dirty="0" smtClean="0">
                <a:sym typeface="思源黑体 CN Light" charset="0"/>
              </a:rPr>
              <a:t>   采用</a:t>
            </a:r>
            <a:r>
              <a:rPr lang="zh-CN" altLang="en-US" sz="2400" dirty="0">
                <a:sym typeface="思源黑体 CN Light" charset="0"/>
              </a:rPr>
              <a:t>择优标准对各个备选方案进行衡量和比较分析，在比较分析的基础上进行方案的筛选，最终确定最优方案</a:t>
            </a:r>
            <a:r>
              <a:rPr lang="zh-CN" altLang="en-US" sz="2400" dirty="0" smtClean="0">
                <a:sym typeface="思源黑体 CN Light" charset="0"/>
              </a:rPr>
              <a:t>。</a:t>
            </a:r>
            <a:endParaRPr lang="en-US" altLang="zh-CN" sz="2400" dirty="0" smtClean="0">
              <a:sym typeface="思源黑体 CN Light" charset="0"/>
            </a:endParaRPr>
          </a:p>
          <a:p>
            <a:pPr marL="0" indent="0">
              <a:buClr>
                <a:srgbClr val="A50021"/>
              </a:buClr>
              <a:buSzPct val="75000"/>
              <a:buNone/>
            </a:pPr>
            <a:r>
              <a:rPr lang="en-US" altLang="zh-CN" sz="2400" dirty="0" smtClean="0">
                <a:sym typeface="思源黑体 CN Light" charset="0"/>
              </a:rPr>
              <a:t>    </a:t>
            </a:r>
            <a:endParaRPr lang="zh-CN" altLang="en-US" sz="2400" dirty="0">
              <a:sym typeface="思源黑体 CN Light" charset="0"/>
            </a:endParaRPr>
          </a:p>
        </p:txBody>
      </p:sp>
    </p:spTree>
    <p:extLst>
      <p:ext uri="{BB962C8B-B14F-4D97-AF65-F5344CB8AC3E}">
        <p14:creationId xmlns:p14="http://schemas.microsoft.com/office/powerpoint/2010/main" val="359134559"/>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62612" y="364995"/>
            <a:ext cx="7906601" cy="854074"/>
          </a:xfrm>
        </p:spPr>
        <p:txBody>
          <a:bodyPr/>
          <a:lstStyle/>
          <a:p>
            <a:pPr algn="ctr"/>
            <a:r>
              <a:rPr lang="zh-CN" altLang="en-US" b="1" dirty="0" smtClean="0">
                <a:solidFill>
                  <a:schemeClr val="tx1"/>
                </a:solidFill>
                <a:sym typeface="思源黑体 CN Light" charset="0"/>
              </a:rPr>
              <a:t>第四节  政策方案的评估与择优</a:t>
            </a:r>
          </a:p>
        </p:txBody>
      </p:sp>
      <p:sp>
        <p:nvSpPr>
          <p:cNvPr id="3" name="内容占位符 2"/>
          <p:cNvSpPr>
            <a:spLocks noGrp="1"/>
          </p:cNvSpPr>
          <p:nvPr>
            <p:ph idx="1"/>
          </p:nvPr>
        </p:nvSpPr>
        <p:spPr>
          <a:xfrm>
            <a:off x="241739" y="1334814"/>
            <a:ext cx="8576440" cy="5018996"/>
          </a:xfrm>
        </p:spPr>
        <p:txBody>
          <a:bodyPr/>
          <a:lstStyle/>
          <a:p>
            <a:pPr marL="0" indent="0">
              <a:buClr>
                <a:srgbClr val="A50021"/>
              </a:buClr>
              <a:buSzPct val="75000"/>
              <a:buFont typeface="Wingdings" panose="05000000000000000000" charset="0"/>
              <a:buNone/>
            </a:pPr>
            <a:r>
              <a:rPr lang="zh-CN" altLang="en-US" sz="2400" b="1" dirty="0" smtClean="0">
                <a:solidFill>
                  <a:schemeClr val="tx1"/>
                </a:solidFill>
                <a:sym typeface="思源黑体 CN Light" charset="0"/>
              </a:rPr>
              <a:t>三、政策方案评估和择优的常见方法</a:t>
            </a:r>
          </a:p>
          <a:p>
            <a:pPr marL="0" indent="0">
              <a:buClr>
                <a:srgbClr val="A50021"/>
              </a:buClr>
              <a:buSzPct val="75000"/>
              <a:buNone/>
            </a:pPr>
            <a:r>
              <a:rPr lang="zh-CN" altLang="en-US" sz="2400" b="1" dirty="0" smtClean="0">
                <a:solidFill>
                  <a:schemeClr val="tx1"/>
                </a:solidFill>
                <a:sym typeface="思源黑体 CN Light" charset="0"/>
              </a:rPr>
              <a:t>（二</a:t>
            </a:r>
            <a:r>
              <a:rPr lang="zh-CN" altLang="en-US" sz="2400" b="1" dirty="0" smtClean="0">
                <a:sym typeface="思源黑体 CN Light" charset="0"/>
              </a:rPr>
              <a:t>）</a:t>
            </a:r>
            <a:r>
              <a:rPr lang="zh-CN" altLang="en-US" sz="2400" b="1" dirty="0">
                <a:sym typeface="思源黑体 CN Light" charset="0"/>
              </a:rPr>
              <a:t>政策方案择优的方法</a:t>
            </a:r>
          </a:p>
          <a:p>
            <a:pPr marL="0" indent="0">
              <a:buClr>
                <a:srgbClr val="A50021"/>
              </a:buClr>
              <a:buSzPct val="75000"/>
              <a:buNone/>
            </a:pPr>
            <a:r>
              <a:rPr lang="en-US" altLang="zh-CN" sz="2400" dirty="0" smtClean="0">
                <a:sym typeface="思源黑体 CN Light" charset="0"/>
              </a:rPr>
              <a:t>    2</a:t>
            </a:r>
            <a:r>
              <a:rPr lang="en-US" altLang="zh-CN" sz="2400" dirty="0">
                <a:sym typeface="思源黑体 CN Light" charset="0"/>
              </a:rPr>
              <a:t>.</a:t>
            </a:r>
            <a:r>
              <a:rPr lang="zh-CN" altLang="en-US" sz="2400" dirty="0">
                <a:sym typeface="思源黑体 CN Light" charset="0"/>
              </a:rPr>
              <a:t>归并法</a:t>
            </a:r>
          </a:p>
          <a:p>
            <a:pPr marL="0" indent="0">
              <a:buClr>
                <a:srgbClr val="A50021"/>
              </a:buClr>
              <a:buSzPct val="75000"/>
              <a:buNone/>
            </a:pPr>
            <a:r>
              <a:rPr lang="zh-CN" altLang="en-US" sz="2400" dirty="0">
                <a:sym typeface="思源黑体 CN Light" charset="0"/>
              </a:rPr>
              <a:t> </a:t>
            </a:r>
            <a:r>
              <a:rPr lang="zh-CN" altLang="en-US" sz="2400" dirty="0" smtClean="0">
                <a:sym typeface="思源黑体 CN Light" charset="0"/>
              </a:rPr>
              <a:t>   在</a:t>
            </a:r>
            <a:r>
              <a:rPr lang="zh-CN" altLang="en-US" sz="2400" dirty="0">
                <a:sym typeface="思源黑体 CN Light" charset="0"/>
              </a:rPr>
              <a:t>备选方案中没有一个合格方案，而不合格方案又各</a:t>
            </a:r>
            <a:r>
              <a:rPr lang="zh-CN" altLang="en-US" sz="2400" dirty="0" smtClean="0">
                <a:sym typeface="思源黑体 CN Light" charset="0"/>
              </a:rPr>
              <a:t>有长处</a:t>
            </a:r>
            <a:r>
              <a:rPr lang="zh-CN" altLang="en-US" sz="2400" dirty="0">
                <a:sym typeface="思源黑体 CN Light" charset="0"/>
              </a:rPr>
              <a:t>时，一方面可以将各个备选方案归并到一起，形成一个新的合格</a:t>
            </a:r>
            <a:r>
              <a:rPr lang="zh-CN" altLang="en-US" sz="2400" dirty="0" smtClean="0">
                <a:sym typeface="思源黑体 CN Light" charset="0"/>
              </a:rPr>
              <a:t>方案，另一方面可以</a:t>
            </a:r>
            <a:r>
              <a:rPr lang="zh-CN" altLang="en-US" sz="2400" dirty="0">
                <a:sym typeface="思源黑体 CN Light" charset="0"/>
              </a:rPr>
              <a:t>将数个备选方案的长处归入一个备选方案中，使这个方案成为一个新的合格方案。</a:t>
            </a:r>
          </a:p>
          <a:p>
            <a:pPr marL="0" indent="0">
              <a:buClr>
                <a:srgbClr val="A50021"/>
              </a:buClr>
              <a:buSzPct val="75000"/>
              <a:buNone/>
            </a:pPr>
            <a:endParaRPr lang="zh-CN" altLang="en-US" sz="2400" dirty="0">
              <a:sym typeface="思源黑体 CN Light" charset="0"/>
            </a:endParaRPr>
          </a:p>
          <a:p>
            <a:pPr marL="0" indent="0">
              <a:buClr>
                <a:srgbClr val="A50021"/>
              </a:buClr>
              <a:buSzPct val="75000"/>
              <a:buNone/>
            </a:pPr>
            <a:endParaRPr lang="zh-CN" altLang="en-US" sz="2400" dirty="0">
              <a:sym typeface="思源黑体 CN Light" charset="0"/>
            </a:endParaRPr>
          </a:p>
        </p:txBody>
      </p:sp>
    </p:spTree>
    <p:extLst>
      <p:ext uri="{BB962C8B-B14F-4D97-AF65-F5344CB8AC3E}">
        <p14:creationId xmlns:p14="http://schemas.microsoft.com/office/powerpoint/2010/main" val="2518922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任意多边形: 形状 2"/>
          <p:cNvSpPr/>
          <p:nvPr/>
        </p:nvSpPr>
        <p:spPr>
          <a:xfrm flipH="1">
            <a:off x="1" y="2170113"/>
            <a:ext cx="4308872" cy="4703762"/>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菱形 3"/>
          <p:cNvSpPr/>
          <p:nvPr/>
        </p:nvSpPr>
        <p:spPr>
          <a:xfrm flipH="1">
            <a:off x="1710929" y="703264"/>
            <a:ext cx="2105025" cy="2808287"/>
          </a:xfrm>
          <a:prstGeom prst="diamond">
            <a:avLst/>
          </a:prstGeom>
          <a:solidFill>
            <a:srgbClr val="DCCBB9"/>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6000" b="1" noProof="1">
                <a:latin typeface="思源黑体 CN Bold" pitchFamily="34" charset="-122"/>
                <a:ea typeface="思源黑体 CN Bold" pitchFamily="34" charset="-122"/>
                <a:cs typeface="+mn-ea"/>
                <a:sym typeface="+mn-lt"/>
              </a:rPr>
              <a:t>01</a:t>
            </a:r>
            <a:endParaRPr lang="zh-CN" altLang="en-US" sz="6000" b="1" noProof="1">
              <a:latin typeface="思源黑体 CN Bold" pitchFamily="34" charset="-122"/>
              <a:ea typeface="思源黑体 CN Bold" pitchFamily="34" charset="-122"/>
              <a:cs typeface="+mn-ea"/>
              <a:sym typeface="+mn-lt"/>
            </a:endParaRPr>
          </a:p>
        </p:txBody>
      </p:sp>
      <p:sp>
        <p:nvSpPr>
          <p:cNvPr id="16388" name="文本框 4"/>
          <p:cNvSpPr txBox="1">
            <a:spLocks noChangeArrowheads="1"/>
          </p:cNvSpPr>
          <p:nvPr/>
        </p:nvSpPr>
        <p:spPr bwMode="auto">
          <a:xfrm>
            <a:off x="4308873" y="2413001"/>
            <a:ext cx="3759994"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6000" b="1" dirty="0">
                <a:solidFill>
                  <a:srgbClr val="6D5337"/>
                </a:solidFill>
                <a:latin typeface="思源黑体 CN Bold" pitchFamily="34" charset="-122"/>
                <a:ea typeface="思源黑体 CN Bold" pitchFamily="34" charset="-122"/>
                <a:sym typeface="思源黑体 CN Light" charset="0"/>
              </a:rPr>
              <a:t>绪论</a:t>
            </a:r>
          </a:p>
        </p:txBody>
      </p:sp>
      <p:sp>
        <p:nvSpPr>
          <p:cNvPr id="16389" name="矩形 5"/>
          <p:cNvSpPr>
            <a:spLocks noChangeArrowheads="1"/>
          </p:cNvSpPr>
          <p:nvPr/>
        </p:nvSpPr>
        <p:spPr bwMode="auto">
          <a:xfrm>
            <a:off x="4308873" y="3646488"/>
            <a:ext cx="4112419"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800"/>
              </a:lnSpc>
            </a:pPr>
            <a:endParaRPr lang="en-US" altLang="zh-CN" sz="1600">
              <a:solidFill>
                <a:srgbClr val="6D5337"/>
              </a:solidFill>
              <a:ea typeface="宋体" panose="02010600030101010101" pitchFamily="2" charset="-122"/>
              <a:sym typeface="思源黑体 CN Light"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smtClean="0">
                <a:sym typeface="思源黑体 CN Light" charset="0"/>
              </a:rPr>
              <a:t>    （</a:t>
            </a:r>
            <a:r>
              <a:rPr lang="en-US" altLang="zh-CN" sz="2400" dirty="0" smtClean="0">
                <a:sym typeface="思源黑体 CN Light" charset="0"/>
              </a:rPr>
              <a:t>1</a:t>
            </a:r>
            <a:r>
              <a:rPr lang="zh-CN" altLang="en-US" sz="2400" dirty="0" smtClean="0">
                <a:sym typeface="思源黑体 CN Light" charset="0"/>
              </a:rPr>
              <a:t>）中国共产党的政策</a:t>
            </a:r>
          </a:p>
          <a:p>
            <a:pPr marL="0" indent="0">
              <a:buNone/>
            </a:pPr>
            <a:r>
              <a:rPr lang="zh-CN" altLang="en-US" sz="2400" dirty="0" smtClean="0">
                <a:sym typeface="思源黑体 CN Light" charset="0"/>
              </a:rPr>
              <a:t>    ①直接形式。历次代表大会和中央全会通过的政策性文件及主要领导人讲话，都是直接采取政府行为而贯彻于社会生活各个领域之中的。</a:t>
            </a:r>
          </a:p>
          <a:p>
            <a:pPr marL="0" indent="0">
              <a:buNone/>
            </a:pPr>
            <a:r>
              <a:rPr lang="zh-CN" altLang="en-US" sz="2400" dirty="0" smtClean="0">
                <a:sym typeface="思源黑体 CN Light" charset="0"/>
              </a:rPr>
              <a:t>    ②间接形式。将党的主张通过法定程序变成国家的意志，可以通过以下方式：中共中央与其他机构联名发布政策方案；中共中央单独提出政策倡议，国家机构据此制定具体政策方案，并按照法定程序通过；以党的政策为指导原则制定相关政策。</a:t>
            </a:r>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63"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任意多边形: 形状 3"/>
          <p:cNvSpPr/>
          <p:nvPr/>
        </p:nvSpPr>
        <p:spPr>
          <a:xfrm flipH="1" flipV="1">
            <a:off x="0" y="0"/>
            <a:ext cx="700088" cy="763588"/>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7347" name="文本框 5"/>
          <p:cNvSpPr txBox="1">
            <a:spLocks noChangeArrowheads="1"/>
          </p:cNvSpPr>
          <p:nvPr/>
        </p:nvSpPr>
        <p:spPr bwMode="auto">
          <a:xfrm>
            <a:off x="431165" y="1609378"/>
            <a:ext cx="49921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tx1"/>
                </a:solidFill>
                <a:ea typeface="宋体" panose="02010600030101010101" pitchFamily="2" charset="-122"/>
                <a:sym typeface="思源黑体 CN Light" charset="0"/>
              </a:rPr>
              <a:t>（一）方案择优中形成共识的</a:t>
            </a:r>
            <a:r>
              <a:rPr lang="zh-CN" altLang="en-US" sz="2000" b="1" dirty="0" smtClean="0">
                <a:solidFill>
                  <a:schemeClr val="tx1"/>
                </a:solidFill>
                <a:ea typeface="宋体" panose="02010600030101010101" pitchFamily="2" charset="-122"/>
                <a:sym typeface="思源黑体 CN Light" charset="0"/>
              </a:rPr>
              <a:t>途径</a:t>
            </a:r>
            <a:endParaRPr lang="zh-CN" altLang="en-US" sz="2000" dirty="0">
              <a:solidFill>
                <a:schemeClr val="tx1"/>
              </a:solidFill>
              <a:ea typeface="宋体" panose="02010600030101010101" pitchFamily="2" charset="-122"/>
              <a:sym typeface="思源黑体 CN Light" charset="0"/>
            </a:endParaRPr>
          </a:p>
        </p:txBody>
      </p:sp>
      <p:cxnSp>
        <p:nvCxnSpPr>
          <p:cNvPr id="57348" name="直接连接符 6"/>
          <p:cNvCxnSpPr>
            <a:cxnSpLocks noChangeShapeType="1"/>
          </p:cNvCxnSpPr>
          <p:nvPr/>
        </p:nvCxnSpPr>
        <p:spPr bwMode="auto">
          <a:xfrm>
            <a:off x="4552950" y="2909889"/>
            <a:ext cx="0" cy="406400"/>
          </a:xfrm>
          <a:prstGeom prst="line">
            <a:avLst/>
          </a:prstGeom>
          <a:noFill/>
          <a:ln w="28575">
            <a:solidFill>
              <a:srgbClr val="6D5337"/>
            </a:solidFill>
            <a:round/>
          </a:ln>
          <a:extLst>
            <a:ext uri="{909E8E84-426E-40DD-AFC4-6F175D3DCCD1}">
              <a14:hiddenFill xmlns:a14="http://schemas.microsoft.com/office/drawing/2010/main">
                <a:noFill/>
              </a14:hiddenFill>
            </a:ext>
          </a:extLst>
        </p:spPr>
      </p:cxnSp>
      <p:cxnSp>
        <p:nvCxnSpPr>
          <p:cNvPr id="57349" name="直接连接符 7"/>
          <p:cNvCxnSpPr>
            <a:cxnSpLocks noChangeShapeType="1"/>
          </p:cNvCxnSpPr>
          <p:nvPr/>
        </p:nvCxnSpPr>
        <p:spPr bwMode="auto">
          <a:xfrm flipH="1">
            <a:off x="2034779" y="3000922"/>
            <a:ext cx="1785" cy="240753"/>
          </a:xfrm>
          <a:prstGeom prst="line">
            <a:avLst/>
          </a:prstGeom>
          <a:noFill/>
          <a:ln w="28575">
            <a:solidFill>
              <a:srgbClr val="6D5337"/>
            </a:solidFill>
            <a:round/>
          </a:ln>
          <a:extLst>
            <a:ext uri="{909E8E84-426E-40DD-AFC4-6F175D3DCCD1}">
              <a14:hiddenFill xmlns:a14="http://schemas.microsoft.com/office/drawing/2010/main">
                <a:noFill/>
              </a14:hiddenFill>
            </a:ext>
          </a:extLst>
        </p:spPr>
      </p:cxnSp>
      <p:cxnSp>
        <p:nvCxnSpPr>
          <p:cNvPr id="57350" name="直接连接符 8"/>
          <p:cNvCxnSpPr>
            <a:cxnSpLocks noChangeShapeType="1"/>
          </p:cNvCxnSpPr>
          <p:nvPr/>
        </p:nvCxnSpPr>
        <p:spPr bwMode="auto">
          <a:xfrm>
            <a:off x="2037160" y="3000922"/>
            <a:ext cx="5069681" cy="0"/>
          </a:xfrm>
          <a:prstGeom prst="line">
            <a:avLst/>
          </a:prstGeom>
          <a:noFill/>
          <a:ln w="28575">
            <a:solidFill>
              <a:srgbClr val="6D5337"/>
            </a:solidFill>
            <a:round/>
          </a:ln>
          <a:extLst>
            <a:ext uri="{909E8E84-426E-40DD-AFC4-6F175D3DCCD1}">
              <a14:hiddenFill xmlns:a14="http://schemas.microsoft.com/office/drawing/2010/main">
                <a:noFill/>
              </a14:hiddenFill>
            </a:ext>
          </a:extLst>
        </p:spPr>
      </p:cxnSp>
      <p:cxnSp>
        <p:nvCxnSpPr>
          <p:cNvPr id="57351" name="直接连接符 9"/>
          <p:cNvCxnSpPr>
            <a:cxnSpLocks noChangeShapeType="1"/>
          </p:cNvCxnSpPr>
          <p:nvPr/>
        </p:nvCxnSpPr>
        <p:spPr bwMode="auto">
          <a:xfrm flipH="1">
            <a:off x="7102079" y="3000922"/>
            <a:ext cx="4167" cy="240753"/>
          </a:xfrm>
          <a:prstGeom prst="line">
            <a:avLst/>
          </a:prstGeom>
          <a:noFill/>
          <a:ln w="28575">
            <a:solidFill>
              <a:srgbClr val="6D5337"/>
            </a:solidFill>
            <a:round/>
          </a:ln>
          <a:extLst>
            <a:ext uri="{909E8E84-426E-40DD-AFC4-6F175D3DCCD1}">
              <a14:hiddenFill xmlns:a14="http://schemas.microsoft.com/office/drawing/2010/main">
                <a:noFill/>
              </a14:hiddenFill>
            </a:ext>
          </a:extLst>
        </p:spPr>
      </p:cxnSp>
      <p:cxnSp>
        <p:nvCxnSpPr>
          <p:cNvPr id="57352" name="直接连接符 10"/>
          <p:cNvCxnSpPr>
            <a:cxnSpLocks noChangeShapeType="1"/>
          </p:cNvCxnSpPr>
          <p:nvPr/>
        </p:nvCxnSpPr>
        <p:spPr bwMode="auto">
          <a:xfrm>
            <a:off x="4552950" y="2594522"/>
            <a:ext cx="0" cy="406400"/>
          </a:xfrm>
          <a:prstGeom prst="line">
            <a:avLst/>
          </a:prstGeom>
          <a:noFill/>
          <a:ln w="28575">
            <a:solidFill>
              <a:srgbClr val="6D5337"/>
            </a:solidFill>
            <a:round/>
          </a:ln>
          <a:extLst>
            <a:ext uri="{909E8E84-426E-40DD-AFC4-6F175D3DCCD1}">
              <a14:hiddenFill xmlns:a14="http://schemas.microsoft.com/office/drawing/2010/main">
                <a:noFill/>
              </a14:hiddenFill>
            </a:ext>
          </a:extLst>
        </p:spPr>
      </p:cxnSp>
      <p:sp>
        <p:nvSpPr>
          <p:cNvPr id="57353" name="圆角矩形 10"/>
          <p:cNvSpPr>
            <a:spLocks noChangeArrowheads="1"/>
          </p:cNvSpPr>
          <p:nvPr/>
        </p:nvSpPr>
        <p:spPr bwMode="auto">
          <a:xfrm>
            <a:off x="701040" y="3511550"/>
            <a:ext cx="2546985" cy="3098165"/>
          </a:xfrm>
          <a:prstGeom prst="roundRect">
            <a:avLst>
              <a:gd name="adj" fmla="val 7231"/>
            </a:avLst>
          </a:prstGeom>
          <a:noFill/>
          <a:ln w="28575">
            <a:solidFill>
              <a:srgbClr val="6D5337"/>
            </a:solidFill>
            <a:round/>
          </a:ln>
          <a:extLst>
            <a:ext uri="{909E8E84-426E-40DD-AFC4-6F175D3DCCD1}">
              <a14:hiddenFill xmlns:a14="http://schemas.microsoft.com/office/drawing/2010/main">
                <a:solidFill>
                  <a:srgbClr val="FFFFFF"/>
                </a:solidFill>
              </a14:hiddenFill>
            </a:ext>
          </a:extLst>
        </p:spPr>
        <p:txBody>
          <a:bodyPr/>
          <a:lstStyle/>
          <a:p>
            <a:endParaRPr lang="zh-CN" altLang="en-US" sz="1900">
              <a:solidFill>
                <a:srgbClr val="595959"/>
              </a:solidFill>
              <a:ea typeface="宋体" panose="02010600030101010101" pitchFamily="2" charset="-122"/>
              <a:sym typeface="思源黑体 CN Light" charset="0"/>
            </a:endParaRPr>
          </a:p>
        </p:txBody>
      </p:sp>
      <p:sp>
        <p:nvSpPr>
          <p:cNvPr id="57354" name="椭圆 12"/>
          <p:cNvSpPr>
            <a:spLocks noChangeArrowheads="1"/>
          </p:cNvSpPr>
          <p:nvPr/>
        </p:nvSpPr>
        <p:spPr bwMode="auto">
          <a:xfrm>
            <a:off x="1707356" y="3238500"/>
            <a:ext cx="658416" cy="754064"/>
          </a:xfrm>
          <a:prstGeom prst="ellipse">
            <a:avLst/>
          </a:prstGeom>
          <a:solidFill>
            <a:srgbClr val="B18C63"/>
          </a:solidFill>
          <a:ln>
            <a:noFill/>
          </a:ln>
          <a:extLst>
            <a:ext uri="{91240B29-F687-4F45-9708-019B960494DF}">
              <a14:hiddenLine xmlns:a14="http://schemas.microsoft.com/office/drawing/2010/main" w="22225">
                <a:solidFill>
                  <a:srgbClr val="000000"/>
                </a:solidFill>
                <a:round/>
              </a14:hiddenLine>
            </a:ext>
          </a:extLst>
        </p:spPr>
        <p:txBody>
          <a:bodyPr/>
          <a:lstStyle/>
          <a:p>
            <a:endParaRPr lang="zh-CN" altLang="en-US" sz="1900">
              <a:solidFill>
                <a:srgbClr val="595959"/>
              </a:solidFill>
              <a:ea typeface="宋体" panose="02010600030101010101" pitchFamily="2" charset="-122"/>
              <a:sym typeface="思源黑体 CN Light" charset="0"/>
            </a:endParaRPr>
          </a:p>
        </p:txBody>
      </p:sp>
      <p:sp>
        <p:nvSpPr>
          <p:cNvPr id="14" name="KSO_Shape"/>
          <p:cNvSpPr>
            <a:spLocks noChangeAspect="1"/>
          </p:cNvSpPr>
          <p:nvPr/>
        </p:nvSpPr>
        <p:spPr bwMode="auto">
          <a:xfrm>
            <a:off x="1935957" y="3379789"/>
            <a:ext cx="202406" cy="346075"/>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p3d>
              <a:contourClr>
                <a:srgbClr val="FFFFFF"/>
              </a:contourClr>
            </a:sp3d>
          </a:bodyPr>
          <a:lstStyle/>
          <a:p>
            <a:pPr algn="ctr"/>
            <a:endParaRPr lang="zh-CN" altLang="en-US" sz="2100">
              <a:solidFill>
                <a:srgbClr val="FFFFFF"/>
              </a:solidFill>
              <a:ea typeface="宋体" panose="02010600030101010101" pitchFamily="2" charset="-122"/>
              <a:sym typeface="思源黑体 CN Light" charset="0"/>
            </a:endParaRPr>
          </a:p>
        </p:txBody>
      </p:sp>
      <p:sp>
        <p:nvSpPr>
          <p:cNvPr id="57356" name="圆角矩形 13"/>
          <p:cNvSpPr>
            <a:spLocks noChangeArrowheads="1"/>
          </p:cNvSpPr>
          <p:nvPr/>
        </p:nvSpPr>
        <p:spPr bwMode="auto">
          <a:xfrm>
            <a:off x="3566160" y="3511550"/>
            <a:ext cx="2217420" cy="3098165"/>
          </a:xfrm>
          <a:prstGeom prst="roundRect">
            <a:avLst>
              <a:gd name="adj" fmla="val 7231"/>
            </a:avLst>
          </a:prstGeom>
          <a:noFill/>
          <a:ln w="28575">
            <a:solidFill>
              <a:srgbClr val="6D5337"/>
            </a:solidFill>
            <a:round/>
          </a:ln>
          <a:extLst>
            <a:ext uri="{909E8E84-426E-40DD-AFC4-6F175D3DCCD1}">
              <a14:hiddenFill xmlns:a14="http://schemas.microsoft.com/office/drawing/2010/main">
                <a:solidFill>
                  <a:srgbClr val="FFFFFF"/>
                </a:solidFill>
              </a14:hiddenFill>
            </a:ext>
          </a:extLst>
        </p:spPr>
        <p:txBody>
          <a:bodyPr/>
          <a:lstStyle/>
          <a:p>
            <a:endParaRPr lang="zh-CN" altLang="en-US" sz="1900">
              <a:solidFill>
                <a:srgbClr val="595959"/>
              </a:solidFill>
              <a:ea typeface="宋体" panose="02010600030101010101" pitchFamily="2" charset="-122"/>
              <a:sym typeface="思源黑体 CN Light" charset="0"/>
            </a:endParaRPr>
          </a:p>
        </p:txBody>
      </p:sp>
      <p:sp>
        <p:nvSpPr>
          <p:cNvPr id="57357" name="椭圆 15"/>
          <p:cNvSpPr>
            <a:spLocks noChangeArrowheads="1"/>
          </p:cNvSpPr>
          <p:nvPr/>
        </p:nvSpPr>
        <p:spPr bwMode="auto">
          <a:xfrm>
            <a:off x="4242198" y="3238500"/>
            <a:ext cx="659606" cy="754064"/>
          </a:xfrm>
          <a:prstGeom prst="ellipse">
            <a:avLst/>
          </a:prstGeom>
          <a:solidFill>
            <a:srgbClr val="B18C63"/>
          </a:solidFill>
          <a:ln>
            <a:noFill/>
          </a:ln>
          <a:extLst>
            <a:ext uri="{91240B29-F687-4F45-9708-019B960494DF}">
              <a14:hiddenLine xmlns:a14="http://schemas.microsoft.com/office/drawing/2010/main" w="22225">
                <a:solidFill>
                  <a:srgbClr val="000000"/>
                </a:solidFill>
                <a:round/>
              </a14:hiddenLine>
            </a:ext>
          </a:extLst>
        </p:spPr>
        <p:txBody>
          <a:bodyPr/>
          <a:lstStyle/>
          <a:p>
            <a:endParaRPr lang="zh-CN" altLang="en-US" sz="1900">
              <a:solidFill>
                <a:srgbClr val="595959"/>
              </a:solidFill>
              <a:ea typeface="宋体" panose="02010600030101010101" pitchFamily="2" charset="-122"/>
              <a:sym typeface="思源黑体 CN Light" charset="0"/>
            </a:endParaRPr>
          </a:p>
        </p:txBody>
      </p:sp>
      <p:sp>
        <p:nvSpPr>
          <p:cNvPr id="17" name="KSO_Shape"/>
          <p:cNvSpPr>
            <a:spLocks noChangeAspect="1"/>
          </p:cNvSpPr>
          <p:nvPr/>
        </p:nvSpPr>
        <p:spPr bwMode="auto">
          <a:xfrm>
            <a:off x="4461273" y="3379789"/>
            <a:ext cx="202406" cy="346075"/>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p3d>
              <a:contourClr>
                <a:srgbClr val="FFFFFF"/>
              </a:contourClr>
            </a:sp3d>
          </a:bodyPr>
          <a:lstStyle/>
          <a:p>
            <a:pPr algn="ctr"/>
            <a:endParaRPr lang="zh-CN" altLang="en-US" sz="2100">
              <a:solidFill>
                <a:srgbClr val="FFFFFF"/>
              </a:solidFill>
              <a:ea typeface="宋体" panose="02010600030101010101" pitchFamily="2" charset="-122"/>
              <a:sym typeface="思源黑体 CN Light" charset="0"/>
            </a:endParaRPr>
          </a:p>
        </p:txBody>
      </p:sp>
      <p:sp>
        <p:nvSpPr>
          <p:cNvPr id="57359" name="圆角矩形 14"/>
          <p:cNvSpPr>
            <a:spLocks noChangeArrowheads="1"/>
          </p:cNvSpPr>
          <p:nvPr/>
        </p:nvSpPr>
        <p:spPr bwMode="auto">
          <a:xfrm>
            <a:off x="6101080" y="3511550"/>
            <a:ext cx="2519045" cy="3098165"/>
          </a:xfrm>
          <a:prstGeom prst="roundRect">
            <a:avLst>
              <a:gd name="adj" fmla="val 7231"/>
            </a:avLst>
          </a:prstGeom>
          <a:noFill/>
          <a:ln w="28575">
            <a:solidFill>
              <a:srgbClr val="6D5337"/>
            </a:solidFill>
            <a:round/>
          </a:ln>
          <a:extLst>
            <a:ext uri="{909E8E84-426E-40DD-AFC4-6F175D3DCCD1}">
              <a14:hiddenFill xmlns:a14="http://schemas.microsoft.com/office/drawing/2010/main">
                <a:solidFill>
                  <a:srgbClr val="FFFFFF"/>
                </a:solidFill>
              </a14:hiddenFill>
            </a:ext>
          </a:extLst>
        </p:spPr>
        <p:txBody>
          <a:bodyPr/>
          <a:lstStyle/>
          <a:p>
            <a:endParaRPr lang="zh-CN" altLang="en-US" sz="1900">
              <a:solidFill>
                <a:srgbClr val="595959"/>
              </a:solidFill>
              <a:ea typeface="宋体" panose="02010600030101010101" pitchFamily="2" charset="-122"/>
              <a:sym typeface="思源黑体 CN Light" charset="0"/>
            </a:endParaRPr>
          </a:p>
        </p:txBody>
      </p:sp>
      <p:sp>
        <p:nvSpPr>
          <p:cNvPr id="57360" name="椭圆 18"/>
          <p:cNvSpPr>
            <a:spLocks noChangeArrowheads="1"/>
          </p:cNvSpPr>
          <p:nvPr/>
        </p:nvSpPr>
        <p:spPr bwMode="auto">
          <a:xfrm>
            <a:off x="6777038" y="3263265"/>
            <a:ext cx="658416" cy="729299"/>
          </a:xfrm>
          <a:prstGeom prst="ellipse">
            <a:avLst/>
          </a:prstGeom>
          <a:solidFill>
            <a:srgbClr val="B18C63"/>
          </a:solidFill>
          <a:ln>
            <a:noFill/>
          </a:ln>
          <a:extLst>
            <a:ext uri="{91240B29-F687-4F45-9708-019B960494DF}">
              <a14:hiddenLine xmlns:a14="http://schemas.microsoft.com/office/drawing/2010/main" w="22225">
                <a:solidFill>
                  <a:srgbClr val="000000"/>
                </a:solidFill>
                <a:round/>
              </a14:hiddenLine>
            </a:ext>
          </a:extLst>
        </p:spPr>
        <p:txBody>
          <a:bodyPr/>
          <a:lstStyle/>
          <a:p>
            <a:endParaRPr lang="zh-CN" altLang="en-US" sz="1900">
              <a:solidFill>
                <a:srgbClr val="595959"/>
              </a:solidFill>
              <a:ea typeface="宋体" panose="02010600030101010101" pitchFamily="2" charset="-122"/>
              <a:sym typeface="思源黑体 CN Light" charset="0"/>
            </a:endParaRPr>
          </a:p>
        </p:txBody>
      </p:sp>
      <p:sp>
        <p:nvSpPr>
          <p:cNvPr id="20" name="KSO_Shape"/>
          <p:cNvSpPr>
            <a:spLocks noChangeAspect="1"/>
          </p:cNvSpPr>
          <p:nvPr/>
        </p:nvSpPr>
        <p:spPr bwMode="auto">
          <a:xfrm>
            <a:off x="7005638" y="3352801"/>
            <a:ext cx="202406" cy="346075"/>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p3d>
              <a:contourClr>
                <a:srgbClr val="FFFFFF"/>
              </a:contourClr>
            </a:sp3d>
          </a:bodyPr>
          <a:lstStyle/>
          <a:p>
            <a:pPr algn="ctr"/>
            <a:endParaRPr lang="zh-CN" altLang="en-US" sz="2100">
              <a:solidFill>
                <a:srgbClr val="FFFFFF"/>
              </a:solidFill>
              <a:ea typeface="宋体" panose="02010600030101010101" pitchFamily="2" charset="-122"/>
              <a:sym typeface="思源黑体 CN Light" charset="0"/>
            </a:endParaRPr>
          </a:p>
        </p:txBody>
      </p:sp>
      <p:sp>
        <p:nvSpPr>
          <p:cNvPr id="57362" name="椭圆 20"/>
          <p:cNvSpPr>
            <a:spLocks noChangeArrowheads="1"/>
          </p:cNvSpPr>
          <p:nvPr/>
        </p:nvSpPr>
        <p:spPr bwMode="auto">
          <a:xfrm>
            <a:off x="4223147" y="2094548"/>
            <a:ext cx="659606" cy="596265"/>
          </a:xfrm>
          <a:prstGeom prst="ellipse">
            <a:avLst/>
          </a:pr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900">
              <a:solidFill>
                <a:srgbClr val="595959"/>
              </a:solidFill>
              <a:ea typeface="宋体" panose="02010600030101010101" pitchFamily="2" charset="-122"/>
              <a:sym typeface="思源黑体 CN Light" charset="0"/>
            </a:endParaRPr>
          </a:p>
        </p:txBody>
      </p:sp>
      <p:sp>
        <p:nvSpPr>
          <p:cNvPr id="22" name="KSO_Shape"/>
          <p:cNvSpPr>
            <a:spLocks noChangeAspect="1"/>
          </p:cNvSpPr>
          <p:nvPr/>
        </p:nvSpPr>
        <p:spPr bwMode="auto">
          <a:xfrm>
            <a:off x="4456112" y="2229167"/>
            <a:ext cx="259556" cy="327025"/>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bg1">
              <a:lumMod val="95000"/>
            </a:schemeClr>
          </a:solidFill>
          <a:ln>
            <a:noFill/>
          </a:ln>
        </p:spPr>
        <p:txBody>
          <a:bodyPr anchor="ctr">
            <a:sp3d>
              <a:contourClr>
                <a:srgbClr val="FFFFFF"/>
              </a:contourClr>
            </a:sp3d>
          </a:bodyPr>
          <a:lstStyle/>
          <a:p>
            <a:pPr algn="ctr"/>
            <a:endParaRPr lang="zh-CN" altLang="en-US" sz="2100">
              <a:solidFill>
                <a:srgbClr val="FFFFFF"/>
              </a:solidFill>
              <a:ea typeface="宋体" panose="02010600030101010101" pitchFamily="2" charset="-122"/>
              <a:sym typeface="思源黑体 CN Light" charset="0"/>
            </a:endParaRPr>
          </a:p>
        </p:txBody>
      </p:sp>
      <p:sp>
        <p:nvSpPr>
          <p:cNvPr id="57364" name="文本框 36"/>
          <p:cNvSpPr txBox="1">
            <a:spLocks noChangeArrowheads="1"/>
          </p:cNvSpPr>
          <p:nvPr/>
        </p:nvSpPr>
        <p:spPr bwMode="auto">
          <a:xfrm>
            <a:off x="1134745" y="4129088"/>
            <a:ext cx="138112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000" b="1">
                <a:solidFill>
                  <a:srgbClr val="0D0D0D"/>
                </a:solidFill>
                <a:ea typeface="宋体" panose="02010600030101010101" pitchFamily="2" charset="-122"/>
                <a:sym typeface="思源黑体 CN Light" charset="0"/>
              </a:rPr>
              <a:t>   </a:t>
            </a:r>
            <a:r>
              <a:rPr lang="zh-CN" altLang="en-US" sz="2000" b="1">
                <a:solidFill>
                  <a:srgbClr val="0D0D0D"/>
                </a:solidFill>
                <a:ea typeface="宋体" panose="02010600030101010101" pitchFamily="2" charset="-122"/>
                <a:sym typeface="思源黑体 CN Light" charset="0"/>
              </a:rPr>
              <a:t>交换</a:t>
            </a:r>
          </a:p>
        </p:txBody>
      </p:sp>
      <p:sp>
        <p:nvSpPr>
          <p:cNvPr id="57365" name="文本框 37"/>
          <p:cNvSpPr txBox="1">
            <a:spLocks noChangeArrowheads="1"/>
          </p:cNvSpPr>
          <p:nvPr/>
        </p:nvSpPr>
        <p:spPr bwMode="auto">
          <a:xfrm>
            <a:off x="799465" y="4476750"/>
            <a:ext cx="2448560" cy="206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必须</a:t>
            </a:r>
            <a:r>
              <a:rPr lang="zh-CN" altLang="en-US" sz="1600" dirty="0">
                <a:solidFill>
                  <a:srgbClr val="0D0D0D"/>
                </a:solidFill>
                <a:ea typeface="宋体" panose="02010600030101010101" pitchFamily="2" charset="-122"/>
                <a:sym typeface="思源黑体 CN Light" charset="0"/>
              </a:rPr>
              <a:t>具备以下基本前提：（1）决策的各方都拥有一定的能使对方得到利益满足的资源；（2）决策的各方都愿意通过谈判来解决问题；（3）决策的各方都愿意遵守最终达成的协议。</a:t>
            </a:r>
          </a:p>
        </p:txBody>
      </p:sp>
      <p:sp>
        <p:nvSpPr>
          <p:cNvPr id="57366" name="文本框 36"/>
          <p:cNvSpPr txBox="1">
            <a:spLocks noChangeArrowheads="1"/>
          </p:cNvSpPr>
          <p:nvPr/>
        </p:nvSpPr>
        <p:spPr bwMode="auto">
          <a:xfrm>
            <a:off x="3885565" y="4129405"/>
            <a:ext cx="114109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en-US" altLang="zh-CN" sz="2000" b="1">
                <a:solidFill>
                  <a:srgbClr val="0D0D0D"/>
                </a:solidFill>
                <a:ea typeface="宋体" panose="02010600030101010101" pitchFamily="2" charset="-122"/>
                <a:sym typeface="思源黑体 CN Light" charset="0"/>
              </a:rPr>
              <a:t>   </a:t>
            </a:r>
            <a:r>
              <a:rPr lang="zh-CN" altLang="en-US" sz="2000" b="1">
                <a:solidFill>
                  <a:srgbClr val="0D0D0D"/>
                </a:solidFill>
                <a:ea typeface="宋体" panose="02010600030101010101" pitchFamily="2" charset="-122"/>
                <a:sym typeface="思源黑体 CN Light" charset="0"/>
              </a:rPr>
              <a:t>说服</a:t>
            </a:r>
          </a:p>
        </p:txBody>
      </p:sp>
      <p:sp>
        <p:nvSpPr>
          <p:cNvPr id="57367" name="文本框 37"/>
          <p:cNvSpPr txBox="1">
            <a:spLocks noChangeArrowheads="1"/>
          </p:cNvSpPr>
          <p:nvPr/>
        </p:nvSpPr>
        <p:spPr bwMode="auto">
          <a:xfrm>
            <a:off x="3618865" y="4476750"/>
            <a:ext cx="2165350" cy="206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   </a:t>
            </a:r>
            <a:r>
              <a:rPr lang="zh-CN" altLang="en-US" sz="1600" dirty="0" smtClean="0">
                <a:solidFill>
                  <a:srgbClr val="0D0D0D"/>
                </a:solidFill>
                <a:ea typeface="宋体" panose="02010600030101010101" pitchFamily="2" charset="-122"/>
                <a:sym typeface="思源黑体 CN Light" charset="0"/>
              </a:rPr>
              <a:t>某</a:t>
            </a:r>
            <a:r>
              <a:rPr lang="zh-CN" altLang="en-US" sz="1600" dirty="0">
                <a:solidFill>
                  <a:srgbClr val="0D0D0D"/>
                </a:solidFill>
                <a:ea typeface="宋体" panose="02010600030101010101" pitchFamily="2" charset="-122"/>
                <a:sym typeface="思源黑体 CN Light" charset="0"/>
              </a:rPr>
              <a:t>一决策主体以另一决策主体为对象，试图证明自己在选择某一决策方案上所采取的立场和态度的正确性和合理性，从而要求对方给予理解和支持的行为。</a:t>
            </a:r>
          </a:p>
        </p:txBody>
      </p:sp>
      <p:sp>
        <p:nvSpPr>
          <p:cNvPr id="57368" name="文本框 36"/>
          <p:cNvSpPr txBox="1">
            <a:spLocks noChangeArrowheads="1"/>
          </p:cNvSpPr>
          <p:nvPr/>
        </p:nvSpPr>
        <p:spPr bwMode="auto">
          <a:xfrm>
            <a:off x="6387465" y="4129405"/>
            <a:ext cx="171704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en-US" altLang="zh-CN" sz="2000" b="1">
                <a:solidFill>
                  <a:srgbClr val="0D0D0D"/>
                </a:solidFill>
                <a:ea typeface="宋体" panose="02010600030101010101" pitchFamily="2" charset="-122"/>
                <a:sym typeface="思源黑体 CN Light" charset="0"/>
              </a:rPr>
              <a:t>    </a:t>
            </a:r>
            <a:r>
              <a:rPr lang="zh-CN" altLang="en-US" sz="2000" b="1">
                <a:solidFill>
                  <a:srgbClr val="0D0D0D"/>
                </a:solidFill>
                <a:ea typeface="宋体" panose="02010600030101010101" pitchFamily="2" charset="-122"/>
                <a:sym typeface="思源黑体 CN Light" charset="0"/>
              </a:rPr>
              <a:t>强制</a:t>
            </a:r>
          </a:p>
        </p:txBody>
      </p:sp>
      <p:sp>
        <p:nvSpPr>
          <p:cNvPr id="57369" name="文本框 37"/>
          <p:cNvSpPr txBox="1">
            <a:spLocks noChangeArrowheads="1"/>
          </p:cNvSpPr>
          <p:nvPr/>
        </p:nvSpPr>
        <p:spPr bwMode="auto">
          <a:xfrm>
            <a:off x="6101080" y="4476750"/>
            <a:ext cx="2519680" cy="206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某些</a:t>
            </a:r>
            <a:r>
              <a:rPr lang="zh-CN" altLang="en-US" sz="1600" dirty="0">
                <a:solidFill>
                  <a:srgbClr val="0D0D0D"/>
                </a:solidFill>
                <a:ea typeface="宋体" panose="02010600030101010101" pitchFamily="2" charset="-122"/>
                <a:sym typeface="思源黑体 CN Light" charset="0"/>
              </a:rPr>
              <a:t>决策者利用手中控制的权力、物质及其他优势，在优选政策方案时，迫使与自己利益不一致的决策者放弃原先所持有的价值、立场和态度的行为。命令和威胁是实施强制的两种具体方法。</a:t>
            </a:r>
          </a:p>
        </p:txBody>
      </p:sp>
      <p:sp>
        <p:nvSpPr>
          <p:cNvPr id="2" name="文本框 5"/>
          <p:cNvSpPr txBox="1">
            <a:spLocks noChangeArrowheads="1"/>
          </p:cNvSpPr>
          <p:nvPr/>
        </p:nvSpPr>
        <p:spPr bwMode="auto">
          <a:xfrm>
            <a:off x="536575" y="1045845"/>
            <a:ext cx="62407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2400" b="1" dirty="0" smtClean="0">
                <a:sym typeface="思源黑体 CN Light" charset="0"/>
              </a:rPr>
              <a:t>四、方案择优中共识的形成及常犯错误</a:t>
            </a:r>
            <a:endParaRPr lang="zh-CN" altLang="en-US" sz="2400" b="1" dirty="0">
              <a:solidFill>
                <a:srgbClr val="6D5337"/>
              </a:solidFill>
              <a:ea typeface="宋体" panose="02010600030101010101" pitchFamily="2" charset="-122"/>
              <a:sym typeface="思源黑体 CN Light" charset="0"/>
            </a:endParaRPr>
          </a:p>
        </p:txBody>
      </p:sp>
      <p:sp>
        <p:nvSpPr>
          <p:cNvPr id="3" name="标题 1"/>
          <p:cNvSpPr>
            <a:spLocks noGrp="1"/>
          </p:cNvSpPr>
          <p:nvPr/>
        </p:nvSpPr>
        <p:spPr>
          <a:xfrm>
            <a:off x="972819" y="102237"/>
            <a:ext cx="7906601" cy="854074"/>
          </a:xfrm>
          <a:prstGeom prst="rect">
            <a:avLst/>
          </a:prstGeom>
          <a:noFill/>
          <a:ln>
            <a:noFill/>
          </a:ln>
        </p:spPr>
        <p:txBody>
          <a:bodyPr vert="horz" wrap="square" lIns="91440" tIns="45720" rIns="91440" bIns="45720" numCol="1" anchor="ctr" anchorCtr="0" compatLnSpc="1"/>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dirty="0" smtClean="0">
                <a:solidFill>
                  <a:schemeClr val="tx1"/>
                </a:solidFill>
                <a:sym typeface="思源黑体 CN Light" charset="0"/>
              </a:rPr>
              <a:t>第四节  政策方案的评估与择优</a:t>
            </a:r>
          </a:p>
        </p:txBody>
      </p:sp>
    </p:spTree>
    <p:extLst>
      <p:ext uri="{BB962C8B-B14F-4D97-AF65-F5344CB8AC3E}">
        <p14:creationId xmlns:p14="http://schemas.microsoft.com/office/powerpoint/2010/main" val="3756416337"/>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38"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15" name="任意多边形: 形状 14"/>
          <p:cNvSpPr/>
          <p:nvPr/>
        </p:nvSpPr>
        <p:spPr>
          <a:xfrm flipH="1" flipV="1">
            <a:off x="0" y="0"/>
            <a:ext cx="700088" cy="763588"/>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7587" name="文本框 15"/>
          <p:cNvSpPr txBox="1">
            <a:spLocks noChangeArrowheads="1"/>
          </p:cNvSpPr>
          <p:nvPr/>
        </p:nvSpPr>
        <p:spPr bwMode="auto">
          <a:xfrm>
            <a:off x="494030" y="1620520"/>
            <a:ext cx="663384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2000" b="1" dirty="0" smtClean="0">
                <a:sym typeface="思源黑体 CN Light" charset="0"/>
              </a:rPr>
              <a:t>（二）方案择优中常犯的</a:t>
            </a:r>
            <a:r>
              <a:rPr lang="zh-CN" altLang="en-US" sz="2000" b="1" dirty="0" smtClean="0">
                <a:sym typeface="思源黑体 CN Light" charset="0"/>
              </a:rPr>
              <a:t>错误：利益偏差导致的错误</a:t>
            </a:r>
            <a:endParaRPr lang="zh-CN" altLang="en-US" sz="2000" b="1" dirty="0" smtClean="0">
              <a:sym typeface="思源黑体 CN Light" charset="0"/>
            </a:endParaRPr>
          </a:p>
        </p:txBody>
      </p:sp>
      <p:sp>
        <p:nvSpPr>
          <p:cNvPr id="2" name="Freeform 95"/>
          <p:cNvSpPr/>
          <p:nvPr/>
        </p:nvSpPr>
        <p:spPr bwMode="auto">
          <a:xfrm>
            <a:off x="5014912" y="4149726"/>
            <a:ext cx="958454" cy="1287463"/>
          </a:xfrm>
          <a:custGeom>
            <a:avLst/>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noFill/>
          <a:ln w="38100">
            <a:solidFill>
              <a:srgbClr val="6D5337"/>
            </a:solidFill>
            <a:round/>
          </a:ln>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fr-FR" sz="2800" b="1" dirty="0">
                <a:solidFill>
                  <a:srgbClr val="6D5337"/>
                </a:solidFill>
                <a:latin typeface="思源黑体 CN Bold" pitchFamily="34" charset="-122"/>
                <a:ea typeface="思源黑体 CN Bold" pitchFamily="34" charset="-122"/>
                <a:cs typeface="+mn-ea"/>
                <a:sym typeface="+mn-lt"/>
              </a:rPr>
              <a:t>4</a:t>
            </a:r>
          </a:p>
        </p:txBody>
      </p:sp>
      <p:sp>
        <p:nvSpPr>
          <p:cNvPr id="3" name="Freeform 95"/>
          <p:cNvSpPr/>
          <p:nvPr/>
        </p:nvSpPr>
        <p:spPr bwMode="auto">
          <a:xfrm flipH="1">
            <a:off x="3131344" y="4149726"/>
            <a:ext cx="960835" cy="1287463"/>
          </a:xfrm>
          <a:custGeom>
            <a:avLst/>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noFill/>
          <a:ln w="38100">
            <a:solidFill>
              <a:srgbClr val="6D5337"/>
            </a:solidFill>
            <a:round/>
          </a:ln>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fr-FR" sz="2800" b="1" dirty="0">
                <a:solidFill>
                  <a:srgbClr val="6D5337"/>
                </a:solidFill>
                <a:latin typeface="思源黑体 CN Bold" pitchFamily="34" charset="-122"/>
                <a:ea typeface="思源黑体 CN Bold" pitchFamily="34" charset="-122"/>
                <a:cs typeface="+mn-ea"/>
                <a:sym typeface="+mn-lt"/>
              </a:rPr>
              <a:t>2</a:t>
            </a:r>
          </a:p>
        </p:txBody>
      </p:sp>
      <p:sp>
        <p:nvSpPr>
          <p:cNvPr id="67590" name="文本框 36"/>
          <p:cNvSpPr txBox="1">
            <a:spLocks noChangeArrowheads="1"/>
          </p:cNvSpPr>
          <p:nvPr/>
        </p:nvSpPr>
        <p:spPr bwMode="auto">
          <a:xfrm>
            <a:off x="563325" y="4236344"/>
            <a:ext cx="181102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政策廉价化</a:t>
            </a:r>
          </a:p>
        </p:txBody>
      </p:sp>
      <p:sp>
        <p:nvSpPr>
          <p:cNvPr id="67591" name="文本框 37"/>
          <p:cNvSpPr txBox="1">
            <a:spLocks noChangeArrowheads="1"/>
          </p:cNvSpPr>
          <p:nvPr/>
        </p:nvSpPr>
        <p:spPr bwMode="auto">
          <a:xfrm>
            <a:off x="493713" y="4659631"/>
            <a:ext cx="253642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决策者</a:t>
            </a:r>
            <a:r>
              <a:rPr lang="zh-CN" altLang="en-US" sz="1600" dirty="0">
                <a:solidFill>
                  <a:srgbClr val="0D0D0D"/>
                </a:solidFill>
                <a:ea typeface="宋体" panose="02010600030101010101" pitchFamily="2" charset="-122"/>
                <a:sym typeface="思源黑体 CN Light" charset="0"/>
              </a:rPr>
              <a:t>只选择那些使特定团体或个人能够以最小的代价最大限度地满足他们利益需求的方案。</a:t>
            </a:r>
          </a:p>
        </p:txBody>
      </p:sp>
      <p:sp>
        <p:nvSpPr>
          <p:cNvPr id="67592" name="文本框 36"/>
          <p:cNvSpPr txBox="1">
            <a:spLocks noChangeArrowheads="1"/>
          </p:cNvSpPr>
          <p:nvPr/>
        </p:nvSpPr>
        <p:spPr bwMode="auto">
          <a:xfrm>
            <a:off x="6167755" y="4218940"/>
            <a:ext cx="173164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a:solidFill>
                  <a:srgbClr val="0D0D0D"/>
                </a:solidFill>
                <a:ea typeface="宋体" panose="02010600030101010101" pitchFamily="2" charset="-122"/>
                <a:sym typeface="思源黑体 CN Light" charset="0"/>
              </a:rPr>
              <a:t>政治分割化</a:t>
            </a:r>
          </a:p>
        </p:txBody>
      </p:sp>
      <p:sp>
        <p:nvSpPr>
          <p:cNvPr id="67593" name="文本框 37"/>
          <p:cNvSpPr txBox="1">
            <a:spLocks noChangeArrowheads="1"/>
          </p:cNvSpPr>
          <p:nvPr/>
        </p:nvSpPr>
        <p:spPr bwMode="auto">
          <a:xfrm>
            <a:off x="6073379" y="4791076"/>
            <a:ext cx="245051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决策者</a:t>
            </a:r>
            <a:r>
              <a:rPr lang="zh-CN" altLang="en-US" sz="1600" dirty="0">
                <a:solidFill>
                  <a:srgbClr val="0D0D0D"/>
                </a:solidFill>
                <a:ea typeface="宋体" panose="02010600030101010101" pitchFamily="2" charset="-122"/>
                <a:sym typeface="思源黑体 CN Light" charset="0"/>
              </a:rPr>
              <a:t>最终采用的是将利益在几个团体间按一定比例分割的方案。</a:t>
            </a:r>
          </a:p>
        </p:txBody>
      </p:sp>
      <p:sp>
        <p:nvSpPr>
          <p:cNvPr id="8" name="Freeform 95"/>
          <p:cNvSpPr/>
          <p:nvPr/>
        </p:nvSpPr>
        <p:spPr bwMode="auto">
          <a:xfrm>
            <a:off x="5014912" y="2212975"/>
            <a:ext cx="957263" cy="1289050"/>
          </a:xfrm>
          <a:custGeom>
            <a:avLst/>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noFill/>
          <a:ln w="38100">
            <a:solidFill>
              <a:srgbClr val="6D5337"/>
            </a:solidFill>
            <a:round/>
          </a:ln>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fr-FR" sz="2800" b="1" dirty="0">
                <a:solidFill>
                  <a:srgbClr val="6D5337"/>
                </a:solidFill>
                <a:latin typeface="思源黑体 CN Bold" pitchFamily="34" charset="-122"/>
                <a:ea typeface="思源黑体 CN Bold" pitchFamily="34" charset="-122"/>
                <a:cs typeface="+mn-ea"/>
                <a:sym typeface="+mn-lt"/>
              </a:rPr>
              <a:t>3</a:t>
            </a:r>
          </a:p>
        </p:txBody>
      </p:sp>
      <p:sp>
        <p:nvSpPr>
          <p:cNvPr id="9" name="Freeform 95"/>
          <p:cNvSpPr/>
          <p:nvPr/>
        </p:nvSpPr>
        <p:spPr bwMode="auto">
          <a:xfrm flipH="1">
            <a:off x="3131344" y="2212975"/>
            <a:ext cx="960835" cy="1289050"/>
          </a:xfrm>
          <a:custGeom>
            <a:avLst/>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noFill/>
          <a:ln w="38100">
            <a:solidFill>
              <a:srgbClr val="6D5337"/>
            </a:solidFill>
            <a:round/>
          </a:ln>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fr-FR" sz="2800" b="1" dirty="0">
                <a:solidFill>
                  <a:srgbClr val="6D5337"/>
                </a:solidFill>
                <a:latin typeface="思源黑体 CN Bold" pitchFamily="34" charset="-122"/>
                <a:ea typeface="思源黑体 CN Bold" pitchFamily="34" charset="-122"/>
                <a:cs typeface="+mn-ea"/>
                <a:sym typeface="+mn-lt"/>
              </a:rPr>
              <a:t>1</a:t>
            </a:r>
          </a:p>
        </p:txBody>
      </p:sp>
      <p:sp>
        <p:nvSpPr>
          <p:cNvPr id="67596" name="文本框 36"/>
          <p:cNvSpPr txBox="1">
            <a:spLocks noChangeArrowheads="1"/>
          </p:cNvSpPr>
          <p:nvPr/>
        </p:nvSpPr>
        <p:spPr bwMode="auto">
          <a:xfrm>
            <a:off x="579835" y="2398714"/>
            <a:ext cx="179451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政策获利化</a:t>
            </a:r>
          </a:p>
        </p:txBody>
      </p:sp>
      <p:sp>
        <p:nvSpPr>
          <p:cNvPr id="67597" name="文本框 37"/>
          <p:cNvSpPr txBox="1">
            <a:spLocks noChangeArrowheads="1"/>
          </p:cNvSpPr>
          <p:nvPr/>
        </p:nvSpPr>
        <p:spPr bwMode="auto">
          <a:xfrm>
            <a:off x="493713" y="2797494"/>
            <a:ext cx="253642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决策者</a:t>
            </a:r>
            <a:r>
              <a:rPr lang="zh-CN" altLang="en-US" sz="1600" dirty="0">
                <a:solidFill>
                  <a:srgbClr val="0D0D0D"/>
                </a:solidFill>
                <a:ea typeface="宋体" panose="02010600030101010101" pitchFamily="2" charset="-122"/>
                <a:sym typeface="思源黑体 CN Light" charset="0"/>
              </a:rPr>
              <a:t>只选择那些能使自己或自己所属集团获得特殊利益的政策方案。</a:t>
            </a:r>
          </a:p>
        </p:txBody>
      </p:sp>
      <p:sp>
        <p:nvSpPr>
          <p:cNvPr id="67598" name="文本框 36"/>
          <p:cNvSpPr txBox="1">
            <a:spLocks noChangeArrowheads="1"/>
          </p:cNvSpPr>
          <p:nvPr/>
        </p:nvSpPr>
        <p:spPr bwMode="auto">
          <a:xfrm>
            <a:off x="6167755" y="2212975"/>
            <a:ext cx="173164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2000" b="1" dirty="0">
                <a:solidFill>
                  <a:srgbClr val="0D0D0D"/>
                </a:solidFill>
                <a:ea typeface="宋体" panose="02010600030101010101" pitchFamily="2" charset="-122"/>
                <a:sym typeface="思源黑体 CN Light" charset="0"/>
              </a:rPr>
              <a:t>政治优惠化</a:t>
            </a:r>
          </a:p>
        </p:txBody>
      </p:sp>
      <p:sp>
        <p:nvSpPr>
          <p:cNvPr id="67599" name="文本框 37"/>
          <p:cNvSpPr txBox="1">
            <a:spLocks noChangeArrowheads="1"/>
          </p:cNvSpPr>
          <p:nvPr/>
        </p:nvSpPr>
        <p:spPr bwMode="auto">
          <a:xfrm>
            <a:off x="6073378" y="2706371"/>
            <a:ext cx="2450511"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决策者</a:t>
            </a:r>
            <a:r>
              <a:rPr lang="zh-CN" altLang="en-US" sz="1600" dirty="0">
                <a:solidFill>
                  <a:srgbClr val="0D0D0D"/>
                </a:solidFill>
                <a:ea typeface="宋体" panose="02010600030101010101" pitchFamily="2" charset="-122"/>
                <a:sym typeface="思源黑体 CN Light" charset="0"/>
              </a:rPr>
              <a:t>在最终优选政策方案时，有意选择那些能给某些个人或团体一定优惠的政策方案。</a:t>
            </a:r>
          </a:p>
        </p:txBody>
      </p:sp>
      <p:sp>
        <p:nvSpPr>
          <p:cNvPr id="4" name="文本框 15"/>
          <p:cNvSpPr txBox="1">
            <a:spLocks noChangeArrowheads="1"/>
          </p:cNvSpPr>
          <p:nvPr/>
        </p:nvSpPr>
        <p:spPr bwMode="auto">
          <a:xfrm>
            <a:off x="494030" y="962025"/>
            <a:ext cx="672719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2400" b="1" dirty="0" smtClean="0">
                <a:sym typeface="思源黑体 CN Light" charset="0"/>
              </a:rPr>
              <a:t>四、方案择优中共识的形成及常犯错误</a:t>
            </a:r>
            <a:endParaRPr lang="zh-CN" altLang="en-US" sz="2400" b="1" dirty="0">
              <a:solidFill>
                <a:srgbClr val="6D5337"/>
              </a:solidFill>
              <a:ea typeface="宋体" panose="02010600030101010101" pitchFamily="2" charset="-122"/>
              <a:sym typeface="思源黑体 CN Light" charset="0"/>
            </a:endParaRPr>
          </a:p>
          <a:p>
            <a:pPr marL="0" indent="0">
              <a:buClr>
                <a:srgbClr val="A50021"/>
              </a:buClr>
              <a:buSzPct val="75000"/>
              <a:buFont typeface="Wingdings" panose="05000000000000000000" charset="0"/>
              <a:buNone/>
            </a:pPr>
            <a:endParaRPr lang="zh-CN" altLang="en-US" sz="2400" b="1" dirty="0">
              <a:solidFill>
                <a:srgbClr val="6D5337"/>
              </a:solidFill>
              <a:ea typeface="宋体" panose="02010600030101010101" pitchFamily="2" charset="-122"/>
              <a:sym typeface="思源黑体 CN Light" charset="0"/>
            </a:endParaRPr>
          </a:p>
        </p:txBody>
      </p:sp>
      <p:sp>
        <p:nvSpPr>
          <p:cNvPr id="5" name="标题 1"/>
          <p:cNvSpPr>
            <a:spLocks noGrp="1"/>
          </p:cNvSpPr>
          <p:nvPr/>
        </p:nvSpPr>
        <p:spPr>
          <a:xfrm>
            <a:off x="972819" y="102237"/>
            <a:ext cx="7906601" cy="854074"/>
          </a:xfrm>
          <a:prstGeom prst="rect">
            <a:avLst/>
          </a:prstGeom>
          <a:noFill/>
          <a:ln>
            <a:noFill/>
          </a:ln>
        </p:spPr>
        <p:txBody>
          <a:bodyPr vert="horz" wrap="square" lIns="91440" tIns="45720" rIns="91440" bIns="45720" numCol="1" anchor="ctr" anchorCtr="0" compatLnSpc="1"/>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dirty="0" smtClean="0">
                <a:solidFill>
                  <a:schemeClr val="tx1"/>
                </a:solidFill>
                <a:sym typeface="思源黑体 CN Light" charset="0"/>
              </a:rPr>
              <a:t>第四节  政策方案的评估与择优</a:t>
            </a:r>
          </a:p>
        </p:txBody>
      </p:sp>
    </p:spTree>
    <p:extLst>
      <p:ext uri="{BB962C8B-B14F-4D97-AF65-F5344CB8AC3E}">
        <p14:creationId xmlns:p14="http://schemas.microsoft.com/office/powerpoint/2010/main" val="4114039446"/>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153432" y="1040524"/>
            <a:ext cx="8895975" cy="581747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3491" name="文本框 40"/>
          <p:cNvSpPr txBox="1">
            <a:spLocks noChangeArrowheads="1"/>
          </p:cNvSpPr>
          <p:nvPr/>
        </p:nvSpPr>
        <p:spPr bwMode="auto">
          <a:xfrm>
            <a:off x="321469" y="1619904"/>
            <a:ext cx="631444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2000" b="1" dirty="0" smtClean="0">
                <a:sym typeface="思源黑体 CN Light" charset="0"/>
              </a:rPr>
              <a:t>（二）方案择优中常犯的错误：技术偏差导致的错误</a:t>
            </a:r>
            <a:endParaRPr lang="zh-CN" altLang="en-US" sz="2000" b="1" dirty="0">
              <a:solidFill>
                <a:srgbClr val="6D5337"/>
              </a:solidFill>
              <a:ea typeface="宋体" panose="02010600030101010101" pitchFamily="2" charset="-122"/>
              <a:sym typeface="思源黑体 CN Light" charset="0"/>
            </a:endParaRPr>
          </a:p>
        </p:txBody>
      </p:sp>
      <p:grpSp>
        <p:nvGrpSpPr>
          <p:cNvPr id="2" name="组合 1"/>
          <p:cNvGrpSpPr/>
          <p:nvPr/>
        </p:nvGrpSpPr>
        <p:grpSpPr>
          <a:xfrm>
            <a:off x="2741930" y="2817140"/>
            <a:ext cx="3676650" cy="2960370"/>
            <a:chOff x="6144" y="2841"/>
            <a:chExt cx="7720" cy="4662"/>
          </a:xfrm>
          <a:solidFill>
            <a:srgbClr val="6D5337"/>
          </a:solidFill>
        </p:grpSpPr>
        <p:sp>
          <p:nvSpPr>
            <p:cNvPr id="22" name="Freeform 5"/>
            <p:cNvSpPr/>
            <p:nvPr/>
          </p:nvSpPr>
          <p:spPr bwMode="auto">
            <a:xfrm>
              <a:off x="10239" y="2841"/>
              <a:ext cx="3296" cy="558"/>
            </a:xfrm>
            <a:custGeom>
              <a:avLst/>
              <a:gdLst>
                <a:gd name="T0" fmla="*/ 113 w 300"/>
                <a:gd name="T1" fmla="*/ 49 h 51"/>
                <a:gd name="T2" fmla="*/ 114 w 300"/>
                <a:gd name="T3" fmla="*/ 51 h 51"/>
                <a:gd name="T4" fmla="*/ 160 w 300"/>
                <a:gd name="T5" fmla="*/ 5 h 51"/>
                <a:gd name="T6" fmla="*/ 300 w 300"/>
                <a:gd name="T7" fmla="*/ 5 h 51"/>
                <a:gd name="T8" fmla="*/ 300 w 300"/>
                <a:gd name="T9" fmla="*/ 1 h 51"/>
                <a:gd name="T10" fmla="*/ 158 w 300"/>
                <a:gd name="T11" fmla="*/ 1 h 51"/>
                <a:gd name="T12" fmla="*/ 158 w 300"/>
                <a:gd name="T13" fmla="*/ 2 h 51"/>
                <a:gd name="T14" fmla="*/ 158 w 300"/>
                <a:gd name="T15" fmla="*/ 2 h 51"/>
                <a:gd name="T16" fmla="*/ 113 w 300"/>
                <a:gd name="T17" fmla="*/ 47 h 51"/>
                <a:gd name="T18" fmla="*/ 0 w 300"/>
                <a:gd name="T19" fmla="*/ 0 h 51"/>
                <a:gd name="T20" fmla="*/ 0 w 300"/>
                <a:gd name="T21" fmla="*/ 3 h 51"/>
                <a:gd name="T22" fmla="*/ 113 w 300"/>
                <a:gd name="T23" fmla="*/ 50 h 51"/>
                <a:gd name="T24" fmla="*/ 113 w 300"/>
                <a:gd name="T25"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0" h="51">
                  <a:moveTo>
                    <a:pt x="113" y="49"/>
                  </a:moveTo>
                  <a:cubicBezTo>
                    <a:pt x="114" y="51"/>
                    <a:pt x="114" y="51"/>
                    <a:pt x="114" y="51"/>
                  </a:cubicBezTo>
                  <a:cubicBezTo>
                    <a:pt x="160" y="5"/>
                    <a:pt x="160" y="5"/>
                    <a:pt x="160" y="5"/>
                  </a:cubicBezTo>
                  <a:cubicBezTo>
                    <a:pt x="300" y="5"/>
                    <a:pt x="300" y="5"/>
                    <a:pt x="300" y="5"/>
                  </a:cubicBezTo>
                  <a:cubicBezTo>
                    <a:pt x="300" y="1"/>
                    <a:pt x="300" y="1"/>
                    <a:pt x="300" y="1"/>
                  </a:cubicBezTo>
                  <a:cubicBezTo>
                    <a:pt x="158" y="1"/>
                    <a:pt x="158" y="1"/>
                    <a:pt x="158" y="1"/>
                  </a:cubicBezTo>
                  <a:cubicBezTo>
                    <a:pt x="158" y="2"/>
                    <a:pt x="158" y="2"/>
                    <a:pt x="158" y="2"/>
                  </a:cubicBezTo>
                  <a:cubicBezTo>
                    <a:pt x="158" y="2"/>
                    <a:pt x="158" y="2"/>
                    <a:pt x="158" y="2"/>
                  </a:cubicBezTo>
                  <a:cubicBezTo>
                    <a:pt x="113" y="47"/>
                    <a:pt x="113" y="47"/>
                    <a:pt x="113" y="47"/>
                  </a:cubicBezTo>
                  <a:cubicBezTo>
                    <a:pt x="81" y="20"/>
                    <a:pt x="41" y="4"/>
                    <a:pt x="0" y="0"/>
                  </a:cubicBezTo>
                  <a:cubicBezTo>
                    <a:pt x="0" y="3"/>
                    <a:pt x="0" y="3"/>
                    <a:pt x="0" y="3"/>
                  </a:cubicBezTo>
                  <a:cubicBezTo>
                    <a:pt x="42" y="7"/>
                    <a:pt x="81" y="24"/>
                    <a:pt x="113" y="50"/>
                  </a:cubicBezTo>
                  <a:lnTo>
                    <a:pt x="113" y="49"/>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3" name="Freeform 6"/>
            <p:cNvSpPr/>
            <p:nvPr/>
          </p:nvSpPr>
          <p:spPr bwMode="auto">
            <a:xfrm>
              <a:off x="6473" y="6945"/>
              <a:ext cx="3306" cy="558"/>
            </a:xfrm>
            <a:custGeom>
              <a:avLst/>
              <a:gdLst>
                <a:gd name="T0" fmla="*/ 188 w 301"/>
                <a:gd name="T1" fmla="*/ 1 h 51"/>
                <a:gd name="T2" fmla="*/ 187 w 301"/>
                <a:gd name="T3" fmla="*/ 0 h 51"/>
                <a:gd name="T4" fmla="*/ 141 w 301"/>
                <a:gd name="T5" fmla="*/ 46 h 51"/>
                <a:gd name="T6" fmla="*/ 0 w 301"/>
                <a:gd name="T7" fmla="*/ 46 h 51"/>
                <a:gd name="T8" fmla="*/ 0 w 301"/>
                <a:gd name="T9" fmla="*/ 50 h 51"/>
                <a:gd name="T10" fmla="*/ 142 w 301"/>
                <a:gd name="T11" fmla="*/ 50 h 51"/>
                <a:gd name="T12" fmla="*/ 142 w 301"/>
                <a:gd name="T13" fmla="*/ 49 h 51"/>
                <a:gd name="T14" fmla="*/ 143 w 301"/>
                <a:gd name="T15" fmla="*/ 49 h 51"/>
                <a:gd name="T16" fmla="*/ 187 w 301"/>
                <a:gd name="T17" fmla="*/ 4 h 51"/>
                <a:gd name="T18" fmla="*/ 301 w 301"/>
                <a:gd name="T19" fmla="*/ 51 h 51"/>
                <a:gd name="T20" fmla="*/ 301 w 301"/>
                <a:gd name="T21" fmla="*/ 48 h 51"/>
                <a:gd name="T22" fmla="*/ 188 w 301"/>
                <a:gd name="T23"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1" h="51">
                  <a:moveTo>
                    <a:pt x="188" y="1"/>
                  </a:moveTo>
                  <a:cubicBezTo>
                    <a:pt x="187" y="0"/>
                    <a:pt x="187" y="0"/>
                    <a:pt x="187" y="0"/>
                  </a:cubicBezTo>
                  <a:cubicBezTo>
                    <a:pt x="141" y="46"/>
                    <a:pt x="141" y="46"/>
                    <a:pt x="141" y="46"/>
                  </a:cubicBezTo>
                  <a:cubicBezTo>
                    <a:pt x="0" y="46"/>
                    <a:pt x="0" y="46"/>
                    <a:pt x="0" y="46"/>
                  </a:cubicBezTo>
                  <a:cubicBezTo>
                    <a:pt x="0" y="50"/>
                    <a:pt x="0" y="50"/>
                    <a:pt x="0" y="50"/>
                  </a:cubicBezTo>
                  <a:cubicBezTo>
                    <a:pt x="142" y="50"/>
                    <a:pt x="142" y="50"/>
                    <a:pt x="142" y="50"/>
                  </a:cubicBezTo>
                  <a:cubicBezTo>
                    <a:pt x="142" y="49"/>
                    <a:pt x="142" y="49"/>
                    <a:pt x="142" y="49"/>
                  </a:cubicBezTo>
                  <a:cubicBezTo>
                    <a:pt x="143" y="49"/>
                    <a:pt x="143" y="49"/>
                    <a:pt x="143" y="49"/>
                  </a:cubicBezTo>
                  <a:cubicBezTo>
                    <a:pt x="187" y="4"/>
                    <a:pt x="187" y="4"/>
                    <a:pt x="187" y="4"/>
                  </a:cubicBezTo>
                  <a:cubicBezTo>
                    <a:pt x="220" y="31"/>
                    <a:pt x="259" y="47"/>
                    <a:pt x="301" y="51"/>
                  </a:cubicBezTo>
                  <a:cubicBezTo>
                    <a:pt x="301" y="48"/>
                    <a:pt x="301" y="48"/>
                    <a:pt x="301" y="48"/>
                  </a:cubicBezTo>
                  <a:cubicBezTo>
                    <a:pt x="258" y="44"/>
                    <a:pt x="219" y="27"/>
                    <a:pt x="188" y="1"/>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4" name="Freeform 7"/>
            <p:cNvSpPr/>
            <p:nvPr/>
          </p:nvSpPr>
          <p:spPr bwMode="auto">
            <a:xfrm>
              <a:off x="11799" y="3683"/>
              <a:ext cx="1242" cy="1280"/>
            </a:xfrm>
            <a:custGeom>
              <a:avLst/>
              <a:gdLst>
                <a:gd name="T0" fmla="*/ 113 w 113"/>
                <a:gd name="T1" fmla="*/ 117 h 117"/>
                <a:gd name="T2" fmla="*/ 113 w 113"/>
                <a:gd name="T3" fmla="*/ 113 h 117"/>
                <a:gd name="T4" fmla="*/ 49 w 113"/>
                <a:gd name="T5" fmla="*/ 113 h 117"/>
                <a:gd name="T6" fmla="*/ 2 w 113"/>
                <a:gd name="T7" fmla="*/ 0 h 117"/>
                <a:gd name="T8" fmla="*/ 0 w 113"/>
                <a:gd name="T9" fmla="*/ 2 h 117"/>
                <a:gd name="T10" fmla="*/ 47 w 113"/>
                <a:gd name="T11" fmla="*/ 115 h 117"/>
                <a:gd name="T12" fmla="*/ 47 w 113"/>
                <a:gd name="T13" fmla="*/ 115 h 117"/>
                <a:gd name="T14" fmla="*/ 47 w 113"/>
                <a:gd name="T15" fmla="*/ 117 h 117"/>
                <a:gd name="T16" fmla="*/ 113 w 113"/>
                <a:gd name="T1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17">
                  <a:moveTo>
                    <a:pt x="113" y="117"/>
                  </a:moveTo>
                  <a:cubicBezTo>
                    <a:pt x="113" y="113"/>
                    <a:pt x="113" y="113"/>
                    <a:pt x="113" y="113"/>
                  </a:cubicBezTo>
                  <a:cubicBezTo>
                    <a:pt x="49" y="113"/>
                    <a:pt x="49" y="113"/>
                    <a:pt x="49" y="113"/>
                  </a:cubicBezTo>
                  <a:cubicBezTo>
                    <a:pt x="45" y="72"/>
                    <a:pt x="29" y="33"/>
                    <a:pt x="2" y="0"/>
                  </a:cubicBezTo>
                  <a:cubicBezTo>
                    <a:pt x="0" y="2"/>
                    <a:pt x="0" y="2"/>
                    <a:pt x="0" y="2"/>
                  </a:cubicBezTo>
                  <a:cubicBezTo>
                    <a:pt x="26" y="34"/>
                    <a:pt x="43" y="72"/>
                    <a:pt x="47" y="115"/>
                  </a:cubicBezTo>
                  <a:cubicBezTo>
                    <a:pt x="47" y="115"/>
                    <a:pt x="47" y="115"/>
                    <a:pt x="47" y="115"/>
                  </a:cubicBezTo>
                  <a:cubicBezTo>
                    <a:pt x="47" y="117"/>
                    <a:pt x="47" y="117"/>
                    <a:pt x="47" y="117"/>
                  </a:cubicBezTo>
                  <a:lnTo>
                    <a:pt x="113" y="117"/>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5" name="Freeform 9"/>
            <p:cNvSpPr/>
            <p:nvPr/>
          </p:nvSpPr>
          <p:spPr bwMode="auto">
            <a:xfrm>
              <a:off x="6144" y="3181"/>
              <a:ext cx="2075" cy="1761"/>
            </a:xfrm>
            <a:custGeom>
              <a:avLst/>
              <a:gdLst>
                <a:gd name="T0" fmla="*/ 185 w 189"/>
                <a:gd name="T1" fmla="*/ 48 h 161"/>
                <a:gd name="T2" fmla="*/ 139 w 189"/>
                <a:gd name="T3" fmla="*/ 161 h 161"/>
                <a:gd name="T4" fmla="*/ 141 w 189"/>
                <a:gd name="T5" fmla="*/ 161 h 161"/>
                <a:gd name="T6" fmla="*/ 188 w 189"/>
                <a:gd name="T7" fmla="*/ 48 h 161"/>
                <a:gd name="T8" fmla="*/ 188 w 189"/>
                <a:gd name="T9" fmla="*/ 48 h 161"/>
                <a:gd name="T10" fmla="*/ 189 w 189"/>
                <a:gd name="T11" fmla="*/ 47 h 161"/>
                <a:gd name="T12" fmla="*/ 143 w 189"/>
                <a:gd name="T13" fmla="*/ 0 h 161"/>
                <a:gd name="T14" fmla="*/ 142 w 189"/>
                <a:gd name="T15" fmla="*/ 1 h 161"/>
                <a:gd name="T16" fmla="*/ 142 w 189"/>
                <a:gd name="T17" fmla="*/ 0 h 161"/>
                <a:gd name="T18" fmla="*/ 0 w 189"/>
                <a:gd name="T19" fmla="*/ 0 h 161"/>
                <a:gd name="T20" fmla="*/ 0 w 189"/>
                <a:gd name="T21" fmla="*/ 3 h 161"/>
                <a:gd name="T22" fmla="*/ 141 w 189"/>
                <a:gd name="T23" fmla="*/ 3 h 161"/>
                <a:gd name="T24" fmla="*/ 185 w 189"/>
                <a:gd name="T25" fmla="*/ 4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161">
                  <a:moveTo>
                    <a:pt x="185" y="48"/>
                  </a:moveTo>
                  <a:cubicBezTo>
                    <a:pt x="159" y="80"/>
                    <a:pt x="143" y="119"/>
                    <a:pt x="139" y="161"/>
                  </a:cubicBezTo>
                  <a:cubicBezTo>
                    <a:pt x="141" y="161"/>
                    <a:pt x="141" y="161"/>
                    <a:pt x="141" y="161"/>
                  </a:cubicBezTo>
                  <a:cubicBezTo>
                    <a:pt x="146" y="118"/>
                    <a:pt x="163" y="80"/>
                    <a:pt x="188" y="48"/>
                  </a:cubicBezTo>
                  <a:cubicBezTo>
                    <a:pt x="188" y="48"/>
                    <a:pt x="188" y="48"/>
                    <a:pt x="188" y="48"/>
                  </a:cubicBezTo>
                  <a:cubicBezTo>
                    <a:pt x="189" y="47"/>
                    <a:pt x="189" y="47"/>
                    <a:pt x="189" y="47"/>
                  </a:cubicBezTo>
                  <a:cubicBezTo>
                    <a:pt x="143" y="0"/>
                    <a:pt x="143" y="0"/>
                    <a:pt x="143" y="0"/>
                  </a:cubicBezTo>
                  <a:cubicBezTo>
                    <a:pt x="142" y="1"/>
                    <a:pt x="142" y="1"/>
                    <a:pt x="142" y="1"/>
                  </a:cubicBezTo>
                  <a:cubicBezTo>
                    <a:pt x="142" y="0"/>
                    <a:pt x="142" y="0"/>
                    <a:pt x="142" y="0"/>
                  </a:cubicBezTo>
                  <a:cubicBezTo>
                    <a:pt x="0" y="0"/>
                    <a:pt x="0" y="0"/>
                    <a:pt x="0" y="0"/>
                  </a:cubicBezTo>
                  <a:cubicBezTo>
                    <a:pt x="0" y="3"/>
                    <a:pt x="0" y="3"/>
                    <a:pt x="0" y="3"/>
                  </a:cubicBezTo>
                  <a:cubicBezTo>
                    <a:pt x="141" y="3"/>
                    <a:pt x="141" y="3"/>
                    <a:pt x="141" y="3"/>
                  </a:cubicBezTo>
                  <a:lnTo>
                    <a:pt x="185" y="48"/>
                  </a:ln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6" name="Freeform 10"/>
            <p:cNvSpPr/>
            <p:nvPr/>
          </p:nvSpPr>
          <p:spPr bwMode="auto">
            <a:xfrm>
              <a:off x="6978" y="5380"/>
              <a:ext cx="1231" cy="1280"/>
            </a:xfrm>
            <a:custGeom>
              <a:avLst/>
              <a:gdLst>
                <a:gd name="T0" fmla="*/ 0 w 112"/>
                <a:gd name="T1" fmla="*/ 0 h 117"/>
                <a:gd name="T2" fmla="*/ 0 w 112"/>
                <a:gd name="T3" fmla="*/ 4 h 117"/>
                <a:gd name="T4" fmla="*/ 63 w 112"/>
                <a:gd name="T5" fmla="*/ 4 h 117"/>
                <a:gd name="T6" fmla="*/ 110 w 112"/>
                <a:gd name="T7" fmla="*/ 117 h 117"/>
                <a:gd name="T8" fmla="*/ 112 w 112"/>
                <a:gd name="T9" fmla="*/ 115 h 117"/>
                <a:gd name="T10" fmla="*/ 65 w 112"/>
                <a:gd name="T11" fmla="*/ 2 h 117"/>
                <a:gd name="T12" fmla="*/ 65 w 112"/>
                <a:gd name="T13" fmla="*/ 2 h 117"/>
                <a:gd name="T14" fmla="*/ 65 w 112"/>
                <a:gd name="T15" fmla="*/ 0 h 117"/>
                <a:gd name="T16" fmla="*/ 0 w 112"/>
                <a:gd name="T1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17">
                  <a:moveTo>
                    <a:pt x="0" y="0"/>
                  </a:moveTo>
                  <a:cubicBezTo>
                    <a:pt x="0" y="4"/>
                    <a:pt x="0" y="4"/>
                    <a:pt x="0" y="4"/>
                  </a:cubicBezTo>
                  <a:cubicBezTo>
                    <a:pt x="63" y="4"/>
                    <a:pt x="63" y="4"/>
                    <a:pt x="63" y="4"/>
                  </a:cubicBezTo>
                  <a:cubicBezTo>
                    <a:pt x="68" y="45"/>
                    <a:pt x="84" y="84"/>
                    <a:pt x="110" y="117"/>
                  </a:cubicBezTo>
                  <a:cubicBezTo>
                    <a:pt x="112" y="115"/>
                    <a:pt x="112" y="115"/>
                    <a:pt x="112" y="115"/>
                  </a:cubicBezTo>
                  <a:cubicBezTo>
                    <a:pt x="87" y="83"/>
                    <a:pt x="70" y="44"/>
                    <a:pt x="65" y="2"/>
                  </a:cubicBezTo>
                  <a:cubicBezTo>
                    <a:pt x="65" y="2"/>
                    <a:pt x="65" y="2"/>
                    <a:pt x="65" y="2"/>
                  </a:cubicBezTo>
                  <a:cubicBezTo>
                    <a:pt x="65" y="0"/>
                    <a:pt x="65" y="0"/>
                    <a:pt x="65" y="0"/>
                  </a:cubicBezTo>
                  <a:lnTo>
                    <a:pt x="0" y="0"/>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7" name="Freeform 11"/>
            <p:cNvSpPr/>
            <p:nvPr/>
          </p:nvSpPr>
          <p:spPr bwMode="auto">
            <a:xfrm>
              <a:off x="11789" y="5402"/>
              <a:ext cx="2075" cy="1761"/>
            </a:xfrm>
            <a:custGeom>
              <a:avLst/>
              <a:gdLst>
                <a:gd name="T0" fmla="*/ 48 w 189"/>
                <a:gd name="T1" fmla="*/ 158 h 161"/>
                <a:gd name="T2" fmla="*/ 4 w 189"/>
                <a:gd name="T3" fmla="*/ 113 h 161"/>
                <a:gd name="T4" fmla="*/ 50 w 189"/>
                <a:gd name="T5" fmla="*/ 0 h 161"/>
                <a:gd name="T6" fmla="*/ 48 w 189"/>
                <a:gd name="T7" fmla="*/ 0 h 161"/>
                <a:gd name="T8" fmla="*/ 1 w 189"/>
                <a:gd name="T9" fmla="*/ 113 h 161"/>
                <a:gd name="T10" fmla="*/ 1 w 189"/>
                <a:gd name="T11" fmla="*/ 113 h 161"/>
                <a:gd name="T12" fmla="*/ 0 w 189"/>
                <a:gd name="T13" fmla="*/ 114 h 161"/>
                <a:gd name="T14" fmla="*/ 47 w 189"/>
                <a:gd name="T15" fmla="*/ 160 h 161"/>
                <a:gd name="T16" fmla="*/ 47 w 189"/>
                <a:gd name="T17" fmla="*/ 160 h 161"/>
                <a:gd name="T18" fmla="*/ 47 w 189"/>
                <a:gd name="T19" fmla="*/ 161 h 161"/>
                <a:gd name="T20" fmla="*/ 189 w 189"/>
                <a:gd name="T21" fmla="*/ 161 h 161"/>
                <a:gd name="T22" fmla="*/ 189 w 189"/>
                <a:gd name="T23" fmla="*/ 158 h 161"/>
                <a:gd name="T24" fmla="*/ 48 w 189"/>
                <a:gd name="T25" fmla="*/ 15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161">
                  <a:moveTo>
                    <a:pt x="48" y="158"/>
                  </a:moveTo>
                  <a:cubicBezTo>
                    <a:pt x="4" y="113"/>
                    <a:pt x="4" y="113"/>
                    <a:pt x="4" y="113"/>
                  </a:cubicBezTo>
                  <a:cubicBezTo>
                    <a:pt x="30" y="81"/>
                    <a:pt x="46" y="42"/>
                    <a:pt x="50" y="0"/>
                  </a:cubicBezTo>
                  <a:cubicBezTo>
                    <a:pt x="48" y="0"/>
                    <a:pt x="48" y="0"/>
                    <a:pt x="48" y="0"/>
                  </a:cubicBezTo>
                  <a:cubicBezTo>
                    <a:pt x="44" y="42"/>
                    <a:pt x="27" y="81"/>
                    <a:pt x="1" y="113"/>
                  </a:cubicBezTo>
                  <a:cubicBezTo>
                    <a:pt x="1" y="113"/>
                    <a:pt x="1" y="113"/>
                    <a:pt x="1" y="113"/>
                  </a:cubicBezTo>
                  <a:cubicBezTo>
                    <a:pt x="0" y="114"/>
                    <a:pt x="0" y="114"/>
                    <a:pt x="0" y="114"/>
                  </a:cubicBezTo>
                  <a:cubicBezTo>
                    <a:pt x="47" y="160"/>
                    <a:pt x="47" y="160"/>
                    <a:pt x="47" y="160"/>
                  </a:cubicBezTo>
                  <a:cubicBezTo>
                    <a:pt x="47" y="160"/>
                    <a:pt x="47" y="160"/>
                    <a:pt x="47" y="160"/>
                  </a:cubicBezTo>
                  <a:cubicBezTo>
                    <a:pt x="47" y="161"/>
                    <a:pt x="47" y="161"/>
                    <a:pt x="47" y="161"/>
                  </a:cubicBezTo>
                  <a:cubicBezTo>
                    <a:pt x="189" y="161"/>
                    <a:pt x="189" y="161"/>
                    <a:pt x="189" y="161"/>
                  </a:cubicBezTo>
                  <a:cubicBezTo>
                    <a:pt x="189" y="158"/>
                    <a:pt x="189" y="158"/>
                    <a:pt x="189" y="158"/>
                  </a:cubicBezTo>
                  <a:lnTo>
                    <a:pt x="48" y="158"/>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8" name="Freeform 13"/>
            <p:cNvSpPr/>
            <p:nvPr/>
          </p:nvSpPr>
          <p:spPr bwMode="auto">
            <a:xfrm>
              <a:off x="7691" y="3696"/>
              <a:ext cx="769" cy="1278"/>
            </a:xfrm>
            <a:custGeom>
              <a:avLst/>
              <a:gdLst>
                <a:gd name="T0" fmla="*/ 70 w 70"/>
                <a:gd name="T1" fmla="*/ 18 h 117"/>
                <a:gd name="T2" fmla="*/ 48 w 70"/>
                <a:gd name="T3" fmla="*/ 0 h 117"/>
                <a:gd name="T4" fmla="*/ 0 w 70"/>
                <a:gd name="T5" fmla="*/ 114 h 117"/>
                <a:gd name="T6" fmla="*/ 29 w 70"/>
                <a:gd name="T7" fmla="*/ 117 h 117"/>
                <a:gd name="T8" fmla="*/ 70 w 70"/>
                <a:gd name="T9" fmla="*/ 18 h 117"/>
              </a:gdLst>
              <a:ahLst/>
              <a:cxnLst>
                <a:cxn ang="0">
                  <a:pos x="T0" y="T1"/>
                </a:cxn>
                <a:cxn ang="0">
                  <a:pos x="T2" y="T3"/>
                </a:cxn>
                <a:cxn ang="0">
                  <a:pos x="T4" y="T5"/>
                </a:cxn>
                <a:cxn ang="0">
                  <a:pos x="T6" y="T7"/>
                </a:cxn>
                <a:cxn ang="0">
                  <a:pos x="T8" y="T9"/>
                </a:cxn>
              </a:cxnLst>
              <a:rect l="0" t="0" r="r" b="b"/>
              <a:pathLst>
                <a:path w="70" h="117">
                  <a:moveTo>
                    <a:pt x="70" y="18"/>
                  </a:moveTo>
                  <a:cubicBezTo>
                    <a:pt x="48" y="0"/>
                    <a:pt x="48" y="0"/>
                    <a:pt x="48" y="0"/>
                  </a:cubicBezTo>
                  <a:cubicBezTo>
                    <a:pt x="3" y="44"/>
                    <a:pt x="0" y="114"/>
                    <a:pt x="0" y="114"/>
                  </a:cubicBezTo>
                  <a:cubicBezTo>
                    <a:pt x="29" y="117"/>
                    <a:pt x="29" y="117"/>
                    <a:pt x="29" y="117"/>
                  </a:cubicBezTo>
                  <a:cubicBezTo>
                    <a:pt x="33" y="79"/>
                    <a:pt x="48" y="45"/>
                    <a:pt x="70" y="18"/>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29" name="Freeform 14"/>
            <p:cNvSpPr/>
            <p:nvPr/>
          </p:nvSpPr>
          <p:spPr bwMode="auto">
            <a:xfrm>
              <a:off x="7691" y="5370"/>
              <a:ext cx="769" cy="1267"/>
            </a:xfrm>
            <a:custGeom>
              <a:avLst/>
              <a:gdLst>
                <a:gd name="T0" fmla="*/ 29 w 70"/>
                <a:gd name="T1" fmla="*/ 0 h 116"/>
                <a:gd name="T2" fmla="*/ 0 w 70"/>
                <a:gd name="T3" fmla="*/ 3 h 116"/>
                <a:gd name="T4" fmla="*/ 47 w 70"/>
                <a:gd name="T5" fmla="*/ 116 h 116"/>
                <a:gd name="T6" fmla="*/ 70 w 70"/>
                <a:gd name="T7" fmla="*/ 97 h 116"/>
                <a:gd name="T8" fmla="*/ 29 w 70"/>
                <a:gd name="T9" fmla="*/ 0 h 116"/>
              </a:gdLst>
              <a:ahLst/>
              <a:cxnLst>
                <a:cxn ang="0">
                  <a:pos x="T0" y="T1"/>
                </a:cxn>
                <a:cxn ang="0">
                  <a:pos x="T2" y="T3"/>
                </a:cxn>
                <a:cxn ang="0">
                  <a:pos x="T4" y="T5"/>
                </a:cxn>
                <a:cxn ang="0">
                  <a:pos x="T6" y="T7"/>
                </a:cxn>
                <a:cxn ang="0">
                  <a:pos x="T8" y="T9"/>
                </a:cxn>
              </a:cxnLst>
              <a:rect l="0" t="0" r="r" b="b"/>
              <a:pathLst>
                <a:path w="70" h="116">
                  <a:moveTo>
                    <a:pt x="29" y="0"/>
                  </a:moveTo>
                  <a:cubicBezTo>
                    <a:pt x="0" y="3"/>
                    <a:pt x="0" y="3"/>
                    <a:pt x="0" y="3"/>
                  </a:cubicBezTo>
                  <a:cubicBezTo>
                    <a:pt x="5" y="72"/>
                    <a:pt x="47" y="116"/>
                    <a:pt x="47" y="116"/>
                  </a:cubicBezTo>
                  <a:cubicBezTo>
                    <a:pt x="70" y="97"/>
                    <a:pt x="70" y="97"/>
                    <a:pt x="70" y="97"/>
                  </a:cubicBezTo>
                  <a:cubicBezTo>
                    <a:pt x="48" y="70"/>
                    <a:pt x="33" y="37"/>
                    <a:pt x="29" y="0"/>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0" name="Freeform 15"/>
            <p:cNvSpPr/>
            <p:nvPr/>
          </p:nvSpPr>
          <p:spPr bwMode="auto">
            <a:xfrm>
              <a:off x="8527" y="6703"/>
              <a:ext cx="1285" cy="776"/>
            </a:xfrm>
            <a:custGeom>
              <a:avLst/>
              <a:gdLst>
                <a:gd name="T0" fmla="*/ 18 w 117"/>
                <a:gd name="T1" fmla="*/ 0 h 71"/>
                <a:gd name="T2" fmla="*/ 0 w 117"/>
                <a:gd name="T3" fmla="*/ 22 h 71"/>
                <a:gd name="T4" fmla="*/ 114 w 117"/>
                <a:gd name="T5" fmla="*/ 70 h 71"/>
                <a:gd name="T6" fmla="*/ 117 w 117"/>
                <a:gd name="T7" fmla="*/ 41 h 71"/>
                <a:gd name="T8" fmla="*/ 18 w 117"/>
                <a:gd name="T9" fmla="*/ 0 h 71"/>
              </a:gdLst>
              <a:ahLst/>
              <a:cxnLst>
                <a:cxn ang="0">
                  <a:pos x="T0" y="T1"/>
                </a:cxn>
                <a:cxn ang="0">
                  <a:pos x="T2" y="T3"/>
                </a:cxn>
                <a:cxn ang="0">
                  <a:pos x="T4" y="T5"/>
                </a:cxn>
                <a:cxn ang="0">
                  <a:pos x="T6" y="T7"/>
                </a:cxn>
                <a:cxn ang="0">
                  <a:pos x="T8" y="T9"/>
                </a:cxn>
              </a:cxnLst>
              <a:rect l="0" t="0" r="r" b="b"/>
              <a:pathLst>
                <a:path w="117" h="71">
                  <a:moveTo>
                    <a:pt x="18" y="0"/>
                  </a:moveTo>
                  <a:cubicBezTo>
                    <a:pt x="0" y="22"/>
                    <a:pt x="0" y="22"/>
                    <a:pt x="0" y="22"/>
                  </a:cubicBezTo>
                  <a:cubicBezTo>
                    <a:pt x="57" y="71"/>
                    <a:pt x="114" y="70"/>
                    <a:pt x="114" y="70"/>
                  </a:cubicBezTo>
                  <a:cubicBezTo>
                    <a:pt x="117" y="41"/>
                    <a:pt x="117" y="41"/>
                    <a:pt x="117" y="41"/>
                  </a:cubicBezTo>
                  <a:cubicBezTo>
                    <a:pt x="80" y="37"/>
                    <a:pt x="46" y="22"/>
                    <a:pt x="18" y="0"/>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1" name="Freeform 16"/>
            <p:cNvSpPr/>
            <p:nvPr/>
          </p:nvSpPr>
          <p:spPr bwMode="auto">
            <a:xfrm>
              <a:off x="10175" y="6703"/>
              <a:ext cx="1285" cy="754"/>
            </a:xfrm>
            <a:custGeom>
              <a:avLst/>
              <a:gdLst>
                <a:gd name="T0" fmla="*/ 0 w 117"/>
                <a:gd name="T1" fmla="*/ 41 h 69"/>
                <a:gd name="T2" fmla="*/ 3 w 117"/>
                <a:gd name="T3" fmla="*/ 69 h 69"/>
                <a:gd name="T4" fmla="*/ 117 w 117"/>
                <a:gd name="T5" fmla="*/ 22 h 69"/>
                <a:gd name="T6" fmla="*/ 99 w 117"/>
                <a:gd name="T7" fmla="*/ 0 h 69"/>
                <a:gd name="T8" fmla="*/ 0 w 117"/>
                <a:gd name="T9" fmla="*/ 41 h 69"/>
              </a:gdLst>
              <a:ahLst/>
              <a:cxnLst>
                <a:cxn ang="0">
                  <a:pos x="T0" y="T1"/>
                </a:cxn>
                <a:cxn ang="0">
                  <a:pos x="T2" y="T3"/>
                </a:cxn>
                <a:cxn ang="0">
                  <a:pos x="T4" y="T5"/>
                </a:cxn>
                <a:cxn ang="0">
                  <a:pos x="T6" y="T7"/>
                </a:cxn>
                <a:cxn ang="0">
                  <a:pos x="T8" y="T9"/>
                </a:cxn>
              </a:cxnLst>
              <a:rect l="0" t="0" r="r" b="b"/>
              <a:pathLst>
                <a:path w="117" h="69">
                  <a:moveTo>
                    <a:pt x="0" y="41"/>
                  </a:moveTo>
                  <a:cubicBezTo>
                    <a:pt x="3" y="69"/>
                    <a:pt x="3" y="69"/>
                    <a:pt x="3" y="69"/>
                  </a:cubicBezTo>
                  <a:cubicBezTo>
                    <a:pt x="3" y="69"/>
                    <a:pt x="74" y="66"/>
                    <a:pt x="117" y="22"/>
                  </a:cubicBezTo>
                  <a:cubicBezTo>
                    <a:pt x="99" y="0"/>
                    <a:pt x="99" y="0"/>
                    <a:pt x="99" y="0"/>
                  </a:cubicBezTo>
                  <a:cubicBezTo>
                    <a:pt x="72" y="23"/>
                    <a:pt x="38" y="37"/>
                    <a:pt x="0" y="41"/>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2" name="Freeform 17"/>
            <p:cNvSpPr/>
            <p:nvPr/>
          </p:nvSpPr>
          <p:spPr bwMode="auto">
            <a:xfrm>
              <a:off x="11536" y="5370"/>
              <a:ext cx="780" cy="1280"/>
            </a:xfrm>
            <a:custGeom>
              <a:avLst/>
              <a:gdLst>
                <a:gd name="T0" fmla="*/ 41 w 71"/>
                <a:gd name="T1" fmla="*/ 0 h 117"/>
                <a:gd name="T2" fmla="*/ 0 w 71"/>
                <a:gd name="T3" fmla="*/ 98 h 117"/>
                <a:gd name="T4" fmla="*/ 23 w 71"/>
                <a:gd name="T5" fmla="*/ 117 h 117"/>
                <a:gd name="T6" fmla="*/ 71 w 71"/>
                <a:gd name="T7" fmla="*/ 3 h 117"/>
                <a:gd name="T8" fmla="*/ 41 w 71"/>
                <a:gd name="T9" fmla="*/ 0 h 117"/>
              </a:gdLst>
              <a:ahLst/>
              <a:cxnLst>
                <a:cxn ang="0">
                  <a:pos x="T0" y="T1"/>
                </a:cxn>
                <a:cxn ang="0">
                  <a:pos x="T2" y="T3"/>
                </a:cxn>
                <a:cxn ang="0">
                  <a:pos x="T4" y="T5"/>
                </a:cxn>
                <a:cxn ang="0">
                  <a:pos x="T6" y="T7"/>
                </a:cxn>
                <a:cxn ang="0">
                  <a:pos x="T8" y="T9"/>
                </a:cxn>
              </a:cxnLst>
              <a:rect l="0" t="0" r="r" b="b"/>
              <a:pathLst>
                <a:path w="71" h="117">
                  <a:moveTo>
                    <a:pt x="41" y="0"/>
                  </a:moveTo>
                  <a:cubicBezTo>
                    <a:pt x="38" y="37"/>
                    <a:pt x="23" y="71"/>
                    <a:pt x="0" y="98"/>
                  </a:cubicBezTo>
                  <a:cubicBezTo>
                    <a:pt x="23" y="117"/>
                    <a:pt x="23" y="117"/>
                    <a:pt x="23" y="117"/>
                  </a:cubicBezTo>
                  <a:cubicBezTo>
                    <a:pt x="23" y="117"/>
                    <a:pt x="70" y="68"/>
                    <a:pt x="71" y="3"/>
                  </a:cubicBezTo>
                  <a:lnTo>
                    <a:pt x="41" y="0"/>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3" name="Freeform 18"/>
            <p:cNvSpPr/>
            <p:nvPr/>
          </p:nvSpPr>
          <p:spPr bwMode="auto">
            <a:xfrm>
              <a:off x="11558" y="3707"/>
              <a:ext cx="759" cy="1280"/>
            </a:xfrm>
            <a:custGeom>
              <a:avLst/>
              <a:gdLst>
                <a:gd name="T0" fmla="*/ 40 w 69"/>
                <a:gd name="T1" fmla="*/ 117 h 117"/>
                <a:gd name="T2" fmla="*/ 69 w 69"/>
                <a:gd name="T3" fmla="*/ 115 h 117"/>
                <a:gd name="T4" fmla="*/ 22 w 69"/>
                <a:gd name="T5" fmla="*/ 0 h 117"/>
                <a:gd name="T6" fmla="*/ 0 w 69"/>
                <a:gd name="T7" fmla="*/ 19 h 117"/>
                <a:gd name="T8" fmla="*/ 40 w 69"/>
                <a:gd name="T9" fmla="*/ 117 h 117"/>
              </a:gdLst>
              <a:ahLst/>
              <a:cxnLst>
                <a:cxn ang="0">
                  <a:pos x="T0" y="T1"/>
                </a:cxn>
                <a:cxn ang="0">
                  <a:pos x="T2" y="T3"/>
                </a:cxn>
                <a:cxn ang="0">
                  <a:pos x="T4" y="T5"/>
                </a:cxn>
                <a:cxn ang="0">
                  <a:pos x="T6" y="T7"/>
                </a:cxn>
                <a:cxn ang="0">
                  <a:pos x="T8" y="T9"/>
                </a:cxn>
              </a:cxnLst>
              <a:rect l="0" t="0" r="r" b="b"/>
              <a:pathLst>
                <a:path w="69" h="117">
                  <a:moveTo>
                    <a:pt x="40" y="117"/>
                  </a:moveTo>
                  <a:cubicBezTo>
                    <a:pt x="69" y="115"/>
                    <a:pt x="69" y="115"/>
                    <a:pt x="69" y="115"/>
                  </a:cubicBezTo>
                  <a:cubicBezTo>
                    <a:pt x="69" y="115"/>
                    <a:pt x="69" y="51"/>
                    <a:pt x="22" y="0"/>
                  </a:cubicBezTo>
                  <a:cubicBezTo>
                    <a:pt x="0" y="19"/>
                    <a:pt x="0" y="19"/>
                    <a:pt x="0" y="19"/>
                  </a:cubicBezTo>
                  <a:cubicBezTo>
                    <a:pt x="22" y="46"/>
                    <a:pt x="36" y="80"/>
                    <a:pt x="40" y="117"/>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4" name="Freeform 19"/>
            <p:cNvSpPr/>
            <p:nvPr/>
          </p:nvSpPr>
          <p:spPr bwMode="auto">
            <a:xfrm>
              <a:off x="10207" y="2875"/>
              <a:ext cx="1285" cy="765"/>
            </a:xfrm>
            <a:custGeom>
              <a:avLst/>
              <a:gdLst>
                <a:gd name="T0" fmla="*/ 98 w 117"/>
                <a:gd name="T1" fmla="*/ 70 h 70"/>
                <a:gd name="T2" fmla="*/ 117 w 117"/>
                <a:gd name="T3" fmla="*/ 48 h 70"/>
                <a:gd name="T4" fmla="*/ 3 w 117"/>
                <a:gd name="T5" fmla="*/ 0 h 70"/>
                <a:gd name="T6" fmla="*/ 0 w 117"/>
                <a:gd name="T7" fmla="*/ 28 h 70"/>
                <a:gd name="T8" fmla="*/ 98 w 117"/>
                <a:gd name="T9" fmla="*/ 70 h 70"/>
              </a:gdLst>
              <a:ahLst/>
              <a:cxnLst>
                <a:cxn ang="0">
                  <a:pos x="T0" y="T1"/>
                </a:cxn>
                <a:cxn ang="0">
                  <a:pos x="T2" y="T3"/>
                </a:cxn>
                <a:cxn ang="0">
                  <a:pos x="T4" y="T5"/>
                </a:cxn>
                <a:cxn ang="0">
                  <a:pos x="T6" y="T7"/>
                </a:cxn>
                <a:cxn ang="0">
                  <a:pos x="T8" y="T9"/>
                </a:cxn>
              </a:cxnLst>
              <a:rect l="0" t="0" r="r" b="b"/>
              <a:pathLst>
                <a:path w="117" h="70">
                  <a:moveTo>
                    <a:pt x="98" y="70"/>
                  </a:moveTo>
                  <a:cubicBezTo>
                    <a:pt x="117" y="48"/>
                    <a:pt x="117" y="48"/>
                    <a:pt x="117" y="48"/>
                  </a:cubicBezTo>
                  <a:cubicBezTo>
                    <a:pt x="117" y="48"/>
                    <a:pt x="79" y="6"/>
                    <a:pt x="3" y="0"/>
                  </a:cubicBezTo>
                  <a:cubicBezTo>
                    <a:pt x="0" y="28"/>
                    <a:pt x="0" y="28"/>
                    <a:pt x="0" y="28"/>
                  </a:cubicBezTo>
                  <a:cubicBezTo>
                    <a:pt x="37" y="32"/>
                    <a:pt x="71" y="47"/>
                    <a:pt x="98" y="70"/>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sp>
          <p:nvSpPr>
            <p:cNvPr id="35" name="Freeform 20"/>
            <p:cNvSpPr/>
            <p:nvPr/>
          </p:nvSpPr>
          <p:spPr bwMode="auto">
            <a:xfrm>
              <a:off x="8538" y="2875"/>
              <a:ext cx="1285" cy="754"/>
            </a:xfrm>
            <a:custGeom>
              <a:avLst/>
              <a:gdLst>
                <a:gd name="T0" fmla="*/ 117 w 117"/>
                <a:gd name="T1" fmla="*/ 28 h 69"/>
                <a:gd name="T2" fmla="*/ 114 w 117"/>
                <a:gd name="T3" fmla="*/ 0 h 69"/>
                <a:gd name="T4" fmla="*/ 0 w 117"/>
                <a:gd name="T5" fmla="*/ 47 h 69"/>
                <a:gd name="T6" fmla="*/ 18 w 117"/>
                <a:gd name="T7" fmla="*/ 69 h 69"/>
                <a:gd name="T8" fmla="*/ 117 w 117"/>
                <a:gd name="T9" fmla="*/ 28 h 69"/>
              </a:gdLst>
              <a:ahLst/>
              <a:cxnLst>
                <a:cxn ang="0">
                  <a:pos x="T0" y="T1"/>
                </a:cxn>
                <a:cxn ang="0">
                  <a:pos x="T2" y="T3"/>
                </a:cxn>
                <a:cxn ang="0">
                  <a:pos x="T4" y="T5"/>
                </a:cxn>
                <a:cxn ang="0">
                  <a:pos x="T6" y="T7"/>
                </a:cxn>
                <a:cxn ang="0">
                  <a:pos x="T8" y="T9"/>
                </a:cxn>
              </a:cxnLst>
              <a:rect l="0" t="0" r="r" b="b"/>
              <a:pathLst>
                <a:path w="117" h="69">
                  <a:moveTo>
                    <a:pt x="117" y="28"/>
                  </a:moveTo>
                  <a:cubicBezTo>
                    <a:pt x="114" y="0"/>
                    <a:pt x="114" y="0"/>
                    <a:pt x="114" y="0"/>
                  </a:cubicBezTo>
                  <a:cubicBezTo>
                    <a:pt x="114" y="0"/>
                    <a:pt x="51" y="0"/>
                    <a:pt x="0" y="47"/>
                  </a:cubicBezTo>
                  <a:cubicBezTo>
                    <a:pt x="18" y="69"/>
                    <a:pt x="18" y="69"/>
                    <a:pt x="18" y="69"/>
                  </a:cubicBezTo>
                  <a:cubicBezTo>
                    <a:pt x="45" y="46"/>
                    <a:pt x="80" y="31"/>
                    <a:pt x="117" y="28"/>
                  </a:cubicBez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lang="en-US" noProof="1">
                <a:cs typeface="+mn-ea"/>
                <a:sym typeface="+mn-lt"/>
              </a:endParaRPr>
            </a:p>
          </p:txBody>
        </p:sp>
      </p:grpSp>
      <p:grpSp>
        <p:nvGrpSpPr>
          <p:cNvPr id="63493" name="组合 2"/>
          <p:cNvGrpSpPr/>
          <p:nvPr/>
        </p:nvGrpSpPr>
        <p:grpSpPr bwMode="auto">
          <a:xfrm>
            <a:off x="2823449" y="1956802"/>
            <a:ext cx="3439954" cy="3856805"/>
            <a:chOff x="6031" y="3259"/>
            <a:chExt cx="7223" cy="6072"/>
          </a:xfrm>
        </p:grpSpPr>
        <p:sp>
          <p:nvSpPr>
            <p:cNvPr id="63494" name="TextBox 6"/>
            <p:cNvSpPr txBox="1">
              <a:spLocks noChangeArrowheads="1"/>
            </p:cNvSpPr>
            <p:nvPr/>
          </p:nvSpPr>
          <p:spPr bwMode="auto">
            <a:xfrm>
              <a:off x="12110" y="3259"/>
              <a:ext cx="1021"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dirty="0">
                  <a:latin typeface="思源黑体 CN Bold" pitchFamily="34" charset="-122"/>
                  <a:ea typeface="思源黑体 CN Bold" pitchFamily="34" charset="-122"/>
                  <a:sym typeface="思源黑体 CN Light" charset="0"/>
                </a:rPr>
                <a:t>04</a:t>
              </a:r>
            </a:p>
          </p:txBody>
        </p:sp>
        <p:sp>
          <p:nvSpPr>
            <p:cNvPr id="63495" name="TextBox 6"/>
            <p:cNvSpPr txBox="1">
              <a:spLocks noChangeArrowheads="1"/>
            </p:cNvSpPr>
            <p:nvPr/>
          </p:nvSpPr>
          <p:spPr bwMode="auto">
            <a:xfrm>
              <a:off x="11978" y="5388"/>
              <a:ext cx="1021"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dirty="0">
                  <a:latin typeface="思源黑体 CN Bold" pitchFamily="34" charset="-122"/>
                  <a:ea typeface="思源黑体 CN Bold" pitchFamily="34" charset="-122"/>
                  <a:sym typeface="思源黑体 CN Light" charset="0"/>
                </a:rPr>
                <a:t>05</a:t>
              </a:r>
            </a:p>
          </p:txBody>
        </p:sp>
        <p:sp>
          <p:nvSpPr>
            <p:cNvPr id="63496" name="TextBox 6"/>
            <p:cNvSpPr txBox="1">
              <a:spLocks noChangeArrowheads="1"/>
            </p:cNvSpPr>
            <p:nvPr/>
          </p:nvSpPr>
          <p:spPr bwMode="auto">
            <a:xfrm>
              <a:off x="12389" y="7567"/>
              <a:ext cx="865"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en-US" altLang="zh-CN" sz="2500" b="1" dirty="0">
                  <a:latin typeface="思源黑体 CN Bold" pitchFamily="34" charset="-122"/>
                  <a:ea typeface="思源黑体 CN Bold" pitchFamily="34" charset="-122"/>
                  <a:sym typeface="思源黑体 CN Light" charset="0"/>
                </a:rPr>
                <a:t>06</a:t>
              </a:r>
            </a:p>
          </p:txBody>
        </p:sp>
        <p:sp>
          <p:nvSpPr>
            <p:cNvPr id="63497" name="TextBox 6"/>
            <p:cNvSpPr txBox="1">
              <a:spLocks noChangeArrowheads="1"/>
            </p:cNvSpPr>
            <p:nvPr/>
          </p:nvSpPr>
          <p:spPr bwMode="auto">
            <a:xfrm>
              <a:off x="6031" y="3983"/>
              <a:ext cx="1021" cy="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dirty="0">
                  <a:latin typeface="思源黑体 CN Bold" pitchFamily="34" charset="-122"/>
                  <a:ea typeface="思源黑体 CN Bold" pitchFamily="34" charset="-122"/>
                  <a:sym typeface="思源黑体 CN Light" charset="0"/>
                </a:rPr>
                <a:t>01</a:t>
              </a:r>
            </a:p>
          </p:txBody>
        </p:sp>
        <p:sp>
          <p:nvSpPr>
            <p:cNvPr id="63498" name="TextBox 6"/>
            <p:cNvSpPr txBox="1">
              <a:spLocks noChangeArrowheads="1"/>
            </p:cNvSpPr>
            <p:nvPr/>
          </p:nvSpPr>
          <p:spPr bwMode="auto">
            <a:xfrm>
              <a:off x="6334" y="5776"/>
              <a:ext cx="1021"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dirty="0">
                  <a:latin typeface="思源黑体 CN Bold" pitchFamily="34" charset="-122"/>
                  <a:ea typeface="思源黑体 CN Bold" pitchFamily="34" charset="-122"/>
                  <a:sym typeface="思源黑体 CN Light" charset="0"/>
                </a:rPr>
                <a:t>02</a:t>
              </a:r>
            </a:p>
          </p:txBody>
        </p:sp>
        <p:sp>
          <p:nvSpPr>
            <p:cNvPr id="63499" name="TextBox 6"/>
            <p:cNvSpPr txBox="1">
              <a:spLocks noChangeArrowheads="1"/>
            </p:cNvSpPr>
            <p:nvPr/>
          </p:nvSpPr>
          <p:spPr bwMode="auto">
            <a:xfrm>
              <a:off x="6354" y="7974"/>
              <a:ext cx="1021"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altLang="zh-CN" sz="2500" b="1" dirty="0">
                  <a:latin typeface="思源黑体 CN Bold" pitchFamily="34" charset="-122"/>
                  <a:ea typeface="思源黑体 CN Bold" pitchFamily="34" charset="-122"/>
                  <a:sym typeface="思源黑体 CN Light" charset="0"/>
                </a:rPr>
                <a:t>03</a:t>
              </a:r>
            </a:p>
          </p:txBody>
        </p:sp>
      </p:grpSp>
      <p:sp>
        <p:nvSpPr>
          <p:cNvPr id="63500" name="文本框 36"/>
          <p:cNvSpPr txBox="1">
            <a:spLocks noChangeArrowheads="1"/>
          </p:cNvSpPr>
          <p:nvPr/>
        </p:nvSpPr>
        <p:spPr bwMode="auto">
          <a:xfrm>
            <a:off x="6404530" y="2098646"/>
            <a:ext cx="21120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过分</a:t>
            </a:r>
            <a:r>
              <a:rPr lang="zh-CN" altLang="en-US" dirty="0" smtClean="0">
                <a:solidFill>
                  <a:srgbClr val="0D0D0D"/>
                </a:solidFill>
                <a:ea typeface="宋体" panose="02010600030101010101" pitchFamily="2" charset="-122"/>
                <a:sym typeface="思源黑体 CN Light" charset="0"/>
              </a:rPr>
              <a:t>依赖某个</a:t>
            </a:r>
            <a:r>
              <a:rPr lang="zh-CN" altLang="en-US" dirty="0">
                <a:solidFill>
                  <a:srgbClr val="0D0D0D"/>
                </a:solidFill>
                <a:ea typeface="宋体" panose="02010600030101010101" pitchFamily="2" charset="-122"/>
                <a:sym typeface="思源黑体 CN Light" charset="0"/>
              </a:rPr>
              <a:t>人的经验</a:t>
            </a:r>
          </a:p>
        </p:txBody>
      </p:sp>
      <p:sp>
        <p:nvSpPr>
          <p:cNvPr id="63502" name="文本框 36"/>
          <p:cNvSpPr txBox="1">
            <a:spLocks noChangeArrowheads="1"/>
          </p:cNvSpPr>
          <p:nvPr/>
        </p:nvSpPr>
        <p:spPr bwMode="auto">
          <a:xfrm>
            <a:off x="6202294" y="3463719"/>
            <a:ext cx="23266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决策者先入为主的看法</a:t>
            </a:r>
          </a:p>
        </p:txBody>
      </p:sp>
      <p:sp>
        <p:nvSpPr>
          <p:cNvPr id="63504" name="文本框 36"/>
          <p:cNvSpPr txBox="1">
            <a:spLocks noChangeArrowheads="1"/>
          </p:cNvSpPr>
          <p:nvPr/>
        </p:nvSpPr>
        <p:spPr bwMode="auto">
          <a:xfrm>
            <a:off x="6364746" y="4777269"/>
            <a:ext cx="24453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不愿做谨慎的实验工作</a:t>
            </a:r>
          </a:p>
        </p:txBody>
      </p:sp>
      <p:sp>
        <p:nvSpPr>
          <p:cNvPr id="63506" name="文本框 36"/>
          <p:cNvSpPr txBox="1">
            <a:spLocks noChangeArrowheads="1"/>
          </p:cNvSpPr>
          <p:nvPr/>
        </p:nvSpPr>
        <p:spPr bwMode="auto">
          <a:xfrm>
            <a:off x="1096804" y="2386829"/>
            <a:ext cx="196977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只着眼于眼前，</a:t>
            </a:r>
          </a:p>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认识上短视</a:t>
            </a:r>
          </a:p>
        </p:txBody>
      </p:sp>
      <p:sp>
        <p:nvSpPr>
          <p:cNvPr id="63508" name="文本框 36"/>
          <p:cNvSpPr txBox="1">
            <a:spLocks noChangeArrowheads="1"/>
          </p:cNvSpPr>
          <p:nvPr/>
        </p:nvSpPr>
        <p:spPr bwMode="auto">
          <a:xfrm>
            <a:off x="1158318" y="3727079"/>
            <a:ext cx="19170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把未来仅</a:t>
            </a:r>
            <a:r>
              <a:rPr lang="zh-CN" altLang="en-US" dirty="0" smtClean="0">
                <a:solidFill>
                  <a:srgbClr val="0D0D0D"/>
                </a:solidFill>
                <a:ea typeface="宋体" panose="02010600030101010101" pitchFamily="2" charset="-122"/>
                <a:sym typeface="思源黑体 CN Light" charset="0"/>
              </a:rPr>
              <a:t>看成过去</a:t>
            </a:r>
            <a:r>
              <a:rPr lang="zh-CN" altLang="en-US" dirty="0">
                <a:solidFill>
                  <a:srgbClr val="0D0D0D"/>
                </a:solidFill>
                <a:ea typeface="宋体" panose="02010600030101010101" pitchFamily="2" charset="-122"/>
                <a:sym typeface="思源黑体 CN Light" charset="0"/>
              </a:rPr>
              <a:t>的重复</a:t>
            </a:r>
          </a:p>
        </p:txBody>
      </p:sp>
      <p:sp>
        <p:nvSpPr>
          <p:cNvPr id="63510" name="文本框 36"/>
          <p:cNvSpPr txBox="1">
            <a:spLocks noChangeArrowheads="1"/>
          </p:cNvSpPr>
          <p:nvPr/>
        </p:nvSpPr>
        <p:spPr bwMode="auto">
          <a:xfrm>
            <a:off x="925633" y="5066102"/>
            <a:ext cx="20231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对问题采取过分简化的解决办法</a:t>
            </a:r>
          </a:p>
        </p:txBody>
      </p:sp>
      <p:pic>
        <p:nvPicPr>
          <p:cNvPr id="63512" name="图片 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0006" y="2932113"/>
            <a:ext cx="123348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40"/>
          <p:cNvSpPr txBox="1">
            <a:spLocks noChangeArrowheads="1"/>
          </p:cNvSpPr>
          <p:nvPr/>
        </p:nvSpPr>
        <p:spPr bwMode="auto">
          <a:xfrm>
            <a:off x="409971" y="1142147"/>
            <a:ext cx="56521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2400" b="1" dirty="0" smtClean="0">
                <a:sym typeface="思源黑体 CN Light" charset="0"/>
              </a:rPr>
              <a:t>四、方案择优中共识的形成及常犯错误</a:t>
            </a:r>
            <a:endParaRPr lang="zh-CN" altLang="en-US" sz="2400" b="1" dirty="0">
              <a:solidFill>
                <a:srgbClr val="6D5337"/>
              </a:solidFill>
              <a:ea typeface="宋体" panose="02010600030101010101" pitchFamily="2" charset="-122"/>
              <a:sym typeface="思源黑体 CN Light" charset="0"/>
            </a:endParaRPr>
          </a:p>
        </p:txBody>
      </p:sp>
      <p:sp>
        <p:nvSpPr>
          <p:cNvPr id="36" name="标题 1"/>
          <p:cNvSpPr>
            <a:spLocks noGrp="1"/>
          </p:cNvSpPr>
          <p:nvPr/>
        </p:nvSpPr>
        <p:spPr>
          <a:xfrm>
            <a:off x="972819" y="102237"/>
            <a:ext cx="7906601" cy="854074"/>
          </a:xfrm>
          <a:prstGeom prst="rect">
            <a:avLst/>
          </a:prstGeom>
          <a:noFill/>
          <a:ln>
            <a:noFill/>
          </a:ln>
        </p:spPr>
        <p:txBody>
          <a:bodyPr vert="horz" wrap="square" lIns="91440" tIns="45720" rIns="91440" bIns="45720" numCol="1" anchor="ctr" anchorCtr="0" compatLnSpc="1"/>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dirty="0" smtClean="0">
                <a:solidFill>
                  <a:schemeClr val="tx1"/>
                </a:solidFill>
                <a:sym typeface="思源黑体 CN Light" charset="0"/>
              </a:rPr>
              <a:t>第四节  政策方案的评估与择优</a:t>
            </a:r>
          </a:p>
        </p:txBody>
      </p:sp>
    </p:spTree>
    <p:extLst>
      <p:ext uri="{BB962C8B-B14F-4D97-AF65-F5344CB8AC3E}">
        <p14:creationId xmlns:p14="http://schemas.microsoft.com/office/powerpoint/2010/main" val="694991069"/>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819" y="102237"/>
            <a:ext cx="7906601" cy="854074"/>
          </a:xfrm>
        </p:spPr>
        <p:txBody>
          <a:bodyPr/>
          <a:lstStyle/>
          <a:p>
            <a:pPr algn="ctr"/>
            <a:r>
              <a:rPr lang="zh-CN" altLang="en-US" b="1" dirty="0" smtClean="0">
                <a:solidFill>
                  <a:schemeClr val="tx1"/>
                </a:solidFill>
                <a:sym typeface="思源黑体 CN Light" charset="0"/>
              </a:rPr>
              <a:t>第五节  政策合法化</a:t>
            </a:r>
          </a:p>
        </p:txBody>
      </p:sp>
      <p:sp>
        <p:nvSpPr>
          <p:cNvPr id="3" name="内容占位符 2"/>
          <p:cNvSpPr>
            <a:spLocks noGrp="1"/>
          </p:cNvSpPr>
          <p:nvPr>
            <p:ph idx="1"/>
          </p:nvPr>
        </p:nvSpPr>
        <p:spPr>
          <a:xfrm>
            <a:off x="419100" y="956310"/>
            <a:ext cx="8116570" cy="5560695"/>
          </a:xfrm>
        </p:spPr>
        <p:txBody>
          <a:bodyPr/>
          <a:lstStyle/>
          <a:p>
            <a:pPr marL="0" indent="0">
              <a:buClr>
                <a:srgbClr val="A50021"/>
              </a:buClr>
              <a:buSzPct val="75000"/>
              <a:buFont typeface="Wingdings" panose="05000000000000000000" charset="0"/>
              <a:buNone/>
            </a:pPr>
            <a:r>
              <a:rPr lang="zh-CN" altLang="en-US" sz="2400" b="1" dirty="0" smtClean="0">
                <a:sym typeface="思源黑体 CN Light" charset="0"/>
              </a:rPr>
              <a:t>一、公共政策合法化的含义</a:t>
            </a:r>
          </a:p>
          <a:p>
            <a:pPr marL="0" indent="0">
              <a:buClr>
                <a:srgbClr val="A50021"/>
              </a:buClr>
              <a:buSzPct val="75000"/>
              <a:buFont typeface="Wingdings" panose="05000000000000000000" charset="0"/>
              <a:buNone/>
            </a:pPr>
            <a:r>
              <a:rPr lang="zh-CN" altLang="en-US" sz="2400" b="1" dirty="0" smtClean="0">
                <a:sym typeface="思源黑体 CN Light" charset="0"/>
              </a:rPr>
              <a:t>（一）广义的公共政策合法化</a:t>
            </a:r>
          </a:p>
          <a:p>
            <a:pPr marL="0" indent="0">
              <a:buClr>
                <a:srgbClr val="A50021"/>
              </a:buClr>
              <a:buSzPct val="75000"/>
              <a:buNone/>
            </a:pPr>
            <a:r>
              <a:rPr lang="zh-CN" altLang="en-US" sz="2400" dirty="0" smtClean="0">
                <a:sym typeface="思源黑体 CN Light" charset="0"/>
              </a:rPr>
              <a:t>    从</a:t>
            </a:r>
            <a:r>
              <a:rPr lang="zh-CN" altLang="en-US" sz="2400" dirty="0" smtClean="0">
                <a:sym typeface="思源黑体 CN Light" charset="0"/>
              </a:rPr>
              <a:t>广义上讲，公共政策合法化主要偏重从正当角度去解释政策合法化这一概念。一般认为，能够被公众认可、接受、遵从和推行的政策就是具有合法性的政策，而使政策能够被公众认可、接受、遵从和推行的过程就是公共政策合法化的过程</a:t>
            </a:r>
            <a:r>
              <a:rPr lang="zh-CN" altLang="en-US" sz="2400" dirty="0" smtClean="0">
                <a:sym typeface="思源黑体 CN Light" charset="0"/>
              </a:rPr>
              <a:t>。</a:t>
            </a:r>
            <a:endParaRPr lang="zh-CN" altLang="en-US" sz="2400" dirty="0" smtClean="0">
              <a:sym typeface="思源黑体 CN Light" charset="0"/>
            </a:endParaRPr>
          </a:p>
        </p:txBody>
      </p:sp>
    </p:spTree>
    <p:extLst>
      <p:ext uri="{BB962C8B-B14F-4D97-AF65-F5344CB8AC3E}">
        <p14:creationId xmlns:p14="http://schemas.microsoft.com/office/powerpoint/2010/main" val="1829608752"/>
      </p:ext>
    </p:extLst>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4239" y="256542"/>
            <a:ext cx="7906601" cy="854074"/>
          </a:xfrm>
        </p:spPr>
        <p:txBody>
          <a:bodyPr/>
          <a:lstStyle/>
          <a:p>
            <a:pPr algn="ctr"/>
            <a:r>
              <a:rPr lang="zh-CN" altLang="en-US" b="1" dirty="0" smtClean="0">
                <a:solidFill>
                  <a:schemeClr val="tx1"/>
                </a:solidFill>
                <a:sym typeface="思源黑体 CN Light" charset="0"/>
              </a:rPr>
              <a:t>第五节  政策合法化</a:t>
            </a:r>
          </a:p>
        </p:txBody>
      </p:sp>
      <p:sp>
        <p:nvSpPr>
          <p:cNvPr id="3" name="内容占位符 2"/>
          <p:cNvSpPr>
            <a:spLocks noGrp="1"/>
          </p:cNvSpPr>
          <p:nvPr>
            <p:ph idx="1"/>
          </p:nvPr>
        </p:nvSpPr>
        <p:spPr>
          <a:xfrm>
            <a:off x="196215" y="1110615"/>
            <a:ext cx="8614410" cy="5560695"/>
          </a:xfrm>
        </p:spPr>
        <p:txBody>
          <a:bodyPr/>
          <a:lstStyle/>
          <a:p>
            <a:pPr marL="0" indent="0">
              <a:buClr>
                <a:srgbClr val="A50021"/>
              </a:buClr>
              <a:buSzPct val="75000"/>
              <a:buFont typeface="Wingdings" panose="05000000000000000000" charset="0"/>
              <a:buNone/>
            </a:pPr>
            <a:r>
              <a:rPr lang="zh-CN" altLang="en-US" sz="2400" b="1" dirty="0" smtClean="0">
                <a:sym typeface="思源黑体 CN Light" charset="0"/>
              </a:rPr>
              <a:t>一、公共政策合法化的含义</a:t>
            </a:r>
          </a:p>
          <a:p>
            <a:pPr marL="0" indent="0">
              <a:buClr>
                <a:srgbClr val="A50021"/>
              </a:buClr>
              <a:buSzPct val="75000"/>
              <a:buFont typeface="Wingdings" panose="05000000000000000000" charset="0"/>
              <a:buNone/>
            </a:pPr>
            <a:r>
              <a:rPr lang="zh-CN" altLang="en-US" sz="2400" b="1" dirty="0" smtClean="0">
                <a:sym typeface="思源黑体 CN Light" charset="0"/>
              </a:rPr>
              <a:t>（二）狭义的公共政策合法化</a:t>
            </a:r>
          </a:p>
          <a:p>
            <a:pPr marL="0" indent="0">
              <a:buClr>
                <a:srgbClr val="A50021"/>
              </a:buClr>
              <a:buSzPct val="75000"/>
              <a:buFont typeface="Wingdings" panose="05000000000000000000" charset="0"/>
              <a:buNone/>
            </a:pPr>
            <a:r>
              <a:rPr lang="zh-CN" altLang="en-US" sz="2400" dirty="0" smtClean="0">
                <a:sym typeface="思源黑体 CN Light" charset="0"/>
              </a:rPr>
              <a:t>    从</a:t>
            </a:r>
            <a:r>
              <a:rPr lang="zh-CN" altLang="en-US" sz="2400" dirty="0">
                <a:sym typeface="思源黑体 CN Light" charset="0"/>
              </a:rPr>
              <a:t>狭义上讲，政策</a:t>
            </a:r>
            <a:r>
              <a:rPr lang="zh-CN" altLang="en-US" sz="2400" dirty="0" smtClean="0">
                <a:sym typeface="思源黑体 CN Light" charset="0"/>
              </a:rPr>
              <a:t>合法化就是指经过评估和择优最终被采纳的政策方案，在进入</a:t>
            </a:r>
            <a:r>
              <a:rPr lang="zh-CN" altLang="en-US" sz="2400" dirty="0" smtClean="0">
                <a:sym typeface="思源黑体 CN Light" charset="0"/>
              </a:rPr>
              <a:t>实施前</a:t>
            </a:r>
            <a:r>
              <a:rPr lang="zh-CN" altLang="en-US" sz="2400" dirty="0" smtClean="0">
                <a:sym typeface="思源黑体 CN Light" charset="0"/>
              </a:rPr>
              <a:t>通过各种必要的行政程序和法律程序，使之取得合法地位，具有执行效力的过程，也是政策方案被公众认可的过程</a:t>
            </a:r>
            <a:r>
              <a:rPr lang="zh-CN" altLang="en-US" sz="2400" dirty="0" smtClean="0">
                <a:sym typeface="思源黑体 CN Light" charset="0"/>
              </a:rPr>
              <a:t>。其</a:t>
            </a:r>
            <a:r>
              <a:rPr lang="zh-CN" altLang="en-US" sz="2400" dirty="0" smtClean="0">
                <a:sym typeface="思源黑体 CN Light" charset="0"/>
              </a:rPr>
              <a:t>内容主要包括决策主体合法、决策程序合法、政策内容合法等。</a:t>
            </a:r>
          </a:p>
        </p:txBody>
      </p:sp>
    </p:spTree>
    <p:extLst>
      <p:ext uri="{BB962C8B-B14F-4D97-AF65-F5344CB8AC3E}">
        <p14:creationId xmlns:p14="http://schemas.microsoft.com/office/powerpoint/2010/main" val="803941937"/>
      </p:ext>
    </p:extLst>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709" y="256542"/>
            <a:ext cx="7906601" cy="854074"/>
          </a:xfrm>
        </p:spPr>
        <p:txBody>
          <a:bodyPr/>
          <a:lstStyle/>
          <a:p>
            <a:pPr algn="ctr"/>
            <a:r>
              <a:rPr lang="zh-CN" altLang="en-US" b="1" dirty="0" smtClean="0">
                <a:solidFill>
                  <a:schemeClr val="tx1"/>
                </a:solidFill>
                <a:sym typeface="思源黑体 CN Light" charset="0"/>
              </a:rPr>
              <a:t>第五节  政策合法化</a:t>
            </a:r>
          </a:p>
        </p:txBody>
      </p:sp>
      <p:sp>
        <p:nvSpPr>
          <p:cNvPr id="3" name="内容占位符 2"/>
          <p:cNvSpPr>
            <a:spLocks noGrp="1"/>
          </p:cNvSpPr>
          <p:nvPr>
            <p:ph idx="1"/>
          </p:nvPr>
        </p:nvSpPr>
        <p:spPr>
          <a:xfrm>
            <a:off x="196215" y="1110615"/>
            <a:ext cx="8580120" cy="5560695"/>
          </a:xfrm>
        </p:spPr>
        <p:txBody>
          <a:bodyPr/>
          <a:lstStyle/>
          <a:p>
            <a:pPr marL="0" indent="0">
              <a:buClr>
                <a:srgbClr val="A50021"/>
              </a:buClr>
              <a:buSzPct val="75000"/>
              <a:buFont typeface="Wingdings" panose="05000000000000000000" charset="0"/>
              <a:buNone/>
            </a:pPr>
            <a:r>
              <a:rPr lang="zh-CN" altLang="en-US" b="1" dirty="0" smtClean="0">
                <a:solidFill>
                  <a:schemeClr val="tx1"/>
                </a:solidFill>
                <a:sym typeface="思源黑体 CN Light" charset="0"/>
              </a:rPr>
              <a:t>二、政策合法化的主体及意义</a:t>
            </a:r>
          </a:p>
          <a:p>
            <a:pPr marL="0" indent="0">
              <a:buClr>
                <a:srgbClr val="A50021"/>
              </a:buClr>
              <a:buSzPct val="75000"/>
              <a:buFont typeface="Wingdings" panose="05000000000000000000" charset="0"/>
              <a:buNone/>
            </a:pPr>
            <a:r>
              <a:rPr lang="zh-CN" altLang="en-US" b="1" dirty="0" smtClean="0">
                <a:solidFill>
                  <a:schemeClr val="tx1"/>
                </a:solidFill>
                <a:sym typeface="思源黑体 CN Light" charset="0"/>
              </a:rPr>
              <a:t>（一）政策合法化的主体</a:t>
            </a:r>
          </a:p>
          <a:p>
            <a:pPr marL="0" indent="0">
              <a:buClr>
                <a:srgbClr val="A50021"/>
              </a:buClr>
              <a:buSzPct val="75000"/>
              <a:buNone/>
            </a:pPr>
            <a:r>
              <a:rPr lang="zh-CN" altLang="en-US" dirty="0" smtClean="0">
                <a:sym typeface="思源黑体 CN Light" charset="0"/>
              </a:rPr>
              <a:t>    政策</a:t>
            </a:r>
            <a:r>
              <a:rPr lang="zh-CN" altLang="en-US" dirty="0" smtClean="0">
                <a:sym typeface="思源黑体 CN Light" charset="0"/>
              </a:rPr>
              <a:t>合法化的主体是依法有权使政策</a:t>
            </a:r>
            <a:r>
              <a:rPr lang="zh-CN" altLang="en-US" dirty="0" smtClean="0">
                <a:sym typeface="思源黑体 CN Light" charset="0"/>
              </a:rPr>
              <a:t>方案并获得</a:t>
            </a:r>
            <a:r>
              <a:rPr lang="zh-CN" altLang="en-US" dirty="0" smtClean="0">
                <a:sym typeface="思源黑体 CN Light" charset="0"/>
              </a:rPr>
              <a:t>合法地位的国家机关。</a:t>
            </a:r>
          </a:p>
          <a:p>
            <a:pPr marL="0" indent="0">
              <a:buClr>
                <a:srgbClr val="A50021"/>
              </a:buClr>
              <a:buSzPct val="75000"/>
              <a:buNone/>
            </a:pPr>
            <a:r>
              <a:rPr lang="zh-CN" altLang="en-US" dirty="0" smtClean="0">
                <a:sym typeface="思源黑体 CN Light" charset="0"/>
              </a:rPr>
              <a:t>    政策</a:t>
            </a:r>
            <a:r>
              <a:rPr lang="zh-CN" altLang="en-US" dirty="0" smtClean="0">
                <a:sym typeface="思源黑体 CN Light" charset="0"/>
              </a:rPr>
              <a:t>合法化的主体</a:t>
            </a:r>
            <a:r>
              <a:rPr lang="zh-CN" altLang="en-US" dirty="0" smtClean="0">
                <a:sym typeface="思源黑体 CN Light" charset="0"/>
              </a:rPr>
              <a:t>具有宏观</a:t>
            </a:r>
            <a:r>
              <a:rPr lang="zh-CN" altLang="en-US" dirty="0" smtClean="0">
                <a:sym typeface="思源黑体 CN Light" charset="0"/>
              </a:rPr>
              <a:t>上的广泛性和微观上的特定性。</a:t>
            </a:r>
          </a:p>
          <a:p>
            <a:pPr marL="0" indent="0">
              <a:buClr>
                <a:srgbClr val="A50021"/>
              </a:buClr>
              <a:buSzPct val="75000"/>
              <a:buNone/>
            </a:pPr>
            <a:r>
              <a:rPr lang="zh-CN" altLang="en-US" dirty="0" smtClean="0">
                <a:sym typeface="思源黑体 CN Light" charset="0"/>
              </a:rPr>
              <a:t>    宏观</a:t>
            </a:r>
            <a:r>
              <a:rPr lang="zh-CN" altLang="en-US" dirty="0" smtClean="0">
                <a:sym typeface="思源黑体 CN Light" charset="0"/>
              </a:rPr>
              <a:t>上的广泛性，是指从总体上看，有权使政策方案获得合法地位的国家机关都可以成为政策合法化的主体，它既包括国家立法机关，也包括其他国家机关；既可以是中央国家机关，也可以是地方各级国家机关。</a:t>
            </a:r>
          </a:p>
          <a:p>
            <a:pPr marL="0" indent="0">
              <a:buClr>
                <a:srgbClr val="A50021"/>
              </a:buClr>
              <a:buSzPct val="75000"/>
              <a:buNone/>
            </a:pPr>
            <a:r>
              <a:rPr lang="zh-CN" altLang="en-US" dirty="0" smtClean="0">
                <a:sym typeface="思源黑体 CN Light" charset="0"/>
              </a:rPr>
              <a:t>    微观</a:t>
            </a:r>
            <a:r>
              <a:rPr lang="zh-CN" altLang="en-US" dirty="0" smtClean="0">
                <a:sym typeface="思源黑体 CN Light" charset="0"/>
              </a:rPr>
              <a:t>上的特定性，是指每一项政策方案的合法化主体是特定的。</a:t>
            </a:r>
          </a:p>
        </p:txBody>
      </p:sp>
    </p:spTree>
    <p:extLst>
      <p:ext uri="{BB962C8B-B14F-4D97-AF65-F5344CB8AC3E}">
        <p14:creationId xmlns:p14="http://schemas.microsoft.com/office/powerpoint/2010/main" val="3737897964"/>
      </p:ext>
    </p:extLst>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90805" y="1110616"/>
            <a:ext cx="8948092" cy="54478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indent="0">
              <a:buClr>
                <a:srgbClr val="A50021"/>
              </a:buClr>
              <a:buSzPct val="75000"/>
              <a:buFont typeface="Wingdings" panose="05000000000000000000" charset="0"/>
              <a:buNone/>
            </a:pPr>
            <a:endParaRPr lang="zh-CN" altLang="en-US">
              <a:solidFill>
                <a:srgbClr val="FFFFFF"/>
              </a:solidFill>
              <a:ea typeface="宋体" panose="02010600030101010101" pitchFamily="2" charset="-122"/>
              <a:sym typeface="思源黑体 CN Light" charset="0"/>
            </a:endParaRPr>
          </a:p>
        </p:txBody>
      </p:sp>
      <p:sp>
        <p:nvSpPr>
          <p:cNvPr id="61443" name="文本框 21"/>
          <p:cNvSpPr txBox="1">
            <a:spLocks noChangeArrowheads="1"/>
          </p:cNvSpPr>
          <p:nvPr/>
        </p:nvSpPr>
        <p:spPr bwMode="auto">
          <a:xfrm>
            <a:off x="198755" y="1539240"/>
            <a:ext cx="435483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2000" b="1" dirty="0" smtClean="0">
                <a:sym typeface="思源黑体 CN Light" charset="0"/>
              </a:rPr>
              <a:t>（二）</a:t>
            </a:r>
            <a:r>
              <a:rPr lang="zh-CN" altLang="en-US" sz="2000" b="1" dirty="0" smtClean="0">
                <a:sym typeface="思源黑体 CN Light" charset="0"/>
              </a:rPr>
              <a:t>政策合法化的意义</a:t>
            </a:r>
            <a:endParaRPr lang="zh-CN" altLang="en-US" sz="2000" b="1" dirty="0">
              <a:solidFill>
                <a:srgbClr val="6D5337"/>
              </a:solidFill>
              <a:ea typeface="宋体" panose="02010600030101010101" pitchFamily="2" charset="-122"/>
              <a:sym typeface="思源黑体 CN Light" charset="0"/>
            </a:endParaRPr>
          </a:p>
        </p:txBody>
      </p:sp>
      <p:sp>
        <p:nvSpPr>
          <p:cNvPr id="46" name="菱形 45"/>
          <p:cNvSpPr/>
          <p:nvPr/>
        </p:nvSpPr>
        <p:spPr>
          <a:xfrm>
            <a:off x="633413" y="2246313"/>
            <a:ext cx="2312194" cy="3081337"/>
          </a:xfrm>
          <a:prstGeom prst="diamond">
            <a:avLst/>
          </a:prstGeom>
          <a:noFill/>
          <a:ln>
            <a:solidFill>
              <a:srgbClr val="6D533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6" name="椭圆 31"/>
          <p:cNvSpPr/>
          <p:nvPr/>
        </p:nvSpPr>
        <p:spPr>
          <a:xfrm>
            <a:off x="1483519" y="3295651"/>
            <a:ext cx="622697" cy="962025"/>
          </a:xfrm>
          <a:custGeom>
            <a:avLst/>
            <a:gdLst>
              <a:gd name="connsiteX0" fmla="*/ 232301 w 523313"/>
              <a:gd name="connsiteY0" fmla="*/ 453100 h 606933"/>
              <a:gd name="connsiteX1" fmla="*/ 443362 w 523313"/>
              <a:gd name="connsiteY1" fmla="*/ 453100 h 606933"/>
              <a:gd name="connsiteX2" fmla="*/ 443362 w 523313"/>
              <a:gd name="connsiteY2" fmla="*/ 496498 h 606933"/>
              <a:gd name="connsiteX3" fmla="*/ 232301 w 523313"/>
              <a:gd name="connsiteY3" fmla="*/ 496498 h 606933"/>
              <a:gd name="connsiteX4" fmla="*/ 166906 w 523313"/>
              <a:gd name="connsiteY4" fmla="*/ 405116 h 606933"/>
              <a:gd name="connsiteX5" fmla="*/ 197654 w 523313"/>
              <a:gd name="connsiteY5" fmla="*/ 435818 h 606933"/>
              <a:gd name="connsiteX6" fmla="*/ 118601 w 523313"/>
              <a:gd name="connsiteY6" fmla="*/ 514704 h 606933"/>
              <a:gd name="connsiteX7" fmla="*/ 70777 w 523313"/>
              <a:gd name="connsiteY7" fmla="*/ 466951 h 606933"/>
              <a:gd name="connsiteX8" fmla="*/ 101525 w 523313"/>
              <a:gd name="connsiteY8" fmla="*/ 436249 h 606933"/>
              <a:gd name="connsiteX9" fmla="*/ 118601 w 523313"/>
              <a:gd name="connsiteY9" fmla="*/ 453300 h 606933"/>
              <a:gd name="connsiteX10" fmla="*/ 232301 w 523313"/>
              <a:gd name="connsiteY10" fmla="*/ 344783 h 606933"/>
              <a:gd name="connsiteX11" fmla="*/ 443362 w 523313"/>
              <a:gd name="connsiteY11" fmla="*/ 344783 h 606933"/>
              <a:gd name="connsiteX12" fmla="*/ 443362 w 523313"/>
              <a:gd name="connsiteY12" fmla="*/ 388251 h 606933"/>
              <a:gd name="connsiteX13" fmla="*/ 232301 w 523313"/>
              <a:gd name="connsiteY13" fmla="*/ 388251 h 606933"/>
              <a:gd name="connsiteX14" fmla="*/ 166906 w 523313"/>
              <a:gd name="connsiteY14" fmla="*/ 296939 h 606933"/>
              <a:gd name="connsiteX15" fmla="*/ 197654 w 523313"/>
              <a:gd name="connsiteY15" fmla="*/ 327627 h 606933"/>
              <a:gd name="connsiteX16" fmla="*/ 118601 w 523313"/>
              <a:gd name="connsiteY16" fmla="*/ 406527 h 606933"/>
              <a:gd name="connsiteX17" fmla="*/ 70777 w 523313"/>
              <a:gd name="connsiteY17" fmla="*/ 358795 h 606933"/>
              <a:gd name="connsiteX18" fmla="*/ 101525 w 523313"/>
              <a:gd name="connsiteY18" fmla="*/ 328106 h 606933"/>
              <a:gd name="connsiteX19" fmla="*/ 118601 w 523313"/>
              <a:gd name="connsiteY19" fmla="*/ 345150 h 606933"/>
              <a:gd name="connsiteX20" fmla="*/ 232301 w 523313"/>
              <a:gd name="connsiteY20" fmla="*/ 236606 h 606933"/>
              <a:gd name="connsiteX21" fmla="*/ 443362 w 523313"/>
              <a:gd name="connsiteY21" fmla="*/ 236606 h 606933"/>
              <a:gd name="connsiteX22" fmla="*/ 443362 w 523313"/>
              <a:gd name="connsiteY22" fmla="*/ 280004 h 606933"/>
              <a:gd name="connsiteX23" fmla="*/ 232301 w 523313"/>
              <a:gd name="connsiteY23" fmla="*/ 280004 h 606933"/>
              <a:gd name="connsiteX24" fmla="*/ 166906 w 523313"/>
              <a:gd name="connsiteY24" fmla="*/ 188762 h 606933"/>
              <a:gd name="connsiteX25" fmla="*/ 197654 w 523313"/>
              <a:gd name="connsiteY25" fmla="*/ 219470 h 606933"/>
              <a:gd name="connsiteX26" fmla="*/ 118601 w 523313"/>
              <a:gd name="connsiteY26" fmla="*/ 298421 h 606933"/>
              <a:gd name="connsiteX27" fmla="*/ 70777 w 523313"/>
              <a:gd name="connsiteY27" fmla="*/ 250610 h 606933"/>
              <a:gd name="connsiteX28" fmla="*/ 101525 w 523313"/>
              <a:gd name="connsiteY28" fmla="*/ 219902 h 606933"/>
              <a:gd name="connsiteX29" fmla="*/ 118601 w 523313"/>
              <a:gd name="connsiteY29" fmla="*/ 236956 h 606933"/>
              <a:gd name="connsiteX30" fmla="*/ 393684 w 523313"/>
              <a:gd name="connsiteY30" fmla="*/ 74154 h 606933"/>
              <a:gd name="connsiteX31" fmla="*/ 393684 w 523313"/>
              <a:gd name="connsiteY31" fmla="*/ 129434 h 606933"/>
              <a:gd name="connsiteX32" fmla="*/ 449096 w 523313"/>
              <a:gd name="connsiteY32" fmla="*/ 129434 h 606933"/>
              <a:gd name="connsiteX33" fmla="*/ 43513 w 523313"/>
              <a:gd name="connsiteY33" fmla="*/ 43448 h 606933"/>
              <a:gd name="connsiteX34" fmla="*/ 43513 w 523313"/>
              <a:gd name="connsiteY34" fmla="*/ 563533 h 606933"/>
              <a:gd name="connsiteX35" fmla="*/ 479848 w 523313"/>
              <a:gd name="connsiteY35" fmla="*/ 563533 h 606933"/>
              <a:gd name="connsiteX36" fmla="*/ 479848 w 523313"/>
              <a:gd name="connsiteY36" fmla="*/ 172883 h 606933"/>
              <a:gd name="connsiteX37" fmla="*/ 350219 w 523313"/>
              <a:gd name="connsiteY37" fmla="*/ 172883 h 606933"/>
              <a:gd name="connsiteX38" fmla="*/ 350219 w 523313"/>
              <a:gd name="connsiteY38" fmla="*/ 43448 h 606933"/>
              <a:gd name="connsiteX39" fmla="*/ 0 w 523313"/>
              <a:gd name="connsiteY39" fmla="*/ 0 h 606933"/>
              <a:gd name="connsiteX40" fmla="*/ 380971 w 523313"/>
              <a:gd name="connsiteY40" fmla="*/ 0 h 606933"/>
              <a:gd name="connsiteX41" fmla="*/ 523313 w 523313"/>
              <a:gd name="connsiteY41" fmla="*/ 142177 h 606933"/>
              <a:gd name="connsiteX42" fmla="*/ 523313 w 523313"/>
              <a:gd name="connsiteY42" fmla="*/ 606933 h 606933"/>
              <a:gd name="connsiteX43" fmla="*/ 0 w 523313"/>
              <a:gd name="connsiteY43" fmla="*/ 606933 h 60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23313" h="606933">
                <a:moveTo>
                  <a:pt x="232301" y="453100"/>
                </a:moveTo>
                <a:lnTo>
                  <a:pt x="443362" y="453100"/>
                </a:lnTo>
                <a:lnTo>
                  <a:pt x="443362" y="496498"/>
                </a:lnTo>
                <a:lnTo>
                  <a:pt x="232301" y="496498"/>
                </a:lnTo>
                <a:close/>
                <a:moveTo>
                  <a:pt x="166906" y="405116"/>
                </a:moveTo>
                <a:lnTo>
                  <a:pt x="197654" y="435818"/>
                </a:lnTo>
                <a:lnTo>
                  <a:pt x="118601" y="514704"/>
                </a:lnTo>
                <a:lnTo>
                  <a:pt x="70777" y="466951"/>
                </a:lnTo>
                <a:lnTo>
                  <a:pt x="101525" y="436249"/>
                </a:lnTo>
                <a:lnTo>
                  <a:pt x="118601" y="453300"/>
                </a:lnTo>
                <a:close/>
                <a:moveTo>
                  <a:pt x="232301" y="344783"/>
                </a:moveTo>
                <a:lnTo>
                  <a:pt x="443362" y="344783"/>
                </a:lnTo>
                <a:lnTo>
                  <a:pt x="443362" y="388251"/>
                </a:lnTo>
                <a:lnTo>
                  <a:pt x="232301" y="388251"/>
                </a:lnTo>
                <a:close/>
                <a:moveTo>
                  <a:pt x="166906" y="296939"/>
                </a:moveTo>
                <a:lnTo>
                  <a:pt x="197654" y="327627"/>
                </a:lnTo>
                <a:lnTo>
                  <a:pt x="118601" y="406527"/>
                </a:lnTo>
                <a:lnTo>
                  <a:pt x="70777" y="358795"/>
                </a:lnTo>
                <a:lnTo>
                  <a:pt x="101525" y="328106"/>
                </a:lnTo>
                <a:lnTo>
                  <a:pt x="118601" y="345150"/>
                </a:lnTo>
                <a:close/>
                <a:moveTo>
                  <a:pt x="232301" y="236606"/>
                </a:moveTo>
                <a:lnTo>
                  <a:pt x="443362" y="236606"/>
                </a:lnTo>
                <a:lnTo>
                  <a:pt x="443362" y="280004"/>
                </a:lnTo>
                <a:lnTo>
                  <a:pt x="232301" y="280004"/>
                </a:lnTo>
                <a:close/>
                <a:moveTo>
                  <a:pt x="166906" y="188762"/>
                </a:moveTo>
                <a:lnTo>
                  <a:pt x="197654" y="219470"/>
                </a:lnTo>
                <a:lnTo>
                  <a:pt x="118601" y="298421"/>
                </a:lnTo>
                <a:lnTo>
                  <a:pt x="70777" y="250610"/>
                </a:lnTo>
                <a:lnTo>
                  <a:pt x="101525" y="219902"/>
                </a:lnTo>
                <a:lnTo>
                  <a:pt x="118601" y="236956"/>
                </a:lnTo>
                <a:close/>
                <a:moveTo>
                  <a:pt x="393684" y="74154"/>
                </a:moveTo>
                <a:lnTo>
                  <a:pt x="393684" y="129434"/>
                </a:lnTo>
                <a:lnTo>
                  <a:pt x="449096" y="129434"/>
                </a:lnTo>
                <a:close/>
                <a:moveTo>
                  <a:pt x="43513" y="43448"/>
                </a:moveTo>
                <a:lnTo>
                  <a:pt x="43513" y="563533"/>
                </a:lnTo>
                <a:lnTo>
                  <a:pt x="479848" y="563533"/>
                </a:lnTo>
                <a:lnTo>
                  <a:pt x="479848" y="172883"/>
                </a:lnTo>
                <a:lnTo>
                  <a:pt x="350219" y="172883"/>
                </a:lnTo>
                <a:lnTo>
                  <a:pt x="350219" y="43448"/>
                </a:lnTo>
                <a:close/>
                <a:moveTo>
                  <a:pt x="0" y="0"/>
                </a:moveTo>
                <a:lnTo>
                  <a:pt x="380971" y="0"/>
                </a:lnTo>
                <a:lnTo>
                  <a:pt x="523313" y="142177"/>
                </a:lnTo>
                <a:lnTo>
                  <a:pt x="523313" y="606933"/>
                </a:lnTo>
                <a:lnTo>
                  <a:pt x="0" y="606933"/>
                </a:lnTo>
                <a:close/>
              </a:path>
            </a:pathLst>
          </a:custGeom>
          <a:solidFill>
            <a:srgbClr val="B18C6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2" name="矩形 1"/>
          <p:cNvSpPr/>
          <p:nvPr/>
        </p:nvSpPr>
        <p:spPr>
          <a:xfrm rot="2629215">
            <a:off x="3252788" y="2032000"/>
            <a:ext cx="582216" cy="774700"/>
          </a:xfrm>
          <a:prstGeom prst="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49" name="椭圆 21"/>
          <p:cNvSpPr/>
          <p:nvPr/>
        </p:nvSpPr>
        <p:spPr>
          <a:xfrm>
            <a:off x="3436144" y="2246314"/>
            <a:ext cx="216694" cy="346075"/>
          </a:xfrm>
          <a:custGeom>
            <a:avLst/>
            <a:gdLst>
              <a:gd name="connsiteX0" fmla="*/ 166861 w 505460"/>
              <a:gd name="connsiteY0" fmla="*/ 355015 h 607286"/>
              <a:gd name="connsiteX1" fmla="*/ 421301 w 505460"/>
              <a:gd name="connsiteY1" fmla="*/ 355015 h 607286"/>
              <a:gd name="connsiteX2" fmla="*/ 438634 w 505460"/>
              <a:gd name="connsiteY2" fmla="*/ 372303 h 607286"/>
              <a:gd name="connsiteX3" fmla="*/ 421301 w 505460"/>
              <a:gd name="connsiteY3" fmla="*/ 389592 h 607286"/>
              <a:gd name="connsiteX4" fmla="*/ 166861 w 505460"/>
              <a:gd name="connsiteY4" fmla="*/ 389592 h 607286"/>
              <a:gd name="connsiteX5" fmla="*/ 149528 w 505460"/>
              <a:gd name="connsiteY5" fmla="*/ 372303 h 607286"/>
              <a:gd name="connsiteX6" fmla="*/ 166861 w 505460"/>
              <a:gd name="connsiteY6" fmla="*/ 355015 h 607286"/>
              <a:gd name="connsiteX7" fmla="*/ 166861 w 505460"/>
              <a:gd name="connsiteY7" fmla="*/ 272524 h 607286"/>
              <a:gd name="connsiteX8" fmla="*/ 421301 w 505460"/>
              <a:gd name="connsiteY8" fmla="*/ 272524 h 607286"/>
              <a:gd name="connsiteX9" fmla="*/ 438634 w 505460"/>
              <a:gd name="connsiteY9" fmla="*/ 289813 h 607286"/>
              <a:gd name="connsiteX10" fmla="*/ 421301 w 505460"/>
              <a:gd name="connsiteY10" fmla="*/ 307101 h 607286"/>
              <a:gd name="connsiteX11" fmla="*/ 166861 w 505460"/>
              <a:gd name="connsiteY11" fmla="*/ 307101 h 607286"/>
              <a:gd name="connsiteX12" fmla="*/ 149528 w 505460"/>
              <a:gd name="connsiteY12" fmla="*/ 289813 h 607286"/>
              <a:gd name="connsiteX13" fmla="*/ 166861 w 505460"/>
              <a:gd name="connsiteY13" fmla="*/ 272524 h 607286"/>
              <a:gd name="connsiteX14" fmla="*/ 166861 w 505460"/>
              <a:gd name="connsiteY14" fmla="*/ 190033 h 607286"/>
              <a:gd name="connsiteX15" fmla="*/ 421301 w 505460"/>
              <a:gd name="connsiteY15" fmla="*/ 190033 h 607286"/>
              <a:gd name="connsiteX16" fmla="*/ 438634 w 505460"/>
              <a:gd name="connsiteY16" fmla="*/ 207439 h 607286"/>
              <a:gd name="connsiteX17" fmla="*/ 421301 w 505460"/>
              <a:gd name="connsiteY17" fmla="*/ 224751 h 607286"/>
              <a:gd name="connsiteX18" fmla="*/ 166861 w 505460"/>
              <a:gd name="connsiteY18" fmla="*/ 224751 h 607286"/>
              <a:gd name="connsiteX19" fmla="*/ 149528 w 505460"/>
              <a:gd name="connsiteY19" fmla="*/ 207439 h 607286"/>
              <a:gd name="connsiteX20" fmla="*/ 166861 w 505460"/>
              <a:gd name="connsiteY20" fmla="*/ 190033 h 607286"/>
              <a:gd name="connsiteX21" fmla="*/ 166861 w 505460"/>
              <a:gd name="connsiteY21" fmla="*/ 107612 h 607286"/>
              <a:gd name="connsiteX22" fmla="*/ 421301 w 505460"/>
              <a:gd name="connsiteY22" fmla="*/ 107612 h 607286"/>
              <a:gd name="connsiteX23" fmla="*/ 438634 w 505460"/>
              <a:gd name="connsiteY23" fmla="*/ 124901 h 607286"/>
              <a:gd name="connsiteX24" fmla="*/ 421301 w 505460"/>
              <a:gd name="connsiteY24" fmla="*/ 142189 h 607286"/>
              <a:gd name="connsiteX25" fmla="*/ 166861 w 505460"/>
              <a:gd name="connsiteY25" fmla="*/ 142189 h 607286"/>
              <a:gd name="connsiteX26" fmla="*/ 149528 w 505460"/>
              <a:gd name="connsiteY26" fmla="*/ 124901 h 607286"/>
              <a:gd name="connsiteX27" fmla="*/ 166861 w 505460"/>
              <a:gd name="connsiteY27" fmla="*/ 107612 h 607286"/>
              <a:gd name="connsiteX28" fmla="*/ 43330 w 505460"/>
              <a:gd name="connsiteY28" fmla="*/ 105635 h 607286"/>
              <a:gd name="connsiteX29" fmla="*/ 34664 w 505460"/>
              <a:gd name="connsiteY29" fmla="*/ 114289 h 607286"/>
              <a:gd name="connsiteX30" fmla="*/ 34664 w 505460"/>
              <a:gd name="connsiteY30" fmla="*/ 563922 h 607286"/>
              <a:gd name="connsiteX31" fmla="*/ 43330 w 505460"/>
              <a:gd name="connsiteY31" fmla="*/ 572576 h 607286"/>
              <a:gd name="connsiteX32" fmla="*/ 379237 w 505460"/>
              <a:gd name="connsiteY32" fmla="*/ 572576 h 607286"/>
              <a:gd name="connsiteX33" fmla="*/ 387903 w 505460"/>
              <a:gd name="connsiteY33" fmla="*/ 563922 h 607286"/>
              <a:gd name="connsiteX34" fmla="*/ 387903 w 505460"/>
              <a:gd name="connsiteY34" fmla="*/ 536267 h 607286"/>
              <a:gd name="connsiteX35" fmla="*/ 126223 w 505460"/>
              <a:gd name="connsiteY35" fmla="*/ 536267 h 607286"/>
              <a:gd name="connsiteX36" fmla="*/ 82799 w 505460"/>
              <a:gd name="connsiteY36" fmla="*/ 492997 h 607286"/>
              <a:gd name="connsiteX37" fmla="*/ 82799 w 505460"/>
              <a:gd name="connsiteY37" fmla="*/ 105635 h 607286"/>
              <a:gd name="connsiteX38" fmla="*/ 126223 w 505460"/>
              <a:gd name="connsiteY38" fmla="*/ 34616 h 607286"/>
              <a:gd name="connsiteX39" fmla="*/ 117557 w 505460"/>
              <a:gd name="connsiteY39" fmla="*/ 43270 h 607286"/>
              <a:gd name="connsiteX40" fmla="*/ 117557 w 505460"/>
              <a:gd name="connsiteY40" fmla="*/ 492997 h 607286"/>
              <a:gd name="connsiteX41" fmla="*/ 126223 w 505460"/>
              <a:gd name="connsiteY41" fmla="*/ 501651 h 607286"/>
              <a:gd name="connsiteX42" fmla="*/ 462130 w 505460"/>
              <a:gd name="connsiteY42" fmla="*/ 501651 h 607286"/>
              <a:gd name="connsiteX43" fmla="*/ 470796 w 505460"/>
              <a:gd name="connsiteY43" fmla="*/ 492997 h 607286"/>
              <a:gd name="connsiteX44" fmla="*/ 470796 w 505460"/>
              <a:gd name="connsiteY44" fmla="*/ 43270 h 607286"/>
              <a:gd name="connsiteX45" fmla="*/ 462130 w 505460"/>
              <a:gd name="connsiteY45" fmla="*/ 34616 h 607286"/>
              <a:gd name="connsiteX46" fmla="*/ 126223 w 505460"/>
              <a:gd name="connsiteY46" fmla="*/ 0 h 607286"/>
              <a:gd name="connsiteX47" fmla="*/ 462130 w 505460"/>
              <a:gd name="connsiteY47" fmla="*/ 0 h 607286"/>
              <a:gd name="connsiteX48" fmla="*/ 505460 w 505460"/>
              <a:gd name="connsiteY48" fmla="*/ 43270 h 607286"/>
              <a:gd name="connsiteX49" fmla="*/ 505460 w 505460"/>
              <a:gd name="connsiteY49" fmla="*/ 492997 h 607286"/>
              <a:gd name="connsiteX50" fmla="*/ 462130 w 505460"/>
              <a:gd name="connsiteY50" fmla="*/ 536267 h 607286"/>
              <a:gd name="connsiteX51" fmla="*/ 422661 w 505460"/>
              <a:gd name="connsiteY51" fmla="*/ 536267 h 607286"/>
              <a:gd name="connsiteX52" fmla="*/ 422661 w 505460"/>
              <a:gd name="connsiteY52" fmla="*/ 563922 h 607286"/>
              <a:gd name="connsiteX53" fmla="*/ 379237 w 505460"/>
              <a:gd name="connsiteY53" fmla="*/ 607286 h 607286"/>
              <a:gd name="connsiteX54" fmla="*/ 43330 w 505460"/>
              <a:gd name="connsiteY54" fmla="*/ 607286 h 607286"/>
              <a:gd name="connsiteX55" fmla="*/ 0 w 505460"/>
              <a:gd name="connsiteY55" fmla="*/ 563922 h 607286"/>
              <a:gd name="connsiteX56" fmla="*/ 0 w 505460"/>
              <a:gd name="connsiteY56" fmla="*/ 114289 h 607286"/>
              <a:gd name="connsiteX57" fmla="*/ 43330 w 505460"/>
              <a:gd name="connsiteY57" fmla="*/ 70925 h 607286"/>
              <a:gd name="connsiteX58" fmla="*/ 82799 w 505460"/>
              <a:gd name="connsiteY58" fmla="*/ 70925 h 607286"/>
              <a:gd name="connsiteX59" fmla="*/ 82799 w 505460"/>
              <a:gd name="connsiteY59" fmla="*/ 43270 h 607286"/>
              <a:gd name="connsiteX60" fmla="*/ 126223 w 505460"/>
              <a:gd name="connsiteY60" fmla="*/ 0 h 607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05460" h="607286">
                <a:moveTo>
                  <a:pt x="166861" y="355015"/>
                </a:moveTo>
                <a:lnTo>
                  <a:pt x="421301" y="355015"/>
                </a:lnTo>
                <a:cubicBezTo>
                  <a:pt x="430910" y="355015"/>
                  <a:pt x="438634" y="362720"/>
                  <a:pt x="438634" y="372303"/>
                </a:cubicBezTo>
                <a:cubicBezTo>
                  <a:pt x="438634" y="381793"/>
                  <a:pt x="430910" y="389592"/>
                  <a:pt x="421301" y="389592"/>
                </a:cubicBezTo>
                <a:lnTo>
                  <a:pt x="166861" y="389592"/>
                </a:lnTo>
                <a:cubicBezTo>
                  <a:pt x="157253" y="389592"/>
                  <a:pt x="149528" y="381887"/>
                  <a:pt x="149528" y="372303"/>
                </a:cubicBezTo>
                <a:cubicBezTo>
                  <a:pt x="149528" y="362720"/>
                  <a:pt x="157253" y="355015"/>
                  <a:pt x="166861" y="355015"/>
                </a:cubicBezTo>
                <a:close/>
                <a:moveTo>
                  <a:pt x="166861" y="272524"/>
                </a:moveTo>
                <a:lnTo>
                  <a:pt x="421301" y="272524"/>
                </a:lnTo>
                <a:cubicBezTo>
                  <a:pt x="430910" y="272524"/>
                  <a:pt x="438634" y="280229"/>
                  <a:pt x="438634" y="289813"/>
                </a:cubicBezTo>
                <a:cubicBezTo>
                  <a:pt x="438634" y="299396"/>
                  <a:pt x="430910" y="307101"/>
                  <a:pt x="421301" y="307101"/>
                </a:cubicBezTo>
                <a:lnTo>
                  <a:pt x="166861" y="307101"/>
                </a:lnTo>
                <a:cubicBezTo>
                  <a:pt x="157253" y="307101"/>
                  <a:pt x="149528" y="299396"/>
                  <a:pt x="149528" y="289813"/>
                </a:cubicBezTo>
                <a:cubicBezTo>
                  <a:pt x="149528" y="280229"/>
                  <a:pt x="157253" y="272524"/>
                  <a:pt x="166861" y="272524"/>
                </a:cubicBezTo>
                <a:close/>
                <a:moveTo>
                  <a:pt x="166861" y="190033"/>
                </a:moveTo>
                <a:lnTo>
                  <a:pt x="421301" y="190033"/>
                </a:lnTo>
                <a:cubicBezTo>
                  <a:pt x="430910" y="190033"/>
                  <a:pt x="438634" y="197842"/>
                  <a:pt x="438634" y="207439"/>
                </a:cubicBezTo>
                <a:cubicBezTo>
                  <a:pt x="438634" y="216942"/>
                  <a:pt x="430910" y="224751"/>
                  <a:pt x="421301" y="224751"/>
                </a:cubicBezTo>
                <a:lnTo>
                  <a:pt x="166861" y="224751"/>
                </a:lnTo>
                <a:cubicBezTo>
                  <a:pt x="157253" y="224751"/>
                  <a:pt x="149528" y="216942"/>
                  <a:pt x="149528" y="207439"/>
                </a:cubicBezTo>
                <a:cubicBezTo>
                  <a:pt x="149528" y="197842"/>
                  <a:pt x="157253" y="190033"/>
                  <a:pt x="166861" y="190033"/>
                </a:cubicBezTo>
                <a:close/>
                <a:moveTo>
                  <a:pt x="166861" y="107612"/>
                </a:moveTo>
                <a:lnTo>
                  <a:pt x="421301" y="107612"/>
                </a:lnTo>
                <a:cubicBezTo>
                  <a:pt x="430910" y="107612"/>
                  <a:pt x="438634" y="115317"/>
                  <a:pt x="438634" y="124901"/>
                </a:cubicBezTo>
                <a:cubicBezTo>
                  <a:pt x="438634" y="134484"/>
                  <a:pt x="430910" y="142189"/>
                  <a:pt x="421301" y="142189"/>
                </a:cubicBezTo>
                <a:lnTo>
                  <a:pt x="166861" y="142189"/>
                </a:lnTo>
                <a:cubicBezTo>
                  <a:pt x="157253" y="142189"/>
                  <a:pt x="149528" y="134484"/>
                  <a:pt x="149528" y="124901"/>
                </a:cubicBezTo>
                <a:cubicBezTo>
                  <a:pt x="149528" y="115317"/>
                  <a:pt x="157253" y="107612"/>
                  <a:pt x="166861" y="107612"/>
                </a:cubicBezTo>
                <a:close/>
                <a:moveTo>
                  <a:pt x="43330" y="105635"/>
                </a:moveTo>
                <a:cubicBezTo>
                  <a:pt x="38526" y="105635"/>
                  <a:pt x="34664" y="109492"/>
                  <a:pt x="34664" y="114289"/>
                </a:cubicBezTo>
                <a:lnTo>
                  <a:pt x="34664" y="563922"/>
                </a:lnTo>
                <a:cubicBezTo>
                  <a:pt x="34664" y="568719"/>
                  <a:pt x="38526" y="572576"/>
                  <a:pt x="43330" y="572576"/>
                </a:cubicBezTo>
                <a:lnTo>
                  <a:pt x="379237" y="572576"/>
                </a:lnTo>
                <a:cubicBezTo>
                  <a:pt x="384041" y="572576"/>
                  <a:pt x="387903" y="568719"/>
                  <a:pt x="387903" y="563922"/>
                </a:cubicBezTo>
                <a:lnTo>
                  <a:pt x="387903" y="536267"/>
                </a:lnTo>
                <a:lnTo>
                  <a:pt x="126223" y="536267"/>
                </a:lnTo>
                <a:cubicBezTo>
                  <a:pt x="102297" y="536267"/>
                  <a:pt x="82799" y="516889"/>
                  <a:pt x="82799" y="492997"/>
                </a:cubicBezTo>
                <a:lnTo>
                  <a:pt x="82799" y="105635"/>
                </a:lnTo>
                <a:close/>
                <a:moveTo>
                  <a:pt x="126223" y="34616"/>
                </a:moveTo>
                <a:cubicBezTo>
                  <a:pt x="121419" y="34616"/>
                  <a:pt x="117557" y="38567"/>
                  <a:pt x="117557" y="43270"/>
                </a:cubicBezTo>
                <a:lnTo>
                  <a:pt x="117557" y="492997"/>
                </a:lnTo>
                <a:cubicBezTo>
                  <a:pt x="117557" y="497794"/>
                  <a:pt x="121419" y="501651"/>
                  <a:pt x="126223" y="501651"/>
                </a:cubicBezTo>
                <a:lnTo>
                  <a:pt x="462130" y="501651"/>
                </a:lnTo>
                <a:cubicBezTo>
                  <a:pt x="466840" y="501651"/>
                  <a:pt x="470796" y="497794"/>
                  <a:pt x="470796" y="492997"/>
                </a:cubicBezTo>
                <a:lnTo>
                  <a:pt x="470796" y="43270"/>
                </a:lnTo>
                <a:cubicBezTo>
                  <a:pt x="470796" y="38567"/>
                  <a:pt x="466840" y="34616"/>
                  <a:pt x="462130" y="34616"/>
                </a:cubicBezTo>
                <a:close/>
                <a:moveTo>
                  <a:pt x="126223" y="0"/>
                </a:moveTo>
                <a:lnTo>
                  <a:pt x="462130" y="0"/>
                </a:lnTo>
                <a:cubicBezTo>
                  <a:pt x="485961" y="0"/>
                  <a:pt x="505460" y="19472"/>
                  <a:pt x="505460" y="43270"/>
                </a:cubicBezTo>
                <a:lnTo>
                  <a:pt x="505460" y="492997"/>
                </a:lnTo>
                <a:cubicBezTo>
                  <a:pt x="505460" y="516889"/>
                  <a:pt x="485961" y="536267"/>
                  <a:pt x="462130" y="536267"/>
                </a:cubicBezTo>
                <a:lnTo>
                  <a:pt x="422661" y="536267"/>
                </a:lnTo>
                <a:lnTo>
                  <a:pt x="422661" y="563922"/>
                </a:lnTo>
                <a:cubicBezTo>
                  <a:pt x="422661" y="587815"/>
                  <a:pt x="403163" y="607286"/>
                  <a:pt x="379237" y="607286"/>
                </a:cubicBezTo>
                <a:lnTo>
                  <a:pt x="43330" y="607286"/>
                </a:lnTo>
                <a:cubicBezTo>
                  <a:pt x="19404" y="607286"/>
                  <a:pt x="0" y="587815"/>
                  <a:pt x="0" y="563922"/>
                </a:cubicBezTo>
                <a:lnTo>
                  <a:pt x="0" y="114289"/>
                </a:lnTo>
                <a:cubicBezTo>
                  <a:pt x="0" y="90397"/>
                  <a:pt x="19404" y="70925"/>
                  <a:pt x="43330" y="70925"/>
                </a:cubicBezTo>
                <a:lnTo>
                  <a:pt x="82799" y="70925"/>
                </a:lnTo>
                <a:lnTo>
                  <a:pt x="82799" y="43270"/>
                </a:lnTo>
                <a:cubicBezTo>
                  <a:pt x="82799" y="19472"/>
                  <a:pt x="102297" y="0"/>
                  <a:pt x="126223" y="0"/>
                </a:cubicBezTo>
                <a:close/>
              </a:path>
            </a:pathLst>
          </a:custGeom>
          <a:solidFill>
            <a:schemeClr val="bg1"/>
          </a:solidFill>
          <a:ln>
            <a:noFill/>
          </a:ln>
          <a:effectLst>
            <a:outerShdw blurRad="673100" sx="102000" sy="102000" algn="c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9" name="矩形 58"/>
          <p:cNvSpPr/>
          <p:nvPr/>
        </p:nvSpPr>
        <p:spPr>
          <a:xfrm rot="2629215">
            <a:off x="3227785" y="4765675"/>
            <a:ext cx="582215" cy="776288"/>
          </a:xfrm>
          <a:prstGeom prst="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5" name="椭圆 23"/>
          <p:cNvSpPr/>
          <p:nvPr/>
        </p:nvSpPr>
        <p:spPr>
          <a:xfrm>
            <a:off x="3394473" y="4972051"/>
            <a:ext cx="259556" cy="346075"/>
          </a:xfrm>
          <a:custGeom>
            <a:avLst/>
            <a:gdLst>
              <a:gd name="connsiteX0" fmla="*/ 138699 w 603657"/>
              <a:gd name="connsiteY0" fmla="*/ 230325 h 602699"/>
              <a:gd name="connsiteX1" fmla="*/ 369371 w 603657"/>
              <a:gd name="connsiteY1" fmla="*/ 230325 h 602699"/>
              <a:gd name="connsiteX2" fmla="*/ 392837 w 603657"/>
              <a:gd name="connsiteY2" fmla="*/ 253753 h 602699"/>
              <a:gd name="connsiteX3" fmla="*/ 369371 w 603657"/>
              <a:gd name="connsiteY3" fmla="*/ 277180 h 602699"/>
              <a:gd name="connsiteX4" fmla="*/ 138699 w 603657"/>
              <a:gd name="connsiteY4" fmla="*/ 277180 h 602699"/>
              <a:gd name="connsiteX5" fmla="*/ 115233 w 603657"/>
              <a:gd name="connsiteY5" fmla="*/ 253753 h 602699"/>
              <a:gd name="connsiteX6" fmla="*/ 138699 w 603657"/>
              <a:gd name="connsiteY6" fmla="*/ 230325 h 602699"/>
              <a:gd name="connsiteX7" fmla="*/ 254159 w 603657"/>
              <a:gd name="connsiteY7" fmla="*/ 46866 h 602699"/>
              <a:gd name="connsiteX8" fmla="*/ 46936 w 603657"/>
              <a:gd name="connsiteY8" fmla="*/ 253780 h 602699"/>
              <a:gd name="connsiteX9" fmla="*/ 254159 w 603657"/>
              <a:gd name="connsiteY9" fmla="*/ 460460 h 602699"/>
              <a:gd name="connsiteX10" fmla="*/ 461147 w 603657"/>
              <a:gd name="connsiteY10" fmla="*/ 253780 h 602699"/>
              <a:gd name="connsiteX11" fmla="*/ 254159 w 603657"/>
              <a:gd name="connsiteY11" fmla="*/ 46866 h 602699"/>
              <a:gd name="connsiteX12" fmla="*/ 254159 w 603657"/>
              <a:gd name="connsiteY12" fmla="*/ 0 h 602699"/>
              <a:gd name="connsiteX13" fmla="*/ 508083 w 603657"/>
              <a:gd name="connsiteY13" fmla="*/ 253780 h 602699"/>
              <a:gd name="connsiteX14" fmla="*/ 449413 w 603657"/>
              <a:gd name="connsiteY14" fmla="*/ 415703 h 602699"/>
              <a:gd name="connsiteX15" fmla="*/ 596793 w 603657"/>
              <a:gd name="connsiteY15" fmla="*/ 562629 h 602699"/>
              <a:gd name="connsiteX16" fmla="*/ 596793 w 603657"/>
              <a:gd name="connsiteY16" fmla="*/ 595904 h 602699"/>
              <a:gd name="connsiteX17" fmla="*/ 580130 w 603657"/>
              <a:gd name="connsiteY17" fmla="*/ 602699 h 602699"/>
              <a:gd name="connsiteX18" fmla="*/ 563468 w 603657"/>
              <a:gd name="connsiteY18" fmla="*/ 595904 h 602699"/>
              <a:gd name="connsiteX19" fmla="*/ 416323 w 603657"/>
              <a:gd name="connsiteY19" fmla="*/ 448744 h 602699"/>
              <a:gd name="connsiteX20" fmla="*/ 254159 w 603657"/>
              <a:gd name="connsiteY20" fmla="*/ 507326 h 602699"/>
              <a:gd name="connsiteX21" fmla="*/ 0 w 603657"/>
              <a:gd name="connsiteY21" fmla="*/ 253780 h 602699"/>
              <a:gd name="connsiteX22" fmla="*/ 254159 w 603657"/>
              <a:gd name="connsiteY22" fmla="*/ 0 h 602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3657" h="602699">
                <a:moveTo>
                  <a:pt x="138699" y="230325"/>
                </a:moveTo>
                <a:lnTo>
                  <a:pt x="369371" y="230325"/>
                </a:lnTo>
                <a:cubicBezTo>
                  <a:pt x="382277" y="230325"/>
                  <a:pt x="392837" y="240633"/>
                  <a:pt x="392837" y="253753"/>
                </a:cubicBezTo>
                <a:cubicBezTo>
                  <a:pt x="392837" y="266638"/>
                  <a:pt x="382277" y="277180"/>
                  <a:pt x="369371" y="277180"/>
                </a:cubicBezTo>
                <a:lnTo>
                  <a:pt x="138699" y="277180"/>
                </a:lnTo>
                <a:cubicBezTo>
                  <a:pt x="125793" y="277180"/>
                  <a:pt x="115233" y="266638"/>
                  <a:pt x="115233" y="253753"/>
                </a:cubicBezTo>
                <a:cubicBezTo>
                  <a:pt x="115233" y="240633"/>
                  <a:pt x="125793" y="230325"/>
                  <a:pt x="138699" y="230325"/>
                </a:cubicBezTo>
                <a:close/>
                <a:moveTo>
                  <a:pt x="254159" y="46866"/>
                </a:moveTo>
                <a:cubicBezTo>
                  <a:pt x="139870" y="46866"/>
                  <a:pt x="46936" y="139661"/>
                  <a:pt x="46936" y="253780"/>
                </a:cubicBezTo>
                <a:cubicBezTo>
                  <a:pt x="46936" y="367665"/>
                  <a:pt x="139870" y="460460"/>
                  <a:pt x="254159" y="460460"/>
                </a:cubicBezTo>
                <a:cubicBezTo>
                  <a:pt x="368214" y="460460"/>
                  <a:pt x="461147" y="367665"/>
                  <a:pt x="461147" y="253780"/>
                </a:cubicBezTo>
                <a:cubicBezTo>
                  <a:pt x="461147" y="139661"/>
                  <a:pt x="368214" y="46866"/>
                  <a:pt x="254159" y="46866"/>
                </a:cubicBezTo>
                <a:close/>
                <a:moveTo>
                  <a:pt x="254159" y="0"/>
                </a:moveTo>
                <a:cubicBezTo>
                  <a:pt x="394029" y="0"/>
                  <a:pt x="508083" y="113885"/>
                  <a:pt x="508083" y="253780"/>
                </a:cubicBezTo>
                <a:cubicBezTo>
                  <a:pt x="508083" y="315175"/>
                  <a:pt x="486023" y="371649"/>
                  <a:pt x="449413" y="415703"/>
                </a:cubicBezTo>
                <a:lnTo>
                  <a:pt x="596793" y="562629"/>
                </a:lnTo>
                <a:cubicBezTo>
                  <a:pt x="605945" y="571767"/>
                  <a:pt x="605945" y="586765"/>
                  <a:pt x="596793" y="595904"/>
                </a:cubicBezTo>
                <a:cubicBezTo>
                  <a:pt x="592099" y="600356"/>
                  <a:pt x="586232" y="602699"/>
                  <a:pt x="580130" y="602699"/>
                </a:cubicBezTo>
                <a:cubicBezTo>
                  <a:pt x="574029" y="602699"/>
                  <a:pt x="568162" y="600356"/>
                  <a:pt x="563468" y="595904"/>
                </a:cubicBezTo>
                <a:lnTo>
                  <a:pt x="416323" y="448744"/>
                </a:lnTo>
                <a:cubicBezTo>
                  <a:pt x="372203" y="485299"/>
                  <a:pt x="315645" y="507326"/>
                  <a:pt x="254159" y="507326"/>
                </a:cubicBezTo>
                <a:cubicBezTo>
                  <a:pt x="114055" y="507326"/>
                  <a:pt x="0" y="393442"/>
                  <a:pt x="0" y="253780"/>
                </a:cubicBezTo>
                <a:cubicBezTo>
                  <a:pt x="0" y="113885"/>
                  <a:pt x="114055" y="0"/>
                  <a:pt x="254159" y="0"/>
                </a:cubicBezTo>
                <a:close/>
              </a:path>
            </a:pathLst>
          </a:custGeom>
          <a:solidFill>
            <a:schemeClr val="bg1"/>
          </a:solidFill>
          <a:ln>
            <a:noFill/>
          </a:ln>
          <a:effectLst>
            <a:outerShdw blurRad="673100" sx="102000" sy="102000" algn="c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8" name="矩形 57"/>
          <p:cNvSpPr/>
          <p:nvPr/>
        </p:nvSpPr>
        <p:spPr>
          <a:xfrm rot="2629215">
            <a:off x="3783806" y="3382964"/>
            <a:ext cx="582216" cy="776287"/>
          </a:xfrm>
          <a:prstGeom prst="rect">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a typeface="宋体" panose="02010600030101010101" pitchFamily="2" charset="-122"/>
              <a:sym typeface="思源黑体 CN Light" charset="0"/>
            </a:endParaRPr>
          </a:p>
        </p:txBody>
      </p:sp>
      <p:sp>
        <p:nvSpPr>
          <p:cNvPr id="52" name="椭圆 22"/>
          <p:cNvSpPr/>
          <p:nvPr/>
        </p:nvSpPr>
        <p:spPr>
          <a:xfrm>
            <a:off x="3986213" y="3609976"/>
            <a:ext cx="154781" cy="346075"/>
          </a:xfrm>
          <a:custGeom>
            <a:avLst/>
            <a:gdLst>
              <a:gd name="connsiteX0" fmla="*/ 289142 w 593263"/>
              <a:gd name="connsiteY0" fmla="*/ 515850 h 608344"/>
              <a:gd name="connsiteX1" fmla="*/ 227765 w 593263"/>
              <a:gd name="connsiteY1" fmla="*/ 563478 h 608344"/>
              <a:gd name="connsiteX2" fmla="*/ 365576 w 593263"/>
              <a:gd name="connsiteY2" fmla="*/ 563478 h 608344"/>
              <a:gd name="connsiteX3" fmla="*/ 304122 w 593263"/>
              <a:gd name="connsiteY3" fmla="*/ 515850 h 608344"/>
              <a:gd name="connsiteX4" fmla="*/ 289175 w 593263"/>
              <a:gd name="connsiteY4" fmla="*/ 515431 h 608344"/>
              <a:gd name="connsiteX5" fmla="*/ 304155 w 593263"/>
              <a:gd name="connsiteY5" fmla="*/ 515431 h 608344"/>
              <a:gd name="connsiteX6" fmla="*/ 366070 w 593263"/>
              <a:gd name="connsiteY6" fmla="*/ 564057 h 608344"/>
              <a:gd name="connsiteX7" fmla="*/ 227259 w 593263"/>
              <a:gd name="connsiteY7" fmla="*/ 564057 h 608344"/>
              <a:gd name="connsiteX8" fmla="*/ 289175 w 593263"/>
              <a:gd name="connsiteY8" fmla="*/ 515431 h 608344"/>
              <a:gd name="connsiteX9" fmla="*/ 289142 w 593263"/>
              <a:gd name="connsiteY9" fmla="*/ 514853 h 608344"/>
              <a:gd name="connsiteX10" fmla="*/ 226767 w 593263"/>
              <a:gd name="connsiteY10" fmla="*/ 564014 h 608344"/>
              <a:gd name="connsiteX11" fmla="*/ 226767 w 593263"/>
              <a:gd name="connsiteY11" fmla="*/ 564475 h 608344"/>
              <a:gd name="connsiteX12" fmla="*/ 366574 w 593263"/>
              <a:gd name="connsiteY12" fmla="*/ 564475 h 608344"/>
              <a:gd name="connsiteX13" fmla="*/ 366574 w 593263"/>
              <a:gd name="connsiteY13" fmla="*/ 564014 h 608344"/>
              <a:gd name="connsiteX14" fmla="*/ 304122 w 593263"/>
              <a:gd name="connsiteY14" fmla="*/ 514853 h 608344"/>
              <a:gd name="connsiteX15" fmla="*/ 530681 w 593263"/>
              <a:gd name="connsiteY15" fmla="*/ 143537 h 608344"/>
              <a:gd name="connsiteX16" fmla="*/ 530416 w 593263"/>
              <a:gd name="connsiteY16" fmla="*/ 144771 h 608344"/>
              <a:gd name="connsiteX17" fmla="*/ 530089 w 593263"/>
              <a:gd name="connsiteY17" fmla="*/ 145272 h 608344"/>
              <a:gd name="connsiteX18" fmla="*/ 62599 w 593263"/>
              <a:gd name="connsiteY18" fmla="*/ 143295 h 608344"/>
              <a:gd name="connsiteX19" fmla="*/ 63310 w 593263"/>
              <a:gd name="connsiteY19" fmla="*/ 145377 h 608344"/>
              <a:gd name="connsiteX20" fmla="*/ 62916 w 593263"/>
              <a:gd name="connsiteY20" fmla="*/ 144771 h 608344"/>
              <a:gd name="connsiteX21" fmla="*/ 151870 w 593263"/>
              <a:gd name="connsiteY21" fmla="*/ 44867 h 608344"/>
              <a:gd name="connsiteX22" fmla="*/ 151870 w 593263"/>
              <a:gd name="connsiteY22" fmla="*/ 247725 h 608344"/>
              <a:gd name="connsiteX23" fmla="*/ 151870 w 593263"/>
              <a:gd name="connsiteY23" fmla="*/ 248568 h 608344"/>
              <a:gd name="connsiteX24" fmla="*/ 163623 w 593263"/>
              <a:gd name="connsiteY24" fmla="*/ 303712 h 608344"/>
              <a:gd name="connsiteX25" fmla="*/ 290756 w 593263"/>
              <a:gd name="connsiteY25" fmla="*/ 386466 h 608344"/>
              <a:gd name="connsiteX26" fmla="*/ 302509 w 593263"/>
              <a:gd name="connsiteY26" fmla="*/ 386466 h 608344"/>
              <a:gd name="connsiteX27" fmla="*/ 429718 w 593263"/>
              <a:gd name="connsiteY27" fmla="*/ 303712 h 608344"/>
              <a:gd name="connsiteX28" fmla="*/ 441471 w 593263"/>
              <a:gd name="connsiteY28" fmla="*/ 248568 h 608344"/>
              <a:gd name="connsiteX29" fmla="*/ 441471 w 593263"/>
              <a:gd name="connsiteY29" fmla="*/ 247725 h 608344"/>
              <a:gd name="connsiteX30" fmla="*/ 441471 w 593263"/>
              <a:gd name="connsiteY30" fmla="*/ 44867 h 608344"/>
              <a:gd name="connsiteX31" fmla="*/ 485907 w 593263"/>
              <a:gd name="connsiteY31" fmla="*/ 44359 h 608344"/>
              <a:gd name="connsiteX32" fmla="*/ 533074 w 593263"/>
              <a:gd name="connsiteY32" fmla="*/ 44359 h 608344"/>
              <a:gd name="connsiteX33" fmla="*/ 548899 w 593263"/>
              <a:gd name="connsiteY33" fmla="*/ 60926 h 608344"/>
              <a:gd name="connsiteX34" fmla="*/ 547924 w 593263"/>
              <a:gd name="connsiteY34" fmla="*/ 67809 h 608344"/>
              <a:gd name="connsiteX35" fmla="*/ 533150 w 593263"/>
              <a:gd name="connsiteY35" fmla="*/ 136289 h 608344"/>
              <a:gd name="connsiteX36" fmla="*/ 530681 w 593263"/>
              <a:gd name="connsiteY36" fmla="*/ 143537 h 608344"/>
              <a:gd name="connsiteX37" fmla="*/ 548401 w 593263"/>
              <a:gd name="connsiteY37" fmla="*/ 60896 h 608344"/>
              <a:gd name="connsiteX38" fmla="*/ 544176 w 593263"/>
              <a:gd name="connsiteY38" fmla="*/ 49622 h 608344"/>
              <a:gd name="connsiteX39" fmla="*/ 533037 w 593263"/>
              <a:gd name="connsiteY39" fmla="*/ 44867 h 608344"/>
              <a:gd name="connsiteX40" fmla="*/ 486332 w 593263"/>
              <a:gd name="connsiteY40" fmla="*/ 44867 h 608344"/>
              <a:gd name="connsiteX41" fmla="*/ 486332 w 593263"/>
              <a:gd name="connsiteY41" fmla="*/ 212368 h 608344"/>
              <a:gd name="connsiteX42" fmla="*/ 530089 w 593263"/>
              <a:gd name="connsiteY42" fmla="*/ 145272 h 608344"/>
              <a:gd name="connsiteX43" fmla="*/ 528649 w 593263"/>
              <a:gd name="connsiteY43" fmla="*/ 149497 h 608344"/>
              <a:gd name="connsiteX44" fmla="*/ 502008 w 593263"/>
              <a:gd name="connsiteY44" fmla="*/ 190019 h 608344"/>
              <a:gd name="connsiteX45" fmla="*/ 485907 w 593263"/>
              <a:gd name="connsiteY45" fmla="*/ 213629 h 608344"/>
              <a:gd name="connsiteX46" fmla="*/ 151362 w 593263"/>
              <a:gd name="connsiteY46" fmla="*/ 44359 h 608344"/>
              <a:gd name="connsiteX47" fmla="*/ 220576 w 593263"/>
              <a:gd name="connsiteY47" fmla="*/ 44359 h 608344"/>
              <a:gd name="connsiteX48" fmla="*/ 264900 w 593263"/>
              <a:gd name="connsiteY48" fmla="*/ 44359 h 608344"/>
              <a:gd name="connsiteX49" fmla="*/ 328429 w 593263"/>
              <a:gd name="connsiteY49" fmla="*/ 44359 h 608344"/>
              <a:gd name="connsiteX50" fmla="*/ 372830 w 593263"/>
              <a:gd name="connsiteY50" fmla="*/ 44359 h 608344"/>
              <a:gd name="connsiteX51" fmla="*/ 442044 w 593263"/>
              <a:gd name="connsiteY51" fmla="*/ 44359 h 608344"/>
              <a:gd name="connsiteX52" fmla="*/ 442044 w 593263"/>
              <a:gd name="connsiteY52" fmla="*/ 247759 h 608344"/>
              <a:gd name="connsiteX53" fmla="*/ 441967 w 593263"/>
              <a:gd name="connsiteY53" fmla="*/ 248603 h 608344"/>
              <a:gd name="connsiteX54" fmla="*/ 430214 w 593263"/>
              <a:gd name="connsiteY54" fmla="*/ 303978 h 608344"/>
              <a:gd name="connsiteX55" fmla="*/ 302541 w 593263"/>
              <a:gd name="connsiteY55" fmla="*/ 386964 h 608344"/>
              <a:gd name="connsiteX56" fmla="*/ 290788 w 593263"/>
              <a:gd name="connsiteY56" fmla="*/ 386964 h 608344"/>
              <a:gd name="connsiteX57" fmla="*/ 163192 w 593263"/>
              <a:gd name="connsiteY57" fmla="*/ 303978 h 608344"/>
              <a:gd name="connsiteX58" fmla="*/ 151362 w 593263"/>
              <a:gd name="connsiteY58" fmla="*/ 248603 h 608344"/>
              <a:gd name="connsiteX59" fmla="*/ 151362 w 593263"/>
              <a:gd name="connsiteY59" fmla="*/ 247759 h 608344"/>
              <a:gd name="connsiteX60" fmla="*/ 60332 w 593263"/>
              <a:gd name="connsiteY60" fmla="*/ 44359 h 608344"/>
              <a:gd name="connsiteX61" fmla="*/ 107499 w 593263"/>
              <a:gd name="connsiteY61" fmla="*/ 44359 h 608344"/>
              <a:gd name="connsiteX62" fmla="*/ 107499 w 593263"/>
              <a:gd name="connsiteY62" fmla="*/ 213629 h 608344"/>
              <a:gd name="connsiteX63" fmla="*/ 89716 w 593263"/>
              <a:gd name="connsiteY63" fmla="*/ 187576 h 608344"/>
              <a:gd name="connsiteX64" fmla="*/ 64773 w 593263"/>
              <a:gd name="connsiteY64" fmla="*/ 149662 h 608344"/>
              <a:gd name="connsiteX65" fmla="*/ 63310 w 593263"/>
              <a:gd name="connsiteY65" fmla="*/ 145377 h 608344"/>
              <a:gd name="connsiteX66" fmla="*/ 106932 w 593263"/>
              <a:gd name="connsiteY66" fmla="*/ 212368 h 608344"/>
              <a:gd name="connsiteX67" fmla="*/ 106932 w 593263"/>
              <a:gd name="connsiteY67" fmla="*/ 44867 h 608344"/>
              <a:gd name="connsiteX68" fmla="*/ 60304 w 593263"/>
              <a:gd name="connsiteY68" fmla="*/ 44867 h 608344"/>
              <a:gd name="connsiteX69" fmla="*/ 49089 w 593263"/>
              <a:gd name="connsiteY69" fmla="*/ 49622 h 608344"/>
              <a:gd name="connsiteX70" fmla="*/ 44940 w 593263"/>
              <a:gd name="connsiteY70" fmla="*/ 60896 h 608344"/>
              <a:gd name="connsiteX71" fmla="*/ 62599 w 593263"/>
              <a:gd name="connsiteY71" fmla="*/ 143295 h 608344"/>
              <a:gd name="connsiteX72" fmla="*/ 60093 w 593263"/>
              <a:gd name="connsiteY72" fmla="*/ 135955 h 608344"/>
              <a:gd name="connsiteX73" fmla="*/ 45391 w 593263"/>
              <a:gd name="connsiteY73" fmla="*/ 67700 h 608344"/>
              <a:gd name="connsiteX74" fmla="*/ 44431 w 593263"/>
              <a:gd name="connsiteY74" fmla="*/ 60926 h 608344"/>
              <a:gd name="connsiteX75" fmla="*/ 60332 w 593263"/>
              <a:gd name="connsiteY75" fmla="*/ 44359 h 608344"/>
              <a:gd name="connsiteX76" fmla="*/ 485334 w 593263"/>
              <a:gd name="connsiteY76" fmla="*/ 43793 h 608344"/>
              <a:gd name="connsiteX77" fmla="*/ 485334 w 593263"/>
              <a:gd name="connsiteY77" fmla="*/ 214899 h 608344"/>
              <a:gd name="connsiteX78" fmla="*/ 486256 w 593263"/>
              <a:gd name="connsiteY78" fmla="*/ 213979 h 608344"/>
              <a:gd name="connsiteX79" fmla="*/ 502008 w 593263"/>
              <a:gd name="connsiteY79" fmla="*/ 190019 h 608344"/>
              <a:gd name="connsiteX80" fmla="*/ 527658 w 593263"/>
              <a:gd name="connsiteY80" fmla="*/ 152406 h 608344"/>
              <a:gd name="connsiteX81" fmla="*/ 528649 w 593263"/>
              <a:gd name="connsiteY81" fmla="*/ 149497 h 608344"/>
              <a:gd name="connsiteX82" fmla="*/ 531107 w 593263"/>
              <a:gd name="connsiteY82" fmla="*/ 145759 h 608344"/>
              <a:gd name="connsiteX83" fmla="*/ 533150 w 593263"/>
              <a:gd name="connsiteY83" fmla="*/ 136289 h 608344"/>
              <a:gd name="connsiteX84" fmla="*/ 541843 w 593263"/>
              <a:gd name="connsiteY84" fmla="*/ 110778 h 608344"/>
              <a:gd name="connsiteX85" fmla="*/ 547924 w 593263"/>
              <a:gd name="connsiteY85" fmla="*/ 67809 h 608344"/>
              <a:gd name="connsiteX86" fmla="*/ 549399 w 593263"/>
              <a:gd name="connsiteY86" fmla="*/ 60973 h 608344"/>
              <a:gd name="connsiteX87" fmla="*/ 544944 w 593263"/>
              <a:gd name="connsiteY87" fmla="*/ 48931 h 608344"/>
              <a:gd name="connsiteX88" fmla="*/ 533037 w 593263"/>
              <a:gd name="connsiteY88" fmla="*/ 43793 h 608344"/>
              <a:gd name="connsiteX89" fmla="*/ 150795 w 593263"/>
              <a:gd name="connsiteY89" fmla="*/ 43793 h 608344"/>
              <a:gd name="connsiteX90" fmla="*/ 150795 w 593263"/>
              <a:gd name="connsiteY90" fmla="*/ 247725 h 608344"/>
              <a:gd name="connsiteX91" fmla="*/ 150871 w 593263"/>
              <a:gd name="connsiteY91" fmla="*/ 248568 h 608344"/>
              <a:gd name="connsiteX92" fmla="*/ 162701 w 593263"/>
              <a:gd name="connsiteY92" fmla="*/ 304095 h 608344"/>
              <a:gd name="connsiteX93" fmla="*/ 290756 w 593263"/>
              <a:gd name="connsiteY93" fmla="*/ 387463 h 608344"/>
              <a:gd name="connsiteX94" fmla="*/ 302509 w 593263"/>
              <a:gd name="connsiteY94" fmla="*/ 387463 h 608344"/>
              <a:gd name="connsiteX95" fmla="*/ 430640 w 593263"/>
              <a:gd name="connsiteY95" fmla="*/ 304095 h 608344"/>
              <a:gd name="connsiteX96" fmla="*/ 442470 w 593263"/>
              <a:gd name="connsiteY96" fmla="*/ 248568 h 608344"/>
              <a:gd name="connsiteX97" fmla="*/ 442470 w 593263"/>
              <a:gd name="connsiteY97" fmla="*/ 43793 h 608344"/>
              <a:gd name="connsiteX98" fmla="*/ 60304 w 593263"/>
              <a:gd name="connsiteY98" fmla="*/ 43793 h 608344"/>
              <a:gd name="connsiteX99" fmla="*/ 48397 w 593263"/>
              <a:gd name="connsiteY99" fmla="*/ 48931 h 608344"/>
              <a:gd name="connsiteX100" fmla="*/ 43942 w 593263"/>
              <a:gd name="connsiteY100" fmla="*/ 60973 h 608344"/>
              <a:gd name="connsiteX101" fmla="*/ 45391 w 593263"/>
              <a:gd name="connsiteY101" fmla="*/ 67700 h 608344"/>
              <a:gd name="connsiteX102" fmla="*/ 51498 w 593263"/>
              <a:gd name="connsiteY102" fmla="*/ 110778 h 608344"/>
              <a:gd name="connsiteX103" fmla="*/ 60093 w 593263"/>
              <a:gd name="connsiteY103" fmla="*/ 135955 h 608344"/>
              <a:gd name="connsiteX104" fmla="*/ 62205 w 593263"/>
              <a:gd name="connsiteY104" fmla="*/ 145759 h 608344"/>
              <a:gd name="connsiteX105" fmla="*/ 64773 w 593263"/>
              <a:gd name="connsiteY105" fmla="*/ 149662 h 608344"/>
              <a:gd name="connsiteX106" fmla="*/ 65710 w 593263"/>
              <a:gd name="connsiteY106" fmla="*/ 152406 h 608344"/>
              <a:gd name="connsiteX107" fmla="*/ 89716 w 593263"/>
              <a:gd name="connsiteY107" fmla="*/ 187576 h 608344"/>
              <a:gd name="connsiteX108" fmla="*/ 107086 w 593263"/>
              <a:gd name="connsiteY108" fmla="*/ 213979 h 608344"/>
              <a:gd name="connsiteX109" fmla="*/ 108007 w 593263"/>
              <a:gd name="connsiteY109" fmla="*/ 214899 h 608344"/>
              <a:gd name="connsiteX110" fmla="*/ 108007 w 593263"/>
              <a:gd name="connsiteY110" fmla="*/ 43793 h 608344"/>
              <a:gd name="connsiteX111" fmla="*/ 60304 w 593263"/>
              <a:gd name="connsiteY111" fmla="*/ 997 h 608344"/>
              <a:gd name="connsiteX112" fmla="*/ 533037 w 593263"/>
              <a:gd name="connsiteY112" fmla="*/ 997 h 608344"/>
              <a:gd name="connsiteX113" fmla="*/ 575978 w 593263"/>
              <a:gd name="connsiteY113" fmla="*/ 19481 h 608344"/>
              <a:gd name="connsiteX114" fmla="*/ 592187 w 593263"/>
              <a:gd name="connsiteY114" fmla="*/ 63197 h 608344"/>
              <a:gd name="connsiteX115" fmla="*/ 559539 w 593263"/>
              <a:gd name="connsiteY115" fmla="*/ 185678 h 608344"/>
              <a:gd name="connsiteX116" fmla="*/ 496933 w 593263"/>
              <a:gd name="connsiteY116" fmla="*/ 262297 h 608344"/>
              <a:gd name="connsiteX117" fmla="*/ 483797 w 593263"/>
              <a:gd name="connsiteY117" fmla="*/ 272650 h 608344"/>
              <a:gd name="connsiteX118" fmla="*/ 483644 w 593263"/>
              <a:gd name="connsiteY118" fmla="*/ 272727 h 608344"/>
              <a:gd name="connsiteX119" fmla="*/ 483567 w 593263"/>
              <a:gd name="connsiteY119" fmla="*/ 272957 h 608344"/>
              <a:gd name="connsiteX120" fmla="*/ 470969 w 593263"/>
              <a:gd name="connsiteY120" fmla="*/ 318821 h 608344"/>
              <a:gd name="connsiteX121" fmla="*/ 431792 w 593263"/>
              <a:gd name="connsiteY121" fmla="*/ 376802 h 608344"/>
              <a:gd name="connsiteX122" fmla="*/ 373718 w 593263"/>
              <a:gd name="connsiteY122" fmla="*/ 415917 h 608344"/>
              <a:gd name="connsiteX123" fmla="*/ 318563 w 593263"/>
              <a:gd name="connsiteY123" fmla="*/ 429568 h 608344"/>
              <a:gd name="connsiteX124" fmla="*/ 318103 w 593263"/>
              <a:gd name="connsiteY124" fmla="*/ 429568 h 608344"/>
              <a:gd name="connsiteX125" fmla="*/ 318103 w 593263"/>
              <a:gd name="connsiteY125" fmla="*/ 473438 h 608344"/>
              <a:gd name="connsiteX126" fmla="*/ 318487 w 593263"/>
              <a:gd name="connsiteY126" fmla="*/ 473438 h 608344"/>
              <a:gd name="connsiteX127" fmla="*/ 370722 w 593263"/>
              <a:gd name="connsiteY127" fmla="*/ 494069 h 608344"/>
              <a:gd name="connsiteX128" fmla="*/ 409438 w 593263"/>
              <a:gd name="connsiteY128" fmla="*/ 564014 h 608344"/>
              <a:gd name="connsiteX129" fmla="*/ 409438 w 593263"/>
              <a:gd name="connsiteY129" fmla="*/ 607270 h 608344"/>
              <a:gd name="connsiteX130" fmla="*/ 183903 w 593263"/>
              <a:gd name="connsiteY130" fmla="*/ 607270 h 608344"/>
              <a:gd name="connsiteX131" fmla="*/ 183903 w 593263"/>
              <a:gd name="connsiteY131" fmla="*/ 564014 h 608344"/>
              <a:gd name="connsiteX132" fmla="*/ 222542 w 593263"/>
              <a:gd name="connsiteY132" fmla="*/ 494069 h 608344"/>
              <a:gd name="connsiteX133" fmla="*/ 274778 w 593263"/>
              <a:gd name="connsiteY133" fmla="*/ 473438 h 608344"/>
              <a:gd name="connsiteX134" fmla="*/ 275239 w 593263"/>
              <a:gd name="connsiteY134" fmla="*/ 473438 h 608344"/>
              <a:gd name="connsiteX135" fmla="*/ 275239 w 593263"/>
              <a:gd name="connsiteY135" fmla="*/ 429568 h 608344"/>
              <a:gd name="connsiteX136" fmla="*/ 274778 w 593263"/>
              <a:gd name="connsiteY136" fmla="*/ 429568 h 608344"/>
              <a:gd name="connsiteX137" fmla="*/ 219623 w 593263"/>
              <a:gd name="connsiteY137" fmla="*/ 415917 h 608344"/>
              <a:gd name="connsiteX138" fmla="*/ 161549 w 593263"/>
              <a:gd name="connsiteY138" fmla="*/ 376802 h 608344"/>
              <a:gd name="connsiteX139" fmla="*/ 122372 w 593263"/>
              <a:gd name="connsiteY139" fmla="*/ 318821 h 608344"/>
              <a:gd name="connsiteX140" fmla="*/ 109697 w 593263"/>
              <a:gd name="connsiteY140" fmla="*/ 272957 h 608344"/>
              <a:gd name="connsiteX141" fmla="*/ 109697 w 593263"/>
              <a:gd name="connsiteY141" fmla="*/ 272727 h 608344"/>
              <a:gd name="connsiteX142" fmla="*/ 109544 w 593263"/>
              <a:gd name="connsiteY142" fmla="*/ 272650 h 608344"/>
              <a:gd name="connsiteX143" fmla="*/ 96331 w 593263"/>
              <a:gd name="connsiteY143" fmla="*/ 262297 h 608344"/>
              <a:gd name="connsiteX144" fmla="*/ 33802 w 593263"/>
              <a:gd name="connsiteY144" fmla="*/ 185678 h 608344"/>
              <a:gd name="connsiteX145" fmla="*/ 1155 w 593263"/>
              <a:gd name="connsiteY145" fmla="*/ 63197 h 608344"/>
              <a:gd name="connsiteX146" fmla="*/ 17286 w 593263"/>
              <a:gd name="connsiteY146" fmla="*/ 19481 h 608344"/>
              <a:gd name="connsiteX147" fmla="*/ 60304 w 593263"/>
              <a:gd name="connsiteY147" fmla="*/ 997 h 608344"/>
              <a:gd name="connsiteX148" fmla="*/ 60332 w 593263"/>
              <a:gd name="connsiteY148" fmla="*/ 565 h 608344"/>
              <a:gd name="connsiteX149" fmla="*/ 16930 w 593263"/>
              <a:gd name="connsiteY149" fmla="*/ 19126 h 608344"/>
              <a:gd name="connsiteX150" fmla="*/ 644 w 593263"/>
              <a:gd name="connsiteY150" fmla="*/ 63226 h 608344"/>
              <a:gd name="connsiteX151" fmla="*/ 33369 w 593263"/>
              <a:gd name="connsiteY151" fmla="*/ 185941 h 608344"/>
              <a:gd name="connsiteX152" fmla="*/ 96053 w 593263"/>
              <a:gd name="connsiteY152" fmla="*/ 262715 h 608344"/>
              <a:gd name="connsiteX153" fmla="*/ 109266 w 593263"/>
              <a:gd name="connsiteY153" fmla="*/ 273069 h 608344"/>
              <a:gd name="connsiteX154" fmla="*/ 121941 w 593263"/>
              <a:gd name="connsiteY154" fmla="*/ 319011 h 608344"/>
              <a:gd name="connsiteX155" fmla="*/ 161195 w 593263"/>
              <a:gd name="connsiteY155" fmla="*/ 377224 h 608344"/>
              <a:gd name="connsiteX156" fmla="*/ 219424 w 593263"/>
              <a:gd name="connsiteY156" fmla="*/ 416416 h 608344"/>
              <a:gd name="connsiteX157" fmla="*/ 274733 w 593263"/>
              <a:gd name="connsiteY157" fmla="*/ 430068 h 608344"/>
              <a:gd name="connsiteX158" fmla="*/ 274733 w 593263"/>
              <a:gd name="connsiteY158" fmla="*/ 473018 h 608344"/>
              <a:gd name="connsiteX159" fmla="*/ 222343 w 593263"/>
              <a:gd name="connsiteY159" fmla="*/ 493649 h 608344"/>
              <a:gd name="connsiteX160" fmla="*/ 183396 w 593263"/>
              <a:gd name="connsiteY160" fmla="*/ 564057 h 608344"/>
              <a:gd name="connsiteX161" fmla="*/ 183396 w 593263"/>
              <a:gd name="connsiteY161" fmla="*/ 607851 h 608344"/>
              <a:gd name="connsiteX162" fmla="*/ 227259 w 593263"/>
              <a:gd name="connsiteY162" fmla="*/ 607851 h 608344"/>
              <a:gd name="connsiteX163" fmla="*/ 366070 w 593263"/>
              <a:gd name="connsiteY163" fmla="*/ 607851 h 608344"/>
              <a:gd name="connsiteX164" fmla="*/ 409934 w 593263"/>
              <a:gd name="connsiteY164" fmla="*/ 607851 h 608344"/>
              <a:gd name="connsiteX165" fmla="*/ 409934 w 593263"/>
              <a:gd name="connsiteY165" fmla="*/ 564057 h 608344"/>
              <a:gd name="connsiteX166" fmla="*/ 371064 w 593263"/>
              <a:gd name="connsiteY166" fmla="*/ 493649 h 608344"/>
              <a:gd name="connsiteX167" fmla="*/ 318596 w 593263"/>
              <a:gd name="connsiteY167" fmla="*/ 473018 h 608344"/>
              <a:gd name="connsiteX168" fmla="*/ 318596 w 593263"/>
              <a:gd name="connsiteY168" fmla="*/ 430068 h 608344"/>
              <a:gd name="connsiteX169" fmla="*/ 373906 w 593263"/>
              <a:gd name="connsiteY169" fmla="*/ 416416 h 608344"/>
              <a:gd name="connsiteX170" fmla="*/ 432211 w 593263"/>
              <a:gd name="connsiteY170" fmla="*/ 377224 h 608344"/>
              <a:gd name="connsiteX171" fmla="*/ 471466 w 593263"/>
              <a:gd name="connsiteY171" fmla="*/ 319011 h 608344"/>
              <a:gd name="connsiteX172" fmla="*/ 484141 w 593263"/>
              <a:gd name="connsiteY172" fmla="*/ 273069 h 608344"/>
              <a:gd name="connsiteX173" fmla="*/ 497353 w 593263"/>
              <a:gd name="connsiteY173" fmla="*/ 262715 h 608344"/>
              <a:gd name="connsiteX174" fmla="*/ 560037 w 593263"/>
              <a:gd name="connsiteY174" fmla="*/ 185941 h 608344"/>
              <a:gd name="connsiteX175" fmla="*/ 592762 w 593263"/>
              <a:gd name="connsiteY175" fmla="*/ 63226 h 608344"/>
              <a:gd name="connsiteX176" fmla="*/ 576400 w 593263"/>
              <a:gd name="connsiteY176" fmla="*/ 19126 h 608344"/>
              <a:gd name="connsiteX177" fmla="*/ 533074 w 593263"/>
              <a:gd name="connsiteY177" fmla="*/ 565 h 608344"/>
              <a:gd name="connsiteX178" fmla="*/ 485907 w 593263"/>
              <a:gd name="connsiteY178" fmla="*/ 565 h 608344"/>
              <a:gd name="connsiteX179" fmla="*/ 442044 w 593263"/>
              <a:gd name="connsiteY179" fmla="*/ 565 h 608344"/>
              <a:gd name="connsiteX180" fmla="*/ 372830 w 593263"/>
              <a:gd name="connsiteY180" fmla="*/ 565 h 608344"/>
              <a:gd name="connsiteX181" fmla="*/ 335036 w 593263"/>
              <a:gd name="connsiteY181" fmla="*/ 565 h 608344"/>
              <a:gd name="connsiteX182" fmla="*/ 258294 w 593263"/>
              <a:gd name="connsiteY182" fmla="*/ 565 h 608344"/>
              <a:gd name="connsiteX183" fmla="*/ 220576 w 593263"/>
              <a:gd name="connsiteY183" fmla="*/ 565 h 608344"/>
              <a:gd name="connsiteX184" fmla="*/ 151362 w 593263"/>
              <a:gd name="connsiteY184" fmla="*/ 565 h 608344"/>
              <a:gd name="connsiteX185" fmla="*/ 107499 w 593263"/>
              <a:gd name="connsiteY185" fmla="*/ 565 h 608344"/>
              <a:gd name="connsiteX186" fmla="*/ 60304 w 593263"/>
              <a:gd name="connsiteY186" fmla="*/ 0 h 608344"/>
              <a:gd name="connsiteX187" fmla="*/ 533037 w 593263"/>
              <a:gd name="connsiteY187" fmla="*/ 0 h 608344"/>
              <a:gd name="connsiteX188" fmla="*/ 576746 w 593263"/>
              <a:gd name="connsiteY188" fmla="*/ 18790 h 608344"/>
              <a:gd name="connsiteX189" fmla="*/ 593185 w 593263"/>
              <a:gd name="connsiteY189" fmla="*/ 63273 h 608344"/>
              <a:gd name="connsiteX190" fmla="*/ 560384 w 593263"/>
              <a:gd name="connsiteY190" fmla="*/ 186139 h 608344"/>
              <a:gd name="connsiteX191" fmla="*/ 497624 w 593263"/>
              <a:gd name="connsiteY191" fmla="*/ 263064 h 608344"/>
              <a:gd name="connsiteX192" fmla="*/ 484566 w 593263"/>
              <a:gd name="connsiteY192" fmla="*/ 273341 h 608344"/>
              <a:gd name="connsiteX193" fmla="*/ 471891 w 593263"/>
              <a:gd name="connsiteY193" fmla="*/ 319204 h 608344"/>
              <a:gd name="connsiteX194" fmla="*/ 432560 w 593263"/>
              <a:gd name="connsiteY194" fmla="*/ 377492 h 608344"/>
              <a:gd name="connsiteX195" fmla="*/ 374102 w 593263"/>
              <a:gd name="connsiteY195" fmla="*/ 416837 h 608344"/>
              <a:gd name="connsiteX196" fmla="*/ 319101 w 593263"/>
              <a:gd name="connsiteY196" fmla="*/ 430565 h 608344"/>
              <a:gd name="connsiteX197" fmla="*/ 319101 w 593263"/>
              <a:gd name="connsiteY197" fmla="*/ 472517 h 608344"/>
              <a:gd name="connsiteX198" fmla="*/ 371337 w 593263"/>
              <a:gd name="connsiteY198" fmla="*/ 493225 h 608344"/>
              <a:gd name="connsiteX199" fmla="*/ 410437 w 593263"/>
              <a:gd name="connsiteY199" fmla="*/ 564014 h 608344"/>
              <a:gd name="connsiteX200" fmla="*/ 410437 w 593263"/>
              <a:gd name="connsiteY200" fmla="*/ 608344 h 608344"/>
              <a:gd name="connsiteX201" fmla="*/ 182904 w 593263"/>
              <a:gd name="connsiteY201" fmla="*/ 608344 h 608344"/>
              <a:gd name="connsiteX202" fmla="*/ 182904 w 593263"/>
              <a:gd name="connsiteY202" fmla="*/ 564014 h 608344"/>
              <a:gd name="connsiteX203" fmla="*/ 222004 w 593263"/>
              <a:gd name="connsiteY203" fmla="*/ 493225 h 608344"/>
              <a:gd name="connsiteX204" fmla="*/ 274240 w 593263"/>
              <a:gd name="connsiteY204" fmla="*/ 472517 h 608344"/>
              <a:gd name="connsiteX205" fmla="*/ 274240 w 593263"/>
              <a:gd name="connsiteY205" fmla="*/ 430565 h 608344"/>
              <a:gd name="connsiteX206" fmla="*/ 219239 w 593263"/>
              <a:gd name="connsiteY206" fmla="*/ 416837 h 608344"/>
              <a:gd name="connsiteX207" fmla="*/ 160781 w 593263"/>
              <a:gd name="connsiteY207" fmla="*/ 377492 h 608344"/>
              <a:gd name="connsiteX208" fmla="*/ 121450 w 593263"/>
              <a:gd name="connsiteY208" fmla="*/ 319204 h 608344"/>
              <a:gd name="connsiteX209" fmla="*/ 108699 w 593263"/>
              <a:gd name="connsiteY209" fmla="*/ 273341 h 608344"/>
              <a:gd name="connsiteX210" fmla="*/ 95717 w 593263"/>
              <a:gd name="connsiteY210" fmla="*/ 263064 h 608344"/>
              <a:gd name="connsiteX211" fmla="*/ 32880 w 593263"/>
              <a:gd name="connsiteY211" fmla="*/ 186139 h 608344"/>
              <a:gd name="connsiteX212" fmla="*/ 79 w 593263"/>
              <a:gd name="connsiteY212" fmla="*/ 63273 h 608344"/>
              <a:gd name="connsiteX213" fmla="*/ 16595 w 593263"/>
              <a:gd name="connsiteY213" fmla="*/ 18790 h 608344"/>
              <a:gd name="connsiteX214" fmla="*/ 60304 w 593263"/>
              <a:gd name="connsiteY214" fmla="*/ 0 h 608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593263" h="608344">
                <a:moveTo>
                  <a:pt x="289142" y="515850"/>
                </a:moveTo>
                <a:cubicBezTo>
                  <a:pt x="254421" y="518458"/>
                  <a:pt x="228150" y="538935"/>
                  <a:pt x="227765" y="563478"/>
                </a:cubicBezTo>
                <a:lnTo>
                  <a:pt x="365576" y="563478"/>
                </a:lnTo>
                <a:cubicBezTo>
                  <a:pt x="365192" y="538935"/>
                  <a:pt x="338920" y="518458"/>
                  <a:pt x="304122" y="515850"/>
                </a:cubicBezTo>
                <a:close/>
                <a:moveTo>
                  <a:pt x="289175" y="515431"/>
                </a:moveTo>
                <a:lnTo>
                  <a:pt x="304155" y="515431"/>
                </a:lnTo>
                <a:cubicBezTo>
                  <a:pt x="338953" y="518039"/>
                  <a:pt x="366070" y="538824"/>
                  <a:pt x="366070" y="564057"/>
                </a:cubicBezTo>
                <a:lnTo>
                  <a:pt x="227259" y="564057"/>
                </a:lnTo>
                <a:cubicBezTo>
                  <a:pt x="227259" y="538824"/>
                  <a:pt x="254376" y="518039"/>
                  <a:pt x="289175" y="515431"/>
                </a:cubicBezTo>
                <a:close/>
                <a:moveTo>
                  <a:pt x="289142" y="514853"/>
                </a:moveTo>
                <a:cubicBezTo>
                  <a:pt x="253576" y="517537"/>
                  <a:pt x="226767" y="538705"/>
                  <a:pt x="226767" y="564014"/>
                </a:cubicBezTo>
                <a:lnTo>
                  <a:pt x="226767" y="564475"/>
                </a:lnTo>
                <a:lnTo>
                  <a:pt x="366574" y="564475"/>
                </a:lnTo>
                <a:lnTo>
                  <a:pt x="366574" y="564014"/>
                </a:lnTo>
                <a:cubicBezTo>
                  <a:pt x="366574" y="538705"/>
                  <a:pt x="339765" y="517537"/>
                  <a:pt x="304122" y="514853"/>
                </a:cubicBezTo>
                <a:close/>
                <a:moveTo>
                  <a:pt x="530681" y="143537"/>
                </a:moveTo>
                <a:lnTo>
                  <a:pt x="530416" y="144771"/>
                </a:lnTo>
                <a:lnTo>
                  <a:pt x="530089" y="145272"/>
                </a:lnTo>
                <a:close/>
                <a:moveTo>
                  <a:pt x="62599" y="143295"/>
                </a:moveTo>
                <a:lnTo>
                  <a:pt x="63310" y="145377"/>
                </a:lnTo>
                <a:lnTo>
                  <a:pt x="62916" y="144771"/>
                </a:lnTo>
                <a:close/>
                <a:moveTo>
                  <a:pt x="151870" y="44867"/>
                </a:moveTo>
                <a:lnTo>
                  <a:pt x="151870" y="247725"/>
                </a:lnTo>
                <a:lnTo>
                  <a:pt x="151870" y="248568"/>
                </a:lnTo>
                <a:cubicBezTo>
                  <a:pt x="151947" y="267742"/>
                  <a:pt x="155941" y="286302"/>
                  <a:pt x="163623" y="303712"/>
                </a:cubicBezTo>
                <a:cubicBezTo>
                  <a:pt x="185900" y="353947"/>
                  <a:pt x="235754" y="386466"/>
                  <a:pt x="290756" y="386466"/>
                </a:cubicBezTo>
                <a:lnTo>
                  <a:pt x="302509" y="386466"/>
                </a:lnTo>
                <a:cubicBezTo>
                  <a:pt x="357510" y="386466"/>
                  <a:pt x="407441" y="353947"/>
                  <a:pt x="429718" y="303712"/>
                </a:cubicBezTo>
                <a:cubicBezTo>
                  <a:pt x="437400" y="286302"/>
                  <a:pt x="441317" y="267742"/>
                  <a:pt x="441471" y="248568"/>
                </a:cubicBezTo>
                <a:lnTo>
                  <a:pt x="441471" y="247725"/>
                </a:lnTo>
                <a:lnTo>
                  <a:pt x="441471" y="44867"/>
                </a:lnTo>
                <a:close/>
                <a:moveTo>
                  <a:pt x="485907" y="44359"/>
                </a:moveTo>
                <a:lnTo>
                  <a:pt x="533074" y="44359"/>
                </a:lnTo>
                <a:cubicBezTo>
                  <a:pt x="542139" y="44359"/>
                  <a:pt x="549360" y="51952"/>
                  <a:pt x="548899" y="60926"/>
                </a:cubicBezTo>
                <a:lnTo>
                  <a:pt x="547924" y="67809"/>
                </a:lnTo>
                <a:lnTo>
                  <a:pt x="533150" y="136289"/>
                </a:lnTo>
                <a:lnTo>
                  <a:pt x="530681" y="143537"/>
                </a:lnTo>
                <a:lnTo>
                  <a:pt x="548401" y="60896"/>
                </a:lnTo>
                <a:cubicBezTo>
                  <a:pt x="548554" y="56678"/>
                  <a:pt x="547095" y="52689"/>
                  <a:pt x="544176" y="49622"/>
                </a:cubicBezTo>
                <a:cubicBezTo>
                  <a:pt x="541257" y="46554"/>
                  <a:pt x="537262" y="44867"/>
                  <a:pt x="533037" y="44867"/>
                </a:cubicBezTo>
                <a:lnTo>
                  <a:pt x="486332" y="44867"/>
                </a:lnTo>
                <a:lnTo>
                  <a:pt x="486332" y="212368"/>
                </a:lnTo>
                <a:lnTo>
                  <a:pt x="530089" y="145272"/>
                </a:lnTo>
                <a:lnTo>
                  <a:pt x="528649" y="149497"/>
                </a:lnTo>
                <a:lnTo>
                  <a:pt x="502008" y="190019"/>
                </a:lnTo>
                <a:lnTo>
                  <a:pt x="485907" y="213629"/>
                </a:lnTo>
                <a:close/>
                <a:moveTo>
                  <a:pt x="151362" y="44359"/>
                </a:moveTo>
                <a:lnTo>
                  <a:pt x="220576" y="44359"/>
                </a:lnTo>
                <a:lnTo>
                  <a:pt x="264900" y="44359"/>
                </a:lnTo>
                <a:lnTo>
                  <a:pt x="328429" y="44359"/>
                </a:lnTo>
                <a:lnTo>
                  <a:pt x="372830" y="44359"/>
                </a:lnTo>
                <a:lnTo>
                  <a:pt x="442044" y="44359"/>
                </a:lnTo>
                <a:lnTo>
                  <a:pt x="442044" y="247759"/>
                </a:lnTo>
                <a:cubicBezTo>
                  <a:pt x="442044" y="248066"/>
                  <a:pt x="441967" y="248373"/>
                  <a:pt x="441967" y="248603"/>
                </a:cubicBezTo>
                <a:cubicBezTo>
                  <a:pt x="441890" y="268314"/>
                  <a:pt x="437665" y="287028"/>
                  <a:pt x="430214" y="303978"/>
                </a:cubicBezTo>
                <a:cubicBezTo>
                  <a:pt x="408551" y="352834"/>
                  <a:pt x="359541" y="386964"/>
                  <a:pt x="302541" y="386964"/>
                </a:cubicBezTo>
                <a:lnTo>
                  <a:pt x="290788" y="386964"/>
                </a:lnTo>
                <a:cubicBezTo>
                  <a:pt x="233789" y="386964"/>
                  <a:pt x="184855" y="352834"/>
                  <a:pt x="163192" y="303978"/>
                </a:cubicBezTo>
                <a:cubicBezTo>
                  <a:pt x="155741" y="287028"/>
                  <a:pt x="151516" y="268314"/>
                  <a:pt x="151362" y="248603"/>
                </a:cubicBezTo>
                <a:cubicBezTo>
                  <a:pt x="151362" y="248373"/>
                  <a:pt x="151362" y="248066"/>
                  <a:pt x="151362" y="247759"/>
                </a:cubicBezTo>
                <a:close/>
                <a:moveTo>
                  <a:pt x="60332" y="44359"/>
                </a:moveTo>
                <a:lnTo>
                  <a:pt x="107499" y="44359"/>
                </a:lnTo>
                <a:lnTo>
                  <a:pt x="107499" y="213629"/>
                </a:lnTo>
                <a:lnTo>
                  <a:pt x="89716" y="187576"/>
                </a:lnTo>
                <a:lnTo>
                  <a:pt x="64773" y="149662"/>
                </a:lnTo>
                <a:lnTo>
                  <a:pt x="63310" y="145377"/>
                </a:lnTo>
                <a:lnTo>
                  <a:pt x="106932" y="212368"/>
                </a:lnTo>
                <a:lnTo>
                  <a:pt x="106932" y="44867"/>
                </a:lnTo>
                <a:lnTo>
                  <a:pt x="60304" y="44867"/>
                </a:lnTo>
                <a:cubicBezTo>
                  <a:pt x="56002" y="44867"/>
                  <a:pt x="52084" y="46554"/>
                  <a:pt x="49089" y="49622"/>
                </a:cubicBezTo>
                <a:cubicBezTo>
                  <a:pt x="46246" y="52689"/>
                  <a:pt x="44710" y="56678"/>
                  <a:pt x="44940" y="60896"/>
                </a:cubicBezTo>
                <a:lnTo>
                  <a:pt x="62599" y="143295"/>
                </a:lnTo>
                <a:lnTo>
                  <a:pt x="60093" y="135955"/>
                </a:lnTo>
                <a:lnTo>
                  <a:pt x="45391" y="67700"/>
                </a:lnTo>
                <a:lnTo>
                  <a:pt x="44431" y="60926"/>
                </a:lnTo>
                <a:cubicBezTo>
                  <a:pt x="43970" y="51952"/>
                  <a:pt x="51268" y="44359"/>
                  <a:pt x="60332" y="44359"/>
                </a:cubicBezTo>
                <a:close/>
                <a:moveTo>
                  <a:pt x="485334" y="43793"/>
                </a:moveTo>
                <a:lnTo>
                  <a:pt x="485334" y="214899"/>
                </a:lnTo>
                <a:lnTo>
                  <a:pt x="486256" y="213979"/>
                </a:lnTo>
                <a:lnTo>
                  <a:pt x="502008" y="190019"/>
                </a:lnTo>
                <a:lnTo>
                  <a:pt x="527658" y="152406"/>
                </a:lnTo>
                <a:lnTo>
                  <a:pt x="528649" y="149497"/>
                </a:lnTo>
                <a:lnTo>
                  <a:pt x="531107" y="145759"/>
                </a:lnTo>
                <a:lnTo>
                  <a:pt x="533150" y="136289"/>
                </a:lnTo>
                <a:lnTo>
                  <a:pt x="541843" y="110778"/>
                </a:lnTo>
                <a:lnTo>
                  <a:pt x="547924" y="67809"/>
                </a:lnTo>
                <a:lnTo>
                  <a:pt x="549399" y="60973"/>
                </a:lnTo>
                <a:cubicBezTo>
                  <a:pt x="549630" y="56448"/>
                  <a:pt x="548017" y="52229"/>
                  <a:pt x="544944" y="48931"/>
                </a:cubicBezTo>
                <a:cubicBezTo>
                  <a:pt x="541794" y="45634"/>
                  <a:pt x="537569" y="43793"/>
                  <a:pt x="533037" y="43793"/>
                </a:cubicBezTo>
                <a:close/>
                <a:moveTo>
                  <a:pt x="150795" y="43793"/>
                </a:moveTo>
                <a:lnTo>
                  <a:pt x="150795" y="247725"/>
                </a:lnTo>
                <a:lnTo>
                  <a:pt x="150871" y="248568"/>
                </a:lnTo>
                <a:cubicBezTo>
                  <a:pt x="150948" y="267895"/>
                  <a:pt x="154943" y="286609"/>
                  <a:pt x="162701" y="304095"/>
                </a:cubicBezTo>
                <a:cubicBezTo>
                  <a:pt x="185055" y="354714"/>
                  <a:pt x="235370" y="387463"/>
                  <a:pt x="290756" y="387463"/>
                </a:cubicBezTo>
                <a:lnTo>
                  <a:pt x="302509" y="387463"/>
                </a:lnTo>
                <a:cubicBezTo>
                  <a:pt x="357971" y="387463"/>
                  <a:pt x="408209" y="354714"/>
                  <a:pt x="430640" y="304095"/>
                </a:cubicBezTo>
                <a:cubicBezTo>
                  <a:pt x="438398" y="286609"/>
                  <a:pt x="442393" y="267895"/>
                  <a:pt x="442470" y="248568"/>
                </a:cubicBezTo>
                <a:lnTo>
                  <a:pt x="442470" y="43793"/>
                </a:lnTo>
                <a:close/>
                <a:moveTo>
                  <a:pt x="60304" y="43793"/>
                </a:moveTo>
                <a:cubicBezTo>
                  <a:pt x="55772" y="43793"/>
                  <a:pt x="51547" y="45634"/>
                  <a:pt x="48397" y="48931"/>
                </a:cubicBezTo>
                <a:cubicBezTo>
                  <a:pt x="45248" y="52229"/>
                  <a:pt x="43711" y="56448"/>
                  <a:pt x="43942" y="60973"/>
                </a:cubicBezTo>
                <a:lnTo>
                  <a:pt x="45391" y="67700"/>
                </a:lnTo>
                <a:lnTo>
                  <a:pt x="51498" y="110778"/>
                </a:lnTo>
                <a:lnTo>
                  <a:pt x="60093" y="135955"/>
                </a:lnTo>
                <a:lnTo>
                  <a:pt x="62205" y="145759"/>
                </a:lnTo>
                <a:lnTo>
                  <a:pt x="64773" y="149662"/>
                </a:lnTo>
                <a:lnTo>
                  <a:pt x="65710" y="152406"/>
                </a:lnTo>
                <a:lnTo>
                  <a:pt x="89716" y="187576"/>
                </a:lnTo>
                <a:lnTo>
                  <a:pt x="107086" y="213979"/>
                </a:lnTo>
                <a:lnTo>
                  <a:pt x="108007" y="214899"/>
                </a:lnTo>
                <a:lnTo>
                  <a:pt x="108007" y="43793"/>
                </a:lnTo>
                <a:close/>
                <a:moveTo>
                  <a:pt x="60304" y="997"/>
                </a:moveTo>
                <a:lnTo>
                  <a:pt x="533037" y="997"/>
                </a:lnTo>
                <a:cubicBezTo>
                  <a:pt x="549169" y="997"/>
                  <a:pt x="564840" y="7746"/>
                  <a:pt x="575978" y="19481"/>
                </a:cubicBezTo>
                <a:cubicBezTo>
                  <a:pt x="587117" y="31138"/>
                  <a:pt x="593032" y="47091"/>
                  <a:pt x="592187" y="63197"/>
                </a:cubicBezTo>
                <a:cubicBezTo>
                  <a:pt x="589805" y="108370"/>
                  <a:pt x="578820" y="149555"/>
                  <a:pt x="559539" y="185678"/>
                </a:cubicBezTo>
                <a:cubicBezTo>
                  <a:pt x="543868" y="214976"/>
                  <a:pt x="522821" y="240745"/>
                  <a:pt x="496933" y="262297"/>
                </a:cubicBezTo>
                <a:cubicBezTo>
                  <a:pt x="492708" y="265825"/>
                  <a:pt x="488330" y="269353"/>
                  <a:pt x="483797" y="272650"/>
                </a:cubicBezTo>
                <a:lnTo>
                  <a:pt x="483644" y="272727"/>
                </a:lnTo>
                <a:lnTo>
                  <a:pt x="483567" y="272957"/>
                </a:lnTo>
                <a:cubicBezTo>
                  <a:pt x="481416" y="288680"/>
                  <a:pt x="477191" y="304172"/>
                  <a:pt x="470969" y="318821"/>
                </a:cubicBezTo>
                <a:cubicBezTo>
                  <a:pt x="461751" y="340525"/>
                  <a:pt x="448538" y="360083"/>
                  <a:pt x="431792" y="376802"/>
                </a:cubicBezTo>
                <a:cubicBezTo>
                  <a:pt x="415046" y="393522"/>
                  <a:pt x="395458" y="406713"/>
                  <a:pt x="373718" y="415917"/>
                </a:cubicBezTo>
                <a:cubicBezTo>
                  <a:pt x="356127" y="423279"/>
                  <a:pt x="337614" y="427881"/>
                  <a:pt x="318563" y="429568"/>
                </a:cubicBezTo>
                <a:lnTo>
                  <a:pt x="318103" y="429568"/>
                </a:lnTo>
                <a:lnTo>
                  <a:pt x="318103" y="473438"/>
                </a:lnTo>
                <a:lnTo>
                  <a:pt x="318487" y="473438"/>
                </a:lnTo>
                <a:cubicBezTo>
                  <a:pt x="337921" y="476506"/>
                  <a:pt x="355973" y="483638"/>
                  <a:pt x="370722" y="494069"/>
                </a:cubicBezTo>
                <a:cubicBezTo>
                  <a:pt x="395304" y="511325"/>
                  <a:pt x="409438" y="536864"/>
                  <a:pt x="409438" y="564014"/>
                </a:cubicBezTo>
                <a:lnTo>
                  <a:pt x="409438" y="607270"/>
                </a:lnTo>
                <a:lnTo>
                  <a:pt x="183903" y="607270"/>
                </a:lnTo>
                <a:lnTo>
                  <a:pt x="183903" y="564014"/>
                </a:lnTo>
                <a:cubicBezTo>
                  <a:pt x="183903" y="536864"/>
                  <a:pt x="197960" y="511325"/>
                  <a:pt x="222542" y="494069"/>
                </a:cubicBezTo>
                <a:cubicBezTo>
                  <a:pt x="237291" y="483638"/>
                  <a:pt x="255343" y="476506"/>
                  <a:pt x="274778" y="473438"/>
                </a:cubicBezTo>
                <a:lnTo>
                  <a:pt x="275239" y="473438"/>
                </a:lnTo>
                <a:lnTo>
                  <a:pt x="275239" y="429568"/>
                </a:lnTo>
                <a:lnTo>
                  <a:pt x="274778" y="429568"/>
                </a:lnTo>
                <a:cubicBezTo>
                  <a:pt x="255727" y="427881"/>
                  <a:pt x="237214" y="423279"/>
                  <a:pt x="219623" y="415917"/>
                </a:cubicBezTo>
                <a:cubicBezTo>
                  <a:pt x="197807" y="406713"/>
                  <a:pt x="178295" y="393522"/>
                  <a:pt x="161549" y="376802"/>
                </a:cubicBezTo>
                <a:cubicBezTo>
                  <a:pt x="144726" y="360083"/>
                  <a:pt x="131590" y="340525"/>
                  <a:pt x="122372" y="318821"/>
                </a:cubicBezTo>
                <a:cubicBezTo>
                  <a:pt x="116150" y="304095"/>
                  <a:pt x="111925" y="288680"/>
                  <a:pt x="109697" y="272957"/>
                </a:cubicBezTo>
                <a:lnTo>
                  <a:pt x="109697" y="272727"/>
                </a:lnTo>
                <a:lnTo>
                  <a:pt x="109544" y="272650"/>
                </a:lnTo>
                <a:cubicBezTo>
                  <a:pt x="105011" y="269353"/>
                  <a:pt x="100556" y="265825"/>
                  <a:pt x="96331" y="262297"/>
                </a:cubicBezTo>
                <a:cubicBezTo>
                  <a:pt x="70521" y="240745"/>
                  <a:pt x="49473" y="214976"/>
                  <a:pt x="33802" y="185678"/>
                </a:cubicBezTo>
                <a:cubicBezTo>
                  <a:pt x="14444" y="149555"/>
                  <a:pt x="3459" y="108370"/>
                  <a:pt x="1155" y="63197"/>
                </a:cubicBezTo>
                <a:cubicBezTo>
                  <a:pt x="310" y="47091"/>
                  <a:pt x="6148" y="31138"/>
                  <a:pt x="17286" y="19481"/>
                </a:cubicBezTo>
                <a:cubicBezTo>
                  <a:pt x="28425" y="7746"/>
                  <a:pt x="44095" y="997"/>
                  <a:pt x="60304" y="997"/>
                </a:cubicBezTo>
                <a:close/>
                <a:moveTo>
                  <a:pt x="60332" y="565"/>
                </a:moveTo>
                <a:cubicBezTo>
                  <a:pt x="43970" y="565"/>
                  <a:pt x="28222" y="7314"/>
                  <a:pt x="16930" y="19126"/>
                </a:cubicBezTo>
                <a:cubicBezTo>
                  <a:pt x="5714" y="30937"/>
                  <a:pt x="-201" y="47043"/>
                  <a:pt x="644" y="63226"/>
                </a:cubicBezTo>
                <a:cubicBezTo>
                  <a:pt x="3026" y="108478"/>
                  <a:pt x="14011" y="149741"/>
                  <a:pt x="33369" y="185941"/>
                </a:cubicBezTo>
                <a:cubicBezTo>
                  <a:pt x="49117" y="215316"/>
                  <a:pt x="70165" y="241163"/>
                  <a:pt x="96053" y="262715"/>
                </a:cubicBezTo>
                <a:cubicBezTo>
                  <a:pt x="100508" y="266397"/>
                  <a:pt x="104887" y="269848"/>
                  <a:pt x="109266" y="273069"/>
                </a:cubicBezTo>
                <a:cubicBezTo>
                  <a:pt x="111417" y="288869"/>
                  <a:pt x="115642" y="304208"/>
                  <a:pt x="121941" y="319011"/>
                </a:cubicBezTo>
                <a:cubicBezTo>
                  <a:pt x="131159" y="340792"/>
                  <a:pt x="144372" y="360427"/>
                  <a:pt x="161195" y="377224"/>
                </a:cubicBezTo>
                <a:cubicBezTo>
                  <a:pt x="178018" y="394020"/>
                  <a:pt x="197607" y="407212"/>
                  <a:pt x="219424" y="416416"/>
                </a:cubicBezTo>
                <a:cubicBezTo>
                  <a:pt x="237169" y="423855"/>
                  <a:pt x="255682" y="428457"/>
                  <a:pt x="274733" y="430068"/>
                </a:cubicBezTo>
                <a:lnTo>
                  <a:pt x="274733" y="473018"/>
                </a:lnTo>
                <a:cubicBezTo>
                  <a:pt x="255375" y="476086"/>
                  <a:pt x="237246" y="483142"/>
                  <a:pt x="222343" y="493649"/>
                </a:cubicBezTo>
                <a:cubicBezTo>
                  <a:pt x="197607" y="511060"/>
                  <a:pt x="183396" y="536753"/>
                  <a:pt x="183396" y="564057"/>
                </a:cubicBezTo>
                <a:lnTo>
                  <a:pt x="183396" y="607851"/>
                </a:lnTo>
                <a:lnTo>
                  <a:pt x="227259" y="607851"/>
                </a:lnTo>
                <a:lnTo>
                  <a:pt x="366070" y="607851"/>
                </a:lnTo>
                <a:lnTo>
                  <a:pt x="409934" y="607851"/>
                </a:lnTo>
                <a:lnTo>
                  <a:pt x="409934" y="564057"/>
                </a:lnTo>
                <a:cubicBezTo>
                  <a:pt x="409934" y="536753"/>
                  <a:pt x="395799" y="511060"/>
                  <a:pt x="371064" y="493649"/>
                </a:cubicBezTo>
                <a:cubicBezTo>
                  <a:pt x="356161" y="483142"/>
                  <a:pt x="338032" y="476086"/>
                  <a:pt x="318596" y="473018"/>
                </a:cubicBezTo>
                <a:lnTo>
                  <a:pt x="318596" y="430068"/>
                </a:lnTo>
                <a:cubicBezTo>
                  <a:pt x="337724" y="428457"/>
                  <a:pt x="356238" y="423855"/>
                  <a:pt x="373906" y="416416"/>
                </a:cubicBezTo>
                <a:cubicBezTo>
                  <a:pt x="395799" y="407212"/>
                  <a:pt x="415388" y="394020"/>
                  <a:pt x="432211" y="377224"/>
                </a:cubicBezTo>
                <a:cubicBezTo>
                  <a:pt x="449034" y="360427"/>
                  <a:pt x="462247" y="340792"/>
                  <a:pt x="471466" y="319011"/>
                </a:cubicBezTo>
                <a:cubicBezTo>
                  <a:pt x="477765" y="304208"/>
                  <a:pt x="481990" y="288869"/>
                  <a:pt x="484141" y="273069"/>
                </a:cubicBezTo>
                <a:cubicBezTo>
                  <a:pt x="488519" y="269848"/>
                  <a:pt x="492898" y="266397"/>
                  <a:pt x="497353" y="262715"/>
                </a:cubicBezTo>
                <a:cubicBezTo>
                  <a:pt x="523241" y="241163"/>
                  <a:pt x="544290" y="215316"/>
                  <a:pt x="560037" y="185941"/>
                </a:cubicBezTo>
                <a:cubicBezTo>
                  <a:pt x="579396" y="149741"/>
                  <a:pt x="590381" y="108478"/>
                  <a:pt x="592762" y="63226"/>
                </a:cubicBezTo>
                <a:cubicBezTo>
                  <a:pt x="593607" y="47043"/>
                  <a:pt x="587615" y="30937"/>
                  <a:pt x="576400" y="19126"/>
                </a:cubicBezTo>
                <a:cubicBezTo>
                  <a:pt x="565184" y="7314"/>
                  <a:pt x="549360" y="565"/>
                  <a:pt x="533074" y="565"/>
                </a:cubicBezTo>
                <a:lnTo>
                  <a:pt x="485907" y="565"/>
                </a:lnTo>
                <a:lnTo>
                  <a:pt x="442044" y="565"/>
                </a:lnTo>
                <a:lnTo>
                  <a:pt x="372830" y="565"/>
                </a:lnTo>
                <a:lnTo>
                  <a:pt x="335036" y="565"/>
                </a:lnTo>
                <a:lnTo>
                  <a:pt x="258294" y="565"/>
                </a:lnTo>
                <a:lnTo>
                  <a:pt x="220576" y="565"/>
                </a:lnTo>
                <a:lnTo>
                  <a:pt x="151362" y="565"/>
                </a:lnTo>
                <a:lnTo>
                  <a:pt x="107499" y="565"/>
                </a:lnTo>
                <a:close/>
                <a:moveTo>
                  <a:pt x="60304" y="0"/>
                </a:moveTo>
                <a:lnTo>
                  <a:pt x="533037" y="0"/>
                </a:lnTo>
                <a:cubicBezTo>
                  <a:pt x="549476" y="0"/>
                  <a:pt x="565454" y="6826"/>
                  <a:pt x="576746" y="18790"/>
                </a:cubicBezTo>
                <a:cubicBezTo>
                  <a:pt x="588038" y="30678"/>
                  <a:pt x="594030" y="46861"/>
                  <a:pt x="593185" y="63273"/>
                </a:cubicBezTo>
                <a:cubicBezTo>
                  <a:pt x="590881" y="108523"/>
                  <a:pt x="579819" y="149939"/>
                  <a:pt x="560384" y="186139"/>
                </a:cubicBezTo>
                <a:cubicBezTo>
                  <a:pt x="544637" y="215589"/>
                  <a:pt x="523512" y="241436"/>
                  <a:pt x="497624" y="263064"/>
                </a:cubicBezTo>
                <a:cubicBezTo>
                  <a:pt x="493400" y="266592"/>
                  <a:pt x="489021" y="270043"/>
                  <a:pt x="484566" y="273341"/>
                </a:cubicBezTo>
                <a:cubicBezTo>
                  <a:pt x="482415" y="289063"/>
                  <a:pt x="478113" y="304556"/>
                  <a:pt x="471891" y="319204"/>
                </a:cubicBezTo>
                <a:cubicBezTo>
                  <a:pt x="462673" y="341062"/>
                  <a:pt x="449383" y="360696"/>
                  <a:pt x="432560" y="377492"/>
                </a:cubicBezTo>
                <a:cubicBezTo>
                  <a:pt x="415660" y="394365"/>
                  <a:pt x="395995" y="407557"/>
                  <a:pt x="374102" y="416837"/>
                </a:cubicBezTo>
                <a:cubicBezTo>
                  <a:pt x="356588" y="424200"/>
                  <a:pt x="338075" y="428801"/>
                  <a:pt x="319101" y="430565"/>
                </a:cubicBezTo>
                <a:lnTo>
                  <a:pt x="319101" y="472517"/>
                </a:lnTo>
                <a:cubicBezTo>
                  <a:pt x="338536" y="475662"/>
                  <a:pt x="356588" y="482795"/>
                  <a:pt x="371337" y="493225"/>
                </a:cubicBezTo>
                <a:cubicBezTo>
                  <a:pt x="396226" y="510711"/>
                  <a:pt x="410437" y="536558"/>
                  <a:pt x="410437" y="564014"/>
                </a:cubicBezTo>
                <a:lnTo>
                  <a:pt x="410437" y="608344"/>
                </a:lnTo>
                <a:lnTo>
                  <a:pt x="182904" y="608344"/>
                </a:lnTo>
                <a:lnTo>
                  <a:pt x="182904" y="564014"/>
                </a:lnTo>
                <a:cubicBezTo>
                  <a:pt x="182904" y="536558"/>
                  <a:pt x="197115" y="510711"/>
                  <a:pt x="222004" y="493225"/>
                </a:cubicBezTo>
                <a:cubicBezTo>
                  <a:pt x="236753" y="482795"/>
                  <a:pt x="254805" y="475662"/>
                  <a:pt x="274240" y="472517"/>
                </a:cubicBezTo>
                <a:lnTo>
                  <a:pt x="274240" y="430565"/>
                </a:lnTo>
                <a:cubicBezTo>
                  <a:pt x="255266" y="428801"/>
                  <a:pt x="236753" y="424200"/>
                  <a:pt x="219239" y="416837"/>
                </a:cubicBezTo>
                <a:cubicBezTo>
                  <a:pt x="197346" y="407557"/>
                  <a:pt x="177681" y="394365"/>
                  <a:pt x="160781" y="377492"/>
                </a:cubicBezTo>
                <a:cubicBezTo>
                  <a:pt x="143958" y="360696"/>
                  <a:pt x="130668" y="341062"/>
                  <a:pt x="121450" y="319204"/>
                </a:cubicBezTo>
                <a:cubicBezTo>
                  <a:pt x="115228" y="304479"/>
                  <a:pt x="110926" y="289063"/>
                  <a:pt x="108699" y="273341"/>
                </a:cubicBezTo>
                <a:cubicBezTo>
                  <a:pt x="104243" y="270043"/>
                  <a:pt x="99865" y="266592"/>
                  <a:pt x="95717" y="263064"/>
                </a:cubicBezTo>
                <a:cubicBezTo>
                  <a:pt x="69752" y="241436"/>
                  <a:pt x="48628" y="215589"/>
                  <a:pt x="32880" y="186139"/>
                </a:cubicBezTo>
                <a:cubicBezTo>
                  <a:pt x="13522" y="149939"/>
                  <a:pt x="2460" y="108523"/>
                  <a:pt x="79" y="63273"/>
                </a:cubicBezTo>
                <a:cubicBezTo>
                  <a:pt x="-766" y="46861"/>
                  <a:pt x="5226" y="30678"/>
                  <a:pt x="16595" y="18790"/>
                </a:cubicBezTo>
                <a:cubicBezTo>
                  <a:pt x="27887" y="6826"/>
                  <a:pt x="43865" y="0"/>
                  <a:pt x="60304" y="0"/>
                </a:cubicBezTo>
                <a:close/>
              </a:path>
            </a:pathLst>
          </a:custGeom>
          <a:solidFill>
            <a:schemeClr val="bg1"/>
          </a:solidFill>
          <a:ln>
            <a:noFill/>
          </a:ln>
          <a:effectLst>
            <a:outerShdw blurRad="673100" sx="102000" sy="102000" algn="c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b="1">
              <a:solidFill>
                <a:schemeClr val="tx1"/>
              </a:solidFill>
              <a:ea typeface="宋体" panose="02010600030101010101" pitchFamily="2" charset="-122"/>
              <a:sym typeface="思源黑体 CN Light" charset="0"/>
            </a:endParaRPr>
          </a:p>
        </p:txBody>
      </p:sp>
      <p:cxnSp>
        <p:nvCxnSpPr>
          <p:cNvPr id="33" name="直接连接符 32"/>
          <p:cNvCxnSpPr/>
          <p:nvPr/>
        </p:nvCxnSpPr>
        <p:spPr>
          <a:xfrm>
            <a:off x="2425304" y="2413000"/>
            <a:ext cx="521494" cy="0"/>
          </a:xfrm>
          <a:prstGeom prst="line">
            <a:avLst/>
          </a:prstGeom>
          <a:ln>
            <a:solidFill>
              <a:srgbClr val="6D5337"/>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425304" y="5130800"/>
            <a:ext cx="521494" cy="0"/>
          </a:xfrm>
          <a:prstGeom prst="line">
            <a:avLst/>
          </a:prstGeom>
          <a:ln>
            <a:solidFill>
              <a:srgbClr val="6D5337"/>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021807" y="3784600"/>
            <a:ext cx="522685" cy="0"/>
          </a:xfrm>
          <a:prstGeom prst="line">
            <a:avLst/>
          </a:prstGeom>
          <a:ln>
            <a:solidFill>
              <a:srgbClr val="6D5337"/>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61455" name="文本框 36"/>
          <p:cNvSpPr txBox="1">
            <a:spLocks noChangeArrowheads="1"/>
          </p:cNvSpPr>
          <p:nvPr/>
        </p:nvSpPr>
        <p:spPr bwMode="auto">
          <a:xfrm>
            <a:off x="4141470" y="2009140"/>
            <a:ext cx="47605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政策合法化既是公共政策制定过程的重要阶段，也是政策执行的前提和基础。</a:t>
            </a:r>
          </a:p>
        </p:txBody>
      </p:sp>
      <p:sp>
        <p:nvSpPr>
          <p:cNvPr id="61457" name="文本框 36"/>
          <p:cNvSpPr txBox="1">
            <a:spLocks noChangeArrowheads="1"/>
          </p:cNvSpPr>
          <p:nvPr/>
        </p:nvSpPr>
        <p:spPr bwMode="auto">
          <a:xfrm>
            <a:off x="4662805" y="3295650"/>
            <a:ext cx="38265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政策合法化是实现公共决策民主化、科学化和法制化的重要保障。</a:t>
            </a:r>
          </a:p>
        </p:txBody>
      </p:sp>
      <p:sp>
        <p:nvSpPr>
          <p:cNvPr id="61459" name="文本框 36"/>
          <p:cNvSpPr txBox="1">
            <a:spLocks noChangeArrowheads="1"/>
          </p:cNvSpPr>
          <p:nvPr/>
        </p:nvSpPr>
        <p:spPr bwMode="auto">
          <a:xfrm>
            <a:off x="4090987" y="4759257"/>
            <a:ext cx="48110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dirty="0">
                <a:solidFill>
                  <a:srgbClr val="0D0D0D"/>
                </a:solidFill>
                <a:ea typeface="宋体" panose="02010600030101010101" pitchFamily="2" charset="-122"/>
                <a:sym typeface="思源黑体 CN Light" charset="0"/>
              </a:rPr>
              <a:t>政策合法化是依法治国和依法行政的迫切需要。</a:t>
            </a:r>
          </a:p>
        </p:txBody>
      </p:sp>
      <p:sp>
        <p:nvSpPr>
          <p:cNvPr id="3" name="文本框 21"/>
          <p:cNvSpPr txBox="1">
            <a:spLocks noChangeArrowheads="1"/>
          </p:cNvSpPr>
          <p:nvPr/>
        </p:nvSpPr>
        <p:spPr bwMode="auto">
          <a:xfrm>
            <a:off x="350044" y="1079534"/>
            <a:ext cx="48952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indent="0">
              <a:buClr>
                <a:srgbClr val="A50021"/>
              </a:buClr>
              <a:buSzPct val="75000"/>
              <a:buFont typeface="Wingdings" panose="05000000000000000000" charset="0"/>
              <a:buNone/>
            </a:pPr>
            <a:r>
              <a:rPr lang="zh-CN" altLang="en-US" sz="2400" b="1" dirty="0" smtClean="0">
                <a:sym typeface="思源黑体 CN Light" charset="0"/>
              </a:rPr>
              <a:t>二、政策合法化的主体及</a:t>
            </a:r>
            <a:r>
              <a:rPr lang="zh-CN" altLang="en-US" sz="2400" b="1" dirty="0" smtClean="0">
                <a:sym typeface="思源黑体 CN Light" charset="0"/>
              </a:rPr>
              <a:t>意义</a:t>
            </a:r>
            <a:endParaRPr lang="zh-CN" altLang="en-US" sz="2400" b="1" dirty="0" smtClean="0">
              <a:sym typeface="思源黑体 CN Light" charset="0"/>
            </a:endParaRPr>
          </a:p>
        </p:txBody>
      </p:sp>
      <p:sp>
        <p:nvSpPr>
          <p:cNvPr id="22" name="标题 1"/>
          <p:cNvSpPr>
            <a:spLocks noGrp="1"/>
          </p:cNvSpPr>
          <p:nvPr>
            <p:ph type="title"/>
          </p:nvPr>
        </p:nvSpPr>
        <p:spPr>
          <a:xfrm>
            <a:off x="981709" y="256542"/>
            <a:ext cx="7906601" cy="854074"/>
          </a:xfrm>
        </p:spPr>
        <p:txBody>
          <a:bodyPr/>
          <a:lstStyle/>
          <a:p>
            <a:pPr algn="ctr"/>
            <a:r>
              <a:rPr lang="zh-CN" altLang="en-US" b="1" dirty="0" smtClean="0">
                <a:solidFill>
                  <a:schemeClr val="tx1"/>
                </a:solidFill>
                <a:sym typeface="思源黑体 CN Light" charset="0"/>
              </a:rPr>
              <a:t>第五节  政策合法化</a:t>
            </a:r>
          </a:p>
        </p:txBody>
      </p:sp>
    </p:spTree>
    <p:extLst>
      <p:ext uri="{BB962C8B-B14F-4D97-AF65-F5344CB8AC3E}">
        <p14:creationId xmlns:p14="http://schemas.microsoft.com/office/powerpoint/2010/main" val="574207313"/>
      </p:ext>
    </p:extLst>
  </p:cSld>
  <p:clrMapOvr>
    <a:masterClrMapping/>
  </p:clrMapOvr>
  <p:transition/>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819" y="256542"/>
            <a:ext cx="7906601" cy="854074"/>
          </a:xfrm>
        </p:spPr>
        <p:txBody>
          <a:bodyPr/>
          <a:lstStyle/>
          <a:p>
            <a:pPr algn="ctr"/>
            <a:r>
              <a:rPr lang="zh-CN" altLang="en-US" b="1" dirty="0" smtClean="0">
                <a:solidFill>
                  <a:schemeClr val="tx1"/>
                </a:solidFill>
                <a:sym typeface="思源黑体 CN Light" charset="0"/>
              </a:rPr>
              <a:t>第五节  政策合法化</a:t>
            </a:r>
          </a:p>
        </p:txBody>
      </p:sp>
      <p:sp>
        <p:nvSpPr>
          <p:cNvPr id="3" name="内容占位符 2"/>
          <p:cNvSpPr>
            <a:spLocks noGrp="1"/>
          </p:cNvSpPr>
          <p:nvPr>
            <p:ph idx="1"/>
          </p:nvPr>
        </p:nvSpPr>
        <p:spPr>
          <a:xfrm>
            <a:off x="445135" y="1110615"/>
            <a:ext cx="8063865" cy="5560695"/>
          </a:xfrm>
        </p:spPr>
        <p:txBody>
          <a:bodyPr/>
          <a:lstStyle/>
          <a:p>
            <a:pPr marL="0" indent="0">
              <a:buClr>
                <a:srgbClr val="A50021"/>
              </a:buClr>
              <a:buSzPct val="75000"/>
              <a:buFont typeface="Wingdings" panose="05000000000000000000" charset="0"/>
              <a:buNone/>
            </a:pPr>
            <a:r>
              <a:rPr lang="zh-CN" altLang="en-US" sz="2400" b="1" dirty="0" smtClean="0">
                <a:sym typeface="思源黑体 CN Light" charset="0"/>
              </a:rPr>
              <a:t>三、公共政策合法化的程序</a:t>
            </a:r>
          </a:p>
          <a:p>
            <a:pPr marL="0" indent="0">
              <a:buClr>
                <a:srgbClr val="A50021"/>
              </a:buClr>
              <a:buSzPct val="75000"/>
              <a:buFont typeface="Wingdings" panose="05000000000000000000" charset="0"/>
              <a:buNone/>
            </a:pPr>
            <a:r>
              <a:rPr lang="zh-CN" altLang="en-US" sz="2400" b="1" dirty="0" smtClean="0">
                <a:sym typeface="思源黑体 CN Light" charset="0"/>
              </a:rPr>
              <a:t>（</a:t>
            </a:r>
            <a:r>
              <a:rPr lang="zh-CN" altLang="en-US" sz="2400" b="1" dirty="0" smtClean="0">
                <a:sym typeface="思源黑体 CN Light" charset="0"/>
              </a:rPr>
              <a:t>一）政策合法化程序的相对性</a:t>
            </a:r>
          </a:p>
          <a:p>
            <a:pPr marL="0" indent="0">
              <a:buClr>
                <a:srgbClr val="A50021"/>
              </a:buClr>
              <a:buSzPct val="75000"/>
              <a:buNone/>
            </a:pPr>
            <a:r>
              <a:rPr lang="zh-CN" altLang="en-US" sz="2400" dirty="0" smtClean="0">
                <a:sym typeface="思源黑体 CN Light" charset="0"/>
              </a:rPr>
              <a:t>    政策合法化的程序，应该说是从政策</a:t>
            </a:r>
            <a:r>
              <a:rPr lang="zh-CN" altLang="en-US" sz="2400" dirty="0" smtClean="0">
                <a:sym typeface="思源黑体 CN Light" charset="0"/>
              </a:rPr>
              <a:t>规划的终点即方案选优</a:t>
            </a:r>
            <a:r>
              <a:rPr lang="zh-CN" altLang="en-US" sz="2400" dirty="0" smtClean="0">
                <a:sym typeface="思源黑体 CN Light" charset="0"/>
              </a:rPr>
              <a:t>或者说是政策</a:t>
            </a:r>
            <a:r>
              <a:rPr lang="zh-CN" altLang="en-US" sz="2400" dirty="0" smtClean="0">
                <a:sym typeface="思源黑体 CN Light" charset="0"/>
              </a:rPr>
              <a:t>方案的最终决定后开始的</a:t>
            </a:r>
            <a:r>
              <a:rPr lang="zh-CN" altLang="en-US" sz="2400" dirty="0" smtClean="0">
                <a:sym typeface="思源黑体 CN Light" charset="0"/>
              </a:rPr>
              <a:t>。但</a:t>
            </a:r>
            <a:r>
              <a:rPr lang="zh-CN" altLang="en-US" sz="2400" dirty="0" smtClean="0">
                <a:sym typeface="思源黑体 CN Light" charset="0"/>
              </a:rPr>
              <a:t>政策合法化过程并不简单地表现为通过与颁布政策。</a:t>
            </a:r>
          </a:p>
          <a:p>
            <a:pPr marL="0" indent="0">
              <a:buClr>
                <a:srgbClr val="A50021"/>
              </a:buClr>
              <a:buSzPct val="75000"/>
              <a:buNone/>
            </a:pPr>
            <a:r>
              <a:rPr lang="zh-CN" altLang="en-US" sz="2400" dirty="0" smtClean="0">
                <a:sym typeface="思源黑体 CN Light" charset="0"/>
              </a:rPr>
              <a:t>    通过政策意味着</a:t>
            </a:r>
            <a:r>
              <a:rPr lang="zh-CN" altLang="en-US" sz="2400" dirty="0" smtClean="0">
                <a:sym typeface="思源黑体 CN Light" charset="0"/>
              </a:rPr>
              <a:t>先要讨论、审查政策方案，而这又往往导致对政策方案的某些内容进行修改以取得较多的赞同意见或决策者的满意。</a:t>
            </a:r>
            <a:r>
              <a:rPr lang="zh-CN" altLang="en-US" sz="2400" dirty="0" smtClean="0">
                <a:sym typeface="思源黑体 CN Light" charset="0"/>
              </a:rPr>
              <a:t>所以，政策</a:t>
            </a:r>
            <a:r>
              <a:rPr lang="zh-CN" altLang="en-US" sz="2400" dirty="0" smtClean="0">
                <a:sym typeface="思源黑体 CN Light" charset="0"/>
              </a:rPr>
              <a:t>合法化的过程类似于又一</a:t>
            </a:r>
            <a:r>
              <a:rPr lang="zh-CN" altLang="en-US" sz="2400" dirty="0" smtClean="0">
                <a:sym typeface="思源黑体 CN Light" charset="0"/>
              </a:rPr>
              <a:t>次政策</a:t>
            </a:r>
            <a:r>
              <a:rPr lang="zh-CN" altLang="en-US" sz="2400" dirty="0" smtClean="0">
                <a:sym typeface="思源黑体 CN Light" charset="0"/>
              </a:rPr>
              <a:t>方案规划。</a:t>
            </a:r>
          </a:p>
        </p:txBody>
      </p:sp>
    </p:spTree>
    <p:extLst>
      <p:ext uri="{BB962C8B-B14F-4D97-AF65-F5344CB8AC3E}">
        <p14:creationId xmlns:p14="http://schemas.microsoft.com/office/powerpoint/2010/main" val="4024796308"/>
      </p:ext>
    </p:extLst>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64564" y="196217"/>
            <a:ext cx="7906601" cy="854074"/>
          </a:xfrm>
        </p:spPr>
        <p:txBody>
          <a:bodyPr/>
          <a:lstStyle/>
          <a:p>
            <a:pPr algn="ctr"/>
            <a:r>
              <a:rPr lang="zh-CN" altLang="en-US" b="1" dirty="0" smtClean="0">
                <a:solidFill>
                  <a:schemeClr val="tx1"/>
                </a:solidFill>
                <a:sym typeface="思源黑体 CN Light" charset="0"/>
              </a:rPr>
              <a:t>第五节  政策合法化</a:t>
            </a:r>
          </a:p>
        </p:txBody>
      </p:sp>
      <p:sp>
        <p:nvSpPr>
          <p:cNvPr id="3" name="内容占位符 2"/>
          <p:cNvSpPr>
            <a:spLocks noGrp="1"/>
          </p:cNvSpPr>
          <p:nvPr>
            <p:ph idx="1"/>
          </p:nvPr>
        </p:nvSpPr>
        <p:spPr>
          <a:xfrm>
            <a:off x="196215" y="1110615"/>
            <a:ext cx="8614410" cy="5560695"/>
          </a:xfrm>
        </p:spPr>
        <p:txBody>
          <a:bodyPr/>
          <a:lstStyle/>
          <a:p>
            <a:pPr marL="0" indent="0">
              <a:buClr>
                <a:srgbClr val="A50021"/>
              </a:buClr>
              <a:buSzPct val="75000"/>
              <a:buFont typeface="Wingdings" panose="05000000000000000000" charset="0"/>
              <a:buNone/>
            </a:pPr>
            <a:r>
              <a:rPr lang="zh-CN" altLang="en-US" sz="2400" b="1" dirty="0" smtClean="0">
                <a:sym typeface="思源黑体 CN Light" charset="0"/>
              </a:rPr>
              <a:t>三、公共政策合法化的程序</a:t>
            </a:r>
          </a:p>
          <a:p>
            <a:pPr marL="0" indent="0">
              <a:buClr>
                <a:srgbClr val="A50021"/>
              </a:buClr>
              <a:buSzPct val="75000"/>
              <a:buFont typeface="Wingdings" panose="05000000000000000000" charset="0"/>
              <a:buNone/>
            </a:pPr>
            <a:r>
              <a:rPr lang="zh-CN" altLang="en-US" sz="2400" b="1" dirty="0" smtClean="0">
                <a:sym typeface="思源黑体 CN Light" charset="0"/>
              </a:rPr>
              <a:t>（二）行政机关的政策合法化过程</a:t>
            </a:r>
          </a:p>
          <a:p>
            <a:pPr marL="0" indent="0">
              <a:buClr>
                <a:srgbClr val="A50021"/>
              </a:buClr>
              <a:buSzPct val="75000"/>
              <a:buNone/>
            </a:pPr>
            <a:r>
              <a:rPr lang="zh-CN" altLang="en-US" sz="2400" dirty="0" smtClean="0">
                <a:sym typeface="思源黑体 CN Light" charset="0"/>
              </a:rPr>
              <a:t>    政策</a:t>
            </a:r>
            <a:r>
              <a:rPr lang="zh-CN" altLang="en-US" sz="2400" dirty="0" smtClean="0">
                <a:sym typeface="思源黑体 CN Light" charset="0"/>
              </a:rPr>
              <a:t>合法化过程与决策的领导体制有密切的关系</a:t>
            </a:r>
            <a:r>
              <a:rPr lang="zh-CN" altLang="en-US" sz="2400" dirty="0" smtClean="0">
                <a:sym typeface="思源黑体 CN Light" charset="0"/>
              </a:rPr>
              <a:t>。领导</a:t>
            </a:r>
            <a:r>
              <a:rPr lang="zh-CN" altLang="en-US" sz="2400" dirty="0" smtClean="0">
                <a:sym typeface="思源黑体 CN Light" charset="0"/>
              </a:rPr>
              <a:t>体制的不同往往导致政策合法化过程的不同。</a:t>
            </a:r>
          </a:p>
          <a:p>
            <a:pPr marL="0" indent="0">
              <a:buClr>
                <a:srgbClr val="A50021"/>
              </a:buClr>
              <a:buSzPct val="75000"/>
              <a:buNone/>
            </a:pPr>
            <a:r>
              <a:rPr lang="zh-CN" altLang="en-US" sz="2400" dirty="0" smtClean="0">
                <a:sym typeface="思源黑体 CN Light" charset="0"/>
              </a:rPr>
              <a:t>    领导</a:t>
            </a:r>
            <a:r>
              <a:rPr lang="zh-CN" altLang="en-US" sz="2400" dirty="0" smtClean="0">
                <a:sym typeface="思源黑体 CN Light" charset="0"/>
              </a:rPr>
              <a:t>体制从不同的角度可以作不同的划分，如首长制与委员会制、集权制与分权制</a:t>
            </a:r>
            <a:r>
              <a:rPr lang="zh-CN" altLang="en-US" sz="2400" dirty="0" smtClean="0">
                <a:sym typeface="思源黑体 CN Light" charset="0"/>
              </a:rPr>
              <a:t>。首长</a:t>
            </a:r>
            <a:r>
              <a:rPr lang="zh-CN" altLang="en-US" sz="2400" dirty="0" smtClean="0">
                <a:sym typeface="思源黑体 CN Light" charset="0"/>
              </a:rPr>
              <a:t>制与委员会制是一种最常见的划分方法。</a:t>
            </a:r>
          </a:p>
        </p:txBody>
      </p:sp>
    </p:spTree>
    <p:extLst>
      <p:ext uri="{BB962C8B-B14F-4D97-AF65-F5344CB8AC3E}">
        <p14:creationId xmlns:p14="http://schemas.microsoft.com/office/powerpoint/2010/main" val="654735742"/>
      </p:ext>
    </p:extLst>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31228" y="947421"/>
            <a:ext cx="8713075" cy="56215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8611" name="文本框 27"/>
          <p:cNvSpPr txBox="1">
            <a:spLocks noChangeArrowheads="1"/>
          </p:cNvSpPr>
          <p:nvPr/>
        </p:nvSpPr>
        <p:spPr bwMode="auto">
          <a:xfrm>
            <a:off x="833676" y="791606"/>
            <a:ext cx="5259705"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2400" b="1" dirty="0">
                <a:sym typeface="思源黑体 CN Light" charset="0"/>
              </a:rPr>
              <a:t>三、公共政策合法化的程序</a:t>
            </a:r>
          </a:p>
          <a:p>
            <a:pPr>
              <a:lnSpc>
                <a:spcPct val="150000"/>
              </a:lnSpc>
            </a:pPr>
            <a:r>
              <a:rPr lang="zh-CN" altLang="en-US" sz="2400" b="1" dirty="0" smtClean="0">
                <a:solidFill>
                  <a:schemeClr val="tx1"/>
                </a:solidFill>
                <a:ea typeface="宋体" panose="02010600030101010101" pitchFamily="2" charset="-122"/>
                <a:sym typeface="思源黑体 CN Light" charset="0"/>
              </a:rPr>
              <a:t>（</a:t>
            </a:r>
            <a:r>
              <a:rPr lang="zh-CN" altLang="en-US" sz="2400" b="1" dirty="0">
                <a:solidFill>
                  <a:schemeClr val="tx1"/>
                </a:solidFill>
                <a:ea typeface="宋体" panose="02010600030101010101" pitchFamily="2" charset="-122"/>
                <a:sym typeface="思源黑体 CN Light" charset="0"/>
              </a:rPr>
              <a:t>三）立法机关的政策合法化过程</a:t>
            </a:r>
          </a:p>
        </p:txBody>
      </p:sp>
      <p:sp>
        <p:nvSpPr>
          <p:cNvPr id="2" name="小管"/>
          <p:cNvSpPr/>
          <p:nvPr/>
        </p:nvSpPr>
        <p:spPr>
          <a:xfrm>
            <a:off x="921385" y="1976755"/>
            <a:ext cx="1767205" cy="4232275"/>
          </a:xfrm>
          <a:prstGeom prst="rect">
            <a:avLst/>
          </a:prstGeom>
          <a:noFill/>
          <a:ln>
            <a:solidFill>
              <a:srgbClr val="B18C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sz="3100">
              <a:solidFill>
                <a:srgbClr val="595959"/>
              </a:solidFill>
              <a:ea typeface="宋体" panose="02010600030101010101" pitchFamily="2" charset="-122"/>
              <a:sym typeface="思源黑体 CN Light" charset="0"/>
            </a:endParaRPr>
          </a:p>
        </p:txBody>
      </p:sp>
      <p:sp>
        <p:nvSpPr>
          <p:cNvPr id="4" name="小管"/>
          <p:cNvSpPr/>
          <p:nvPr/>
        </p:nvSpPr>
        <p:spPr>
          <a:xfrm rot="5400000">
            <a:off x="1402954" y="1889125"/>
            <a:ext cx="806449" cy="876300"/>
          </a:xfrm>
          <a:prstGeom prst="homePlate">
            <a:avLst>
              <a:gd name="adj" fmla="val 31720"/>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sz="3100">
              <a:solidFill>
                <a:srgbClr val="595959"/>
              </a:solidFill>
              <a:ea typeface="宋体" panose="02010600030101010101" pitchFamily="2" charset="-122"/>
              <a:sym typeface="思源黑体 CN Light" charset="0"/>
            </a:endParaRPr>
          </a:p>
        </p:txBody>
      </p:sp>
      <p:sp>
        <p:nvSpPr>
          <p:cNvPr id="68615" name="Freeform 62"/>
          <p:cNvSpPr>
            <a:spLocks noChangeAspect="1" noEditPoints="1" noChangeArrowheads="1"/>
          </p:cNvSpPr>
          <p:nvPr/>
        </p:nvSpPr>
        <p:spPr bwMode="auto">
          <a:xfrm>
            <a:off x="1618060" y="1974850"/>
            <a:ext cx="375047" cy="503238"/>
          </a:xfrm>
          <a:custGeom>
            <a:avLst/>
            <a:gdLst>
              <a:gd name="T0" fmla="*/ 58 w 58"/>
              <a:gd name="T1" fmla="*/ 33 h 58"/>
              <a:gd name="T2" fmla="*/ 57 w 58"/>
              <a:gd name="T3" fmla="*/ 34 h 58"/>
              <a:gd name="T4" fmla="*/ 50 w 58"/>
              <a:gd name="T5" fmla="*/ 35 h 58"/>
              <a:gd name="T6" fmla="*/ 49 w 58"/>
              <a:gd name="T7" fmla="*/ 39 h 58"/>
              <a:gd name="T8" fmla="*/ 53 w 58"/>
              <a:gd name="T9" fmla="*/ 44 h 58"/>
              <a:gd name="T10" fmla="*/ 53 w 58"/>
              <a:gd name="T11" fmla="*/ 45 h 58"/>
              <a:gd name="T12" fmla="*/ 53 w 58"/>
              <a:gd name="T13" fmla="*/ 46 h 58"/>
              <a:gd name="T14" fmla="*/ 45 w 58"/>
              <a:gd name="T15" fmla="*/ 53 h 58"/>
              <a:gd name="T16" fmla="*/ 44 w 58"/>
              <a:gd name="T17" fmla="*/ 52 h 58"/>
              <a:gd name="T18" fmla="*/ 39 w 58"/>
              <a:gd name="T19" fmla="*/ 48 h 58"/>
              <a:gd name="T20" fmla="*/ 36 w 58"/>
              <a:gd name="T21" fmla="*/ 50 h 58"/>
              <a:gd name="T22" fmla="*/ 34 w 58"/>
              <a:gd name="T23" fmla="*/ 57 h 58"/>
              <a:gd name="T24" fmla="*/ 33 w 58"/>
              <a:gd name="T25" fmla="*/ 58 h 58"/>
              <a:gd name="T26" fmla="*/ 25 w 58"/>
              <a:gd name="T27" fmla="*/ 58 h 58"/>
              <a:gd name="T28" fmla="*/ 23 w 58"/>
              <a:gd name="T29" fmla="*/ 57 h 58"/>
              <a:gd name="T30" fmla="*/ 22 w 58"/>
              <a:gd name="T31" fmla="*/ 50 h 58"/>
              <a:gd name="T32" fmla="*/ 19 w 58"/>
              <a:gd name="T33" fmla="*/ 48 h 58"/>
              <a:gd name="T34" fmla="*/ 14 w 58"/>
              <a:gd name="T35" fmla="*/ 52 h 58"/>
              <a:gd name="T36" fmla="*/ 13 w 58"/>
              <a:gd name="T37" fmla="*/ 53 h 58"/>
              <a:gd name="T38" fmla="*/ 12 w 58"/>
              <a:gd name="T39" fmla="*/ 52 h 58"/>
              <a:gd name="T40" fmla="*/ 5 w 58"/>
              <a:gd name="T41" fmla="*/ 46 h 58"/>
              <a:gd name="T42" fmla="*/ 5 w 58"/>
              <a:gd name="T43" fmla="*/ 45 h 58"/>
              <a:gd name="T44" fmla="*/ 5 w 58"/>
              <a:gd name="T45" fmla="*/ 44 h 58"/>
              <a:gd name="T46" fmla="*/ 9 w 58"/>
              <a:gd name="T47" fmla="*/ 39 h 58"/>
              <a:gd name="T48" fmla="*/ 8 w 58"/>
              <a:gd name="T49" fmla="*/ 35 h 58"/>
              <a:gd name="T50" fmla="*/ 1 w 58"/>
              <a:gd name="T51" fmla="*/ 34 h 58"/>
              <a:gd name="T52" fmla="*/ 0 w 58"/>
              <a:gd name="T53" fmla="*/ 33 h 58"/>
              <a:gd name="T54" fmla="*/ 0 w 58"/>
              <a:gd name="T55" fmla="*/ 24 h 58"/>
              <a:gd name="T56" fmla="*/ 1 w 58"/>
              <a:gd name="T57" fmla="*/ 23 h 58"/>
              <a:gd name="T58" fmla="*/ 8 w 58"/>
              <a:gd name="T59" fmla="*/ 22 h 58"/>
              <a:gd name="T60" fmla="*/ 9 w 58"/>
              <a:gd name="T61" fmla="*/ 18 h 58"/>
              <a:gd name="T62" fmla="*/ 5 w 58"/>
              <a:gd name="T63" fmla="*/ 13 h 58"/>
              <a:gd name="T64" fmla="*/ 5 w 58"/>
              <a:gd name="T65" fmla="*/ 12 h 58"/>
              <a:gd name="T66" fmla="*/ 5 w 58"/>
              <a:gd name="T67" fmla="*/ 11 h 58"/>
              <a:gd name="T68" fmla="*/ 13 w 58"/>
              <a:gd name="T69" fmla="*/ 5 h 58"/>
              <a:gd name="T70" fmla="*/ 14 w 58"/>
              <a:gd name="T71" fmla="*/ 5 h 58"/>
              <a:gd name="T72" fmla="*/ 19 w 58"/>
              <a:gd name="T73" fmla="*/ 9 h 58"/>
              <a:gd name="T74" fmla="*/ 22 w 58"/>
              <a:gd name="T75" fmla="*/ 8 h 58"/>
              <a:gd name="T76" fmla="*/ 23 w 58"/>
              <a:gd name="T77" fmla="*/ 1 h 58"/>
              <a:gd name="T78" fmla="*/ 25 w 58"/>
              <a:gd name="T79" fmla="*/ 0 h 58"/>
              <a:gd name="T80" fmla="*/ 33 w 58"/>
              <a:gd name="T81" fmla="*/ 0 h 58"/>
              <a:gd name="T82" fmla="*/ 34 w 58"/>
              <a:gd name="T83" fmla="*/ 1 h 58"/>
              <a:gd name="T84" fmla="*/ 36 w 58"/>
              <a:gd name="T85" fmla="*/ 8 h 58"/>
              <a:gd name="T86" fmla="*/ 39 w 58"/>
              <a:gd name="T87" fmla="*/ 9 h 58"/>
              <a:gd name="T88" fmla="*/ 44 w 58"/>
              <a:gd name="T89" fmla="*/ 5 h 58"/>
              <a:gd name="T90" fmla="*/ 45 w 58"/>
              <a:gd name="T91" fmla="*/ 5 h 58"/>
              <a:gd name="T92" fmla="*/ 46 w 58"/>
              <a:gd name="T93" fmla="*/ 5 h 58"/>
              <a:gd name="T94" fmla="*/ 52 w 58"/>
              <a:gd name="T95" fmla="*/ 12 h 58"/>
              <a:gd name="T96" fmla="*/ 53 w 58"/>
              <a:gd name="T97" fmla="*/ 12 h 58"/>
              <a:gd name="T98" fmla="*/ 52 w 58"/>
              <a:gd name="T99" fmla="*/ 13 h 58"/>
              <a:gd name="T100" fmla="*/ 48 w 58"/>
              <a:gd name="T101" fmla="*/ 18 h 58"/>
              <a:gd name="T102" fmla="*/ 50 w 58"/>
              <a:gd name="T103" fmla="*/ 22 h 58"/>
              <a:gd name="T104" fmla="*/ 57 w 58"/>
              <a:gd name="T105" fmla="*/ 23 h 58"/>
              <a:gd name="T106" fmla="*/ 58 w 58"/>
              <a:gd name="T107" fmla="*/ 25 h 58"/>
              <a:gd name="T108" fmla="*/ 58 w 58"/>
              <a:gd name="T109" fmla="*/ 33 h 58"/>
              <a:gd name="T110" fmla="*/ 29 w 58"/>
              <a:gd name="T111" fmla="*/ 19 h 58"/>
              <a:gd name="T112" fmla="*/ 19 w 58"/>
              <a:gd name="T113" fmla="*/ 29 h 58"/>
              <a:gd name="T114" fmla="*/ 29 w 58"/>
              <a:gd name="T115" fmla="*/ 38 h 58"/>
              <a:gd name="T116" fmla="*/ 39 w 58"/>
              <a:gd name="T117" fmla="*/ 29 h 58"/>
              <a:gd name="T118" fmla="*/ 29 w 58"/>
              <a:gd name="T11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6" name="小管"/>
          <p:cNvSpPr/>
          <p:nvPr/>
        </p:nvSpPr>
        <p:spPr>
          <a:xfrm>
            <a:off x="2764790" y="1976755"/>
            <a:ext cx="1765935" cy="4232910"/>
          </a:xfrm>
          <a:prstGeom prst="rect">
            <a:avLst/>
          </a:prstGeom>
          <a:noFill/>
          <a:ln>
            <a:solidFill>
              <a:srgbClr val="B18C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sz="3100">
              <a:solidFill>
                <a:srgbClr val="595959"/>
              </a:solidFill>
              <a:ea typeface="宋体" panose="02010600030101010101" pitchFamily="2" charset="-122"/>
              <a:sym typeface="思源黑体 CN Light" charset="0"/>
            </a:endParaRPr>
          </a:p>
        </p:txBody>
      </p:sp>
      <p:sp>
        <p:nvSpPr>
          <p:cNvPr id="8" name="小管"/>
          <p:cNvSpPr/>
          <p:nvPr/>
        </p:nvSpPr>
        <p:spPr>
          <a:xfrm rot="5400000">
            <a:off x="3244850" y="1889125"/>
            <a:ext cx="806450" cy="876300"/>
          </a:xfrm>
          <a:prstGeom prst="homePlate">
            <a:avLst>
              <a:gd name="adj" fmla="val 31720"/>
            </a:avLst>
          </a:prstGeom>
          <a:solidFill>
            <a:srgbClr val="6D53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sz="3100">
              <a:solidFill>
                <a:srgbClr val="595959"/>
              </a:solidFill>
              <a:ea typeface="宋体" panose="02010600030101010101" pitchFamily="2" charset="-122"/>
              <a:sym typeface="思源黑体 CN Light" charset="0"/>
            </a:endParaRPr>
          </a:p>
        </p:txBody>
      </p:sp>
      <p:sp>
        <p:nvSpPr>
          <p:cNvPr id="68619" name="Freeform 245"/>
          <p:cNvSpPr>
            <a:spLocks noChangeAspect="1" noChangeArrowheads="1"/>
          </p:cNvSpPr>
          <p:nvPr/>
        </p:nvSpPr>
        <p:spPr bwMode="auto">
          <a:xfrm>
            <a:off x="3463529" y="1981200"/>
            <a:ext cx="369094" cy="490538"/>
          </a:xfrm>
          <a:custGeom>
            <a:avLst/>
            <a:gdLst>
              <a:gd name="T0" fmla="*/ 68 w 68"/>
              <a:gd name="T1" fmla="*/ 3 h 68"/>
              <a:gd name="T2" fmla="*/ 58 w 68"/>
              <a:gd name="T3" fmla="*/ 61 h 68"/>
              <a:gd name="T4" fmla="*/ 57 w 68"/>
              <a:gd name="T5" fmla="*/ 63 h 68"/>
              <a:gd name="T6" fmla="*/ 56 w 68"/>
              <a:gd name="T7" fmla="*/ 63 h 68"/>
              <a:gd name="T8" fmla="*/ 55 w 68"/>
              <a:gd name="T9" fmla="*/ 63 h 68"/>
              <a:gd name="T10" fmla="*/ 38 w 68"/>
              <a:gd name="T11" fmla="*/ 56 h 68"/>
              <a:gd name="T12" fmla="*/ 28 w 68"/>
              <a:gd name="T13" fmla="*/ 67 h 68"/>
              <a:gd name="T14" fmla="*/ 26 w 68"/>
              <a:gd name="T15" fmla="*/ 68 h 68"/>
              <a:gd name="T16" fmla="*/ 26 w 68"/>
              <a:gd name="T17" fmla="*/ 68 h 68"/>
              <a:gd name="T18" fmla="*/ 24 w 68"/>
              <a:gd name="T19" fmla="*/ 65 h 68"/>
              <a:gd name="T20" fmla="*/ 24 w 68"/>
              <a:gd name="T21" fmla="*/ 52 h 68"/>
              <a:gd name="T22" fmla="*/ 57 w 68"/>
              <a:gd name="T23" fmla="*/ 12 h 68"/>
              <a:gd name="T24" fmla="*/ 16 w 68"/>
              <a:gd name="T25" fmla="*/ 47 h 68"/>
              <a:gd name="T26" fmla="*/ 1 w 68"/>
              <a:gd name="T27" fmla="*/ 41 h 68"/>
              <a:gd name="T28" fmla="*/ 0 w 68"/>
              <a:gd name="T29" fmla="*/ 39 h 68"/>
              <a:gd name="T30" fmla="*/ 1 w 68"/>
              <a:gd name="T31" fmla="*/ 36 h 68"/>
              <a:gd name="T32" fmla="*/ 64 w 68"/>
              <a:gd name="T33" fmla="*/ 0 h 68"/>
              <a:gd name="T34" fmla="*/ 65 w 68"/>
              <a:gd name="T35" fmla="*/ 0 h 68"/>
              <a:gd name="T36" fmla="*/ 67 w 68"/>
              <a:gd name="T37" fmla="*/ 0 h 68"/>
              <a:gd name="T38" fmla="*/ 68 w 68"/>
              <a:gd name="T39" fmla="*/ 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0" name="Rectangle 21"/>
          <p:cNvSpPr/>
          <p:nvPr/>
        </p:nvSpPr>
        <p:spPr>
          <a:xfrm>
            <a:off x="4606290" y="1976755"/>
            <a:ext cx="1765935" cy="4232910"/>
          </a:xfrm>
          <a:prstGeom prst="rect">
            <a:avLst/>
          </a:prstGeom>
          <a:noFill/>
          <a:ln>
            <a:solidFill>
              <a:srgbClr val="B18C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sz="3100">
              <a:solidFill>
                <a:srgbClr val="595959"/>
              </a:solidFill>
              <a:ea typeface="宋体" panose="02010600030101010101" pitchFamily="2" charset="-122"/>
              <a:sym typeface="思源黑体 CN Light" charset="0"/>
            </a:endParaRPr>
          </a:p>
        </p:txBody>
      </p:sp>
      <p:sp>
        <p:nvSpPr>
          <p:cNvPr id="12" name="小管"/>
          <p:cNvSpPr/>
          <p:nvPr/>
        </p:nvSpPr>
        <p:spPr>
          <a:xfrm rot="5400000">
            <a:off x="5097859" y="1900237"/>
            <a:ext cx="784225" cy="876300"/>
          </a:xfrm>
          <a:prstGeom prst="homePlate">
            <a:avLst>
              <a:gd name="adj" fmla="val 31720"/>
            </a:avLst>
          </a:prstGeom>
          <a:solidFill>
            <a:srgbClr val="B18C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sz="3100">
              <a:solidFill>
                <a:srgbClr val="595959"/>
              </a:solidFill>
              <a:ea typeface="宋体" panose="02010600030101010101" pitchFamily="2" charset="-122"/>
              <a:sym typeface="思源黑体 CN Light" charset="0"/>
            </a:endParaRPr>
          </a:p>
        </p:txBody>
      </p:sp>
      <p:sp>
        <p:nvSpPr>
          <p:cNvPr id="68623" name="Freeform 132"/>
          <p:cNvSpPr>
            <a:spLocks noChangeAspect="1" noEditPoints="1" noChangeArrowheads="1"/>
          </p:cNvSpPr>
          <p:nvPr/>
        </p:nvSpPr>
        <p:spPr bwMode="auto">
          <a:xfrm>
            <a:off x="5270897" y="1946275"/>
            <a:ext cx="438150" cy="558800"/>
          </a:xfrm>
          <a:custGeom>
            <a:avLst/>
            <a:gdLst>
              <a:gd name="T0" fmla="*/ 62 w 64"/>
              <a:gd name="T1" fmla="*/ 31 h 61"/>
              <a:gd name="T2" fmla="*/ 62 w 64"/>
              <a:gd name="T3" fmla="*/ 31 h 61"/>
              <a:gd name="T4" fmla="*/ 54 w 64"/>
              <a:gd name="T5" fmla="*/ 27 h 61"/>
              <a:gd name="T6" fmla="*/ 45 w 64"/>
              <a:gd name="T7" fmla="*/ 33 h 61"/>
              <a:gd name="T8" fmla="*/ 44 w 64"/>
              <a:gd name="T9" fmla="*/ 35 h 61"/>
              <a:gd name="T10" fmla="*/ 43 w 64"/>
              <a:gd name="T11" fmla="*/ 35 h 61"/>
              <a:gd name="T12" fmla="*/ 42 w 64"/>
              <a:gd name="T13" fmla="*/ 35 h 61"/>
              <a:gd name="T14" fmla="*/ 41 w 64"/>
              <a:gd name="T15" fmla="*/ 33 h 61"/>
              <a:gd name="T16" fmla="*/ 32 w 64"/>
              <a:gd name="T17" fmla="*/ 27 h 61"/>
              <a:gd name="T18" fmla="*/ 23 w 64"/>
              <a:gd name="T19" fmla="*/ 33 h 61"/>
              <a:gd name="T20" fmla="*/ 22 w 64"/>
              <a:gd name="T21" fmla="*/ 35 h 61"/>
              <a:gd name="T22" fmla="*/ 21 w 64"/>
              <a:gd name="T23" fmla="*/ 35 h 61"/>
              <a:gd name="T24" fmla="*/ 20 w 64"/>
              <a:gd name="T25" fmla="*/ 35 h 61"/>
              <a:gd name="T26" fmla="*/ 19 w 64"/>
              <a:gd name="T27" fmla="*/ 33 h 61"/>
              <a:gd name="T28" fmla="*/ 10 w 64"/>
              <a:gd name="T29" fmla="*/ 27 h 61"/>
              <a:gd name="T30" fmla="*/ 3 w 64"/>
              <a:gd name="T31" fmla="*/ 31 h 61"/>
              <a:gd name="T32" fmla="*/ 2 w 64"/>
              <a:gd name="T33" fmla="*/ 31 h 61"/>
              <a:gd name="T34" fmla="*/ 0 w 64"/>
              <a:gd name="T35" fmla="*/ 30 h 61"/>
              <a:gd name="T36" fmla="*/ 0 w 64"/>
              <a:gd name="T37" fmla="*/ 30 h 61"/>
              <a:gd name="T38" fmla="*/ 32 w 64"/>
              <a:gd name="T39" fmla="*/ 7 h 61"/>
              <a:gd name="T40" fmla="*/ 64 w 64"/>
              <a:gd name="T41" fmla="*/ 30 h 61"/>
              <a:gd name="T42" fmla="*/ 64 w 64"/>
              <a:gd name="T43" fmla="*/ 30 h 61"/>
              <a:gd name="T44" fmla="*/ 62 w 64"/>
              <a:gd name="T45" fmla="*/ 31 h 61"/>
              <a:gd name="T46" fmla="*/ 34 w 64"/>
              <a:gd name="T47" fmla="*/ 51 h 61"/>
              <a:gd name="T48" fmla="*/ 25 w 64"/>
              <a:gd name="T49" fmla="*/ 61 h 61"/>
              <a:gd name="T50" fmla="*/ 15 w 64"/>
              <a:gd name="T51" fmla="*/ 51 h 61"/>
              <a:gd name="T52" fmla="*/ 17 w 64"/>
              <a:gd name="T53" fmla="*/ 49 h 61"/>
              <a:gd name="T54" fmla="*/ 20 w 64"/>
              <a:gd name="T55" fmla="*/ 51 h 61"/>
              <a:gd name="T56" fmla="*/ 25 w 64"/>
              <a:gd name="T57" fmla="*/ 56 h 61"/>
              <a:gd name="T58" fmla="*/ 30 w 64"/>
              <a:gd name="T59" fmla="*/ 51 h 61"/>
              <a:gd name="T60" fmla="*/ 30 w 64"/>
              <a:gd name="T61" fmla="*/ 29 h 61"/>
              <a:gd name="T62" fmla="*/ 32 w 64"/>
              <a:gd name="T63" fmla="*/ 29 h 61"/>
              <a:gd name="T64" fmla="*/ 34 w 64"/>
              <a:gd name="T65" fmla="*/ 29 h 61"/>
              <a:gd name="T66" fmla="*/ 34 w 64"/>
              <a:gd name="T67" fmla="*/ 51 h 61"/>
              <a:gd name="T68" fmla="*/ 34 w 64"/>
              <a:gd name="T69" fmla="*/ 6 h 61"/>
              <a:gd name="T70" fmla="*/ 32 w 64"/>
              <a:gd name="T71" fmla="*/ 6 h 61"/>
              <a:gd name="T72" fmla="*/ 30 w 64"/>
              <a:gd name="T73" fmla="*/ 6 h 61"/>
              <a:gd name="T74" fmla="*/ 30 w 64"/>
              <a:gd name="T75" fmla="*/ 3 h 61"/>
              <a:gd name="T76" fmla="*/ 32 w 64"/>
              <a:gd name="T77" fmla="*/ 0 h 61"/>
              <a:gd name="T78" fmla="*/ 34 w 64"/>
              <a:gd name="T79" fmla="*/ 3 h 61"/>
              <a:gd name="T80" fmla="*/ 34 w 64"/>
              <a:gd name="T81" fmla="*/ 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4" name="Rectangle 21"/>
          <p:cNvSpPr/>
          <p:nvPr/>
        </p:nvSpPr>
        <p:spPr>
          <a:xfrm>
            <a:off x="6454140" y="1978025"/>
            <a:ext cx="1767205" cy="4231640"/>
          </a:xfrm>
          <a:prstGeom prst="rect">
            <a:avLst/>
          </a:prstGeom>
          <a:noFill/>
          <a:ln>
            <a:solidFill>
              <a:srgbClr val="B18C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sz="3100">
              <a:solidFill>
                <a:srgbClr val="595959"/>
              </a:solidFill>
              <a:ea typeface="宋体" panose="02010600030101010101" pitchFamily="2" charset="-122"/>
              <a:sym typeface="思源黑体 CN Light" charset="0"/>
            </a:endParaRPr>
          </a:p>
        </p:txBody>
      </p:sp>
      <p:sp>
        <p:nvSpPr>
          <p:cNvPr id="16" name="小管"/>
          <p:cNvSpPr/>
          <p:nvPr/>
        </p:nvSpPr>
        <p:spPr>
          <a:xfrm rot="5400000">
            <a:off x="6933803" y="1889919"/>
            <a:ext cx="808038" cy="876300"/>
          </a:xfrm>
          <a:prstGeom prst="homePlate">
            <a:avLst>
              <a:gd name="adj" fmla="val 31720"/>
            </a:avLst>
          </a:prstGeom>
          <a:solidFill>
            <a:srgbClr val="6D53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sz="3100">
              <a:solidFill>
                <a:srgbClr val="595959"/>
              </a:solidFill>
              <a:ea typeface="宋体" panose="02010600030101010101" pitchFamily="2" charset="-122"/>
              <a:sym typeface="思源黑体 CN Light" charset="0"/>
            </a:endParaRPr>
          </a:p>
        </p:txBody>
      </p:sp>
      <p:sp>
        <p:nvSpPr>
          <p:cNvPr id="68627" name="Freeform 79"/>
          <p:cNvSpPr>
            <a:spLocks noEditPoints="1" noChangeArrowheads="1"/>
          </p:cNvSpPr>
          <p:nvPr/>
        </p:nvSpPr>
        <p:spPr bwMode="auto">
          <a:xfrm>
            <a:off x="7133035" y="1924051"/>
            <a:ext cx="410765" cy="530225"/>
          </a:xfrm>
          <a:custGeom>
            <a:avLst/>
            <a:gdLst>
              <a:gd name="T0" fmla="*/ 236 w 248"/>
              <a:gd name="T1" fmla="*/ 200 h 240"/>
              <a:gd name="T2" fmla="*/ 176 w 248"/>
              <a:gd name="T3" fmla="*/ 200 h 240"/>
              <a:gd name="T4" fmla="*/ 160 w 248"/>
              <a:gd name="T5" fmla="*/ 200 h 240"/>
              <a:gd name="T6" fmla="*/ 160 w 248"/>
              <a:gd name="T7" fmla="*/ 220 h 240"/>
              <a:gd name="T8" fmla="*/ 176 w 248"/>
              <a:gd name="T9" fmla="*/ 236 h 240"/>
              <a:gd name="T10" fmla="*/ 176 w 248"/>
              <a:gd name="T11" fmla="*/ 240 h 240"/>
              <a:gd name="T12" fmla="*/ 72 w 248"/>
              <a:gd name="T13" fmla="*/ 240 h 240"/>
              <a:gd name="T14" fmla="*/ 72 w 248"/>
              <a:gd name="T15" fmla="*/ 236 h 240"/>
              <a:gd name="T16" fmla="*/ 88 w 248"/>
              <a:gd name="T17" fmla="*/ 220 h 240"/>
              <a:gd name="T18" fmla="*/ 88 w 248"/>
              <a:gd name="T19" fmla="*/ 200 h 240"/>
              <a:gd name="T20" fmla="*/ 72 w 248"/>
              <a:gd name="T21" fmla="*/ 200 h 240"/>
              <a:gd name="T22" fmla="*/ 12 w 248"/>
              <a:gd name="T23" fmla="*/ 200 h 240"/>
              <a:gd name="T24" fmla="*/ 0 w 248"/>
              <a:gd name="T25" fmla="*/ 188 h 240"/>
              <a:gd name="T26" fmla="*/ 0 w 248"/>
              <a:gd name="T27" fmla="*/ 28 h 240"/>
              <a:gd name="T28" fmla="*/ 12 w 248"/>
              <a:gd name="T29" fmla="*/ 16 h 240"/>
              <a:gd name="T30" fmla="*/ 86 w 248"/>
              <a:gd name="T31" fmla="*/ 16 h 240"/>
              <a:gd name="T32" fmla="*/ 70 w 248"/>
              <a:gd name="T33" fmla="*/ 32 h 240"/>
              <a:gd name="T34" fmla="*/ 16 w 248"/>
              <a:gd name="T35" fmla="*/ 32 h 240"/>
              <a:gd name="T36" fmla="*/ 16 w 248"/>
              <a:gd name="T37" fmla="*/ 168 h 240"/>
              <a:gd name="T38" fmla="*/ 232 w 248"/>
              <a:gd name="T39" fmla="*/ 168 h 240"/>
              <a:gd name="T40" fmla="*/ 232 w 248"/>
              <a:gd name="T41" fmla="*/ 32 h 240"/>
              <a:gd name="T42" fmla="*/ 178 w 248"/>
              <a:gd name="T43" fmla="*/ 32 h 240"/>
              <a:gd name="T44" fmla="*/ 162 w 248"/>
              <a:gd name="T45" fmla="*/ 16 h 240"/>
              <a:gd name="T46" fmla="*/ 236 w 248"/>
              <a:gd name="T47" fmla="*/ 16 h 240"/>
              <a:gd name="T48" fmla="*/ 248 w 248"/>
              <a:gd name="T49" fmla="*/ 28 h 240"/>
              <a:gd name="T50" fmla="*/ 248 w 248"/>
              <a:gd name="T51" fmla="*/ 188 h 240"/>
              <a:gd name="T52" fmla="*/ 236 w 248"/>
              <a:gd name="T53" fmla="*/ 200 h 240"/>
              <a:gd name="T54" fmla="*/ 152 w 248"/>
              <a:gd name="T55" fmla="*/ 52 h 240"/>
              <a:gd name="T56" fmla="*/ 144 w 248"/>
              <a:gd name="T57" fmla="*/ 48 h 240"/>
              <a:gd name="T58" fmla="*/ 136 w 248"/>
              <a:gd name="T59" fmla="*/ 41 h 240"/>
              <a:gd name="T60" fmla="*/ 136 w 248"/>
              <a:gd name="T61" fmla="*/ 96 h 240"/>
              <a:gd name="T62" fmla="*/ 124 w 248"/>
              <a:gd name="T63" fmla="*/ 108 h 240"/>
              <a:gd name="T64" fmla="*/ 112 w 248"/>
              <a:gd name="T65" fmla="*/ 96 h 240"/>
              <a:gd name="T66" fmla="*/ 112 w 248"/>
              <a:gd name="T67" fmla="*/ 41 h 240"/>
              <a:gd name="T68" fmla="*/ 104 w 248"/>
              <a:gd name="T69" fmla="*/ 48 h 240"/>
              <a:gd name="T70" fmla="*/ 96 w 248"/>
              <a:gd name="T71" fmla="*/ 52 h 240"/>
              <a:gd name="T72" fmla="*/ 84 w 248"/>
              <a:gd name="T73" fmla="*/ 40 h 240"/>
              <a:gd name="T74" fmla="*/ 88 w 248"/>
              <a:gd name="T75" fmla="*/ 32 h 240"/>
              <a:gd name="T76" fmla="*/ 116 w 248"/>
              <a:gd name="T77" fmla="*/ 4 h 240"/>
              <a:gd name="T78" fmla="*/ 124 w 248"/>
              <a:gd name="T79" fmla="*/ 0 h 240"/>
              <a:gd name="T80" fmla="*/ 132 w 248"/>
              <a:gd name="T81" fmla="*/ 4 h 240"/>
              <a:gd name="T82" fmla="*/ 160 w 248"/>
              <a:gd name="T83" fmla="*/ 32 h 240"/>
              <a:gd name="T84" fmla="*/ 164 w 248"/>
              <a:gd name="T85" fmla="*/ 40 h 240"/>
              <a:gd name="T86" fmla="*/ 152 w 248"/>
              <a:gd name="T87" fmla="*/ 52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8" h="240">
                <a:moveTo>
                  <a:pt x="236" y="200"/>
                </a:moveTo>
                <a:cubicBezTo>
                  <a:pt x="176" y="200"/>
                  <a:pt x="176" y="200"/>
                  <a:pt x="176" y="200"/>
                </a:cubicBezTo>
                <a:cubicBezTo>
                  <a:pt x="160" y="200"/>
                  <a:pt x="160" y="200"/>
                  <a:pt x="160" y="200"/>
                </a:cubicBezTo>
                <a:cubicBezTo>
                  <a:pt x="160" y="220"/>
                  <a:pt x="160" y="220"/>
                  <a:pt x="160" y="220"/>
                </a:cubicBezTo>
                <a:cubicBezTo>
                  <a:pt x="176" y="236"/>
                  <a:pt x="176" y="236"/>
                  <a:pt x="176" y="236"/>
                </a:cubicBezTo>
                <a:cubicBezTo>
                  <a:pt x="176" y="240"/>
                  <a:pt x="176" y="240"/>
                  <a:pt x="176" y="240"/>
                </a:cubicBezTo>
                <a:cubicBezTo>
                  <a:pt x="72" y="240"/>
                  <a:pt x="72" y="240"/>
                  <a:pt x="72" y="240"/>
                </a:cubicBezTo>
                <a:cubicBezTo>
                  <a:pt x="72" y="236"/>
                  <a:pt x="72" y="236"/>
                  <a:pt x="72" y="236"/>
                </a:cubicBezTo>
                <a:cubicBezTo>
                  <a:pt x="88" y="220"/>
                  <a:pt x="88" y="220"/>
                  <a:pt x="88" y="220"/>
                </a:cubicBezTo>
                <a:cubicBezTo>
                  <a:pt x="88" y="200"/>
                  <a:pt x="88" y="200"/>
                  <a:pt x="88" y="200"/>
                </a:cubicBezTo>
                <a:cubicBezTo>
                  <a:pt x="72" y="200"/>
                  <a:pt x="72" y="200"/>
                  <a:pt x="72" y="200"/>
                </a:cubicBezTo>
                <a:cubicBezTo>
                  <a:pt x="12" y="200"/>
                  <a:pt x="12" y="200"/>
                  <a:pt x="12" y="200"/>
                </a:cubicBezTo>
                <a:cubicBezTo>
                  <a:pt x="5" y="200"/>
                  <a:pt x="0" y="195"/>
                  <a:pt x="0" y="188"/>
                </a:cubicBezTo>
                <a:cubicBezTo>
                  <a:pt x="0" y="28"/>
                  <a:pt x="0" y="28"/>
                  <a:pt x="0" y="28"/>
                </a:cubicBezTo>
                <a:cubicBezTo>
                  <a:pt x="0" y="21"/>
                  <a:pt x="5" y="16"/>
                  <a:pt x="12" y="16"/>
                </a:cubicBezTo>
                <a:cubicBezTo>
                  <a:pt x="86" y="16"/>
                  <a:pt x="86" y="16"/>
                  <a:pt x="86" y="16"/>
                </a:cubicBezTo>
                <a:cubicBezTo>
                  <a:pt x="70" y="32"/>
                  <a:pt x="70" y="32"/>
                  <a:pt x="70" y="32"/>
                </a:cubicBezTo>
                <a:cubicBezTo>
                  <a:pt x="16" y="32"/>
                  <a:pt x="16" y="32"/>
                  <a:pt x="16" y="32"/>
                </a:cubicBezTo>
                <a:cubicBezTo>
                  <a:pt x="16" y="168"/>
                  <a:pt x="16" y="168"/>
                  <a:pt x="16" y="168"/>
                </a:cubicBezTo>
                <a:cubicBezTo>
                  <a:pt x="232" y="168"/>
                  <a:pt x="232" y="168"/>
                  <a:pt x="232" y="168"/>
                </a:cubicBezTo>
                <a:cubicBezTo>
                  <a:pt x="232" y="32"/>
                  <a:pt x="232" y="32"/>
                  <a:pt x="232" y="32"/>
                </a:cubicBezTo>
                <a:cubicBezTo>
                  <a:pt x="178" y="32"/>
                  <a:pt x="178" y="32"/>
                  <a:pt x="178" y="32"/>
                </a:cubicBezTo>
                <a:cubicBezTo>
                  <a:pt x="162" y="16"/>
                  <a:pt x="162" y="16"/>
                  <a:pt x="162" y="16"/>
                </a:cubicBezTo>
                <a:cubicBezTo>
                  <a:pt x="236" y="16"/>
                  <a:pt x="236" y="16"/>
                  <a:pt x="236" y="16"/>
                </a:cubicBezTo>
                <a:cubicBezTo>
                  <a:pt x="243" y="16"/>
                  <a:pt x="248" y="21"/>
                  <a:pt x="248" y="28"/>
                </a:cubicBezTo>
                <a:cubicBezTo>
                  <a:pt x="248" y="188"/>
                  <a:pt x="248" y="188"/>
                  <a:pt x="248" y="188"/>
                </a:cubicBezTo>
                <a:cubicBezTo>
                  <a:pt x="248" y="195"/>
                  <a:pt x="243" y="200"/>
                  <a:pt x="236" y="200"/>
                </a:cubicBezTo>
                <a:moveTo>
                  <a:pt x="152" y="52"/>
                </a:moveTo>
                <a:cubicBezTo>
                  <a:pt x="149" y="52"/>
                  <a:pt x="146" y="51"/>
                  <a:pt x="144" y="48"/>
                </a:cubicBezTo>
                <a:cubicBezTo>
                  <a:pt x="136" y="41"/>
                  <a:pt x="136" y="41"/>
                  <a:pt x="136" y="41"/>
                </a:cubicBezTo>
                <a:cubicBezTo>
                  <a:pt x="136" y="96"/>
                  <a:pt x="136" y="96"/>
                  <a:pt x="136" y="96"/>
                </a:cubicBezTo>
                <a:cubicBezTo>
                  <a:pt x="136" y="103"/>
                  <a:pt x="131" y="108"/>
                  <a:pt x="124" y="108"/>
                </a:cubicBezTo>
                <a:cubicBezTo>
                  <a:pt x="117" y="108"/>
                  <a:pt x="112" y="103"/>
                  <a:pt x="112" y="96"/>
                </a:cubicBezTo>
                <a:cubicBezTo>
                  <a:pt x="112" y="41"/>
                  <a:pt x="112" y="41"/>
                  <a:pt x="112" y="41"/>
                </a:cubicBezTo>
                <a:cubicBezTo>
                  <a:pt x="104" y="48"/>
                  <a:pt x="104" y="48"/>
                  <a:pt x="104" y="48"/>
                </a:cubicBezTo>
                <a:cubicBezTo>
                  <a:pt x="102" y="51"/>
                  <a:pt x="99" y="52"/>
                  <a:pt x="96" y="52"/>
                </a:cubicBezTo>
                <a:cubicBezTo>
                  <a:pt x="89" y="52"/>
                  <a:pt x="84" y="47"/>
                  <a:pt x="84" y="40"/>
                </a:cubicBezTo>
                <a:cubicBezTo>
                  <a:pt x="84" y="37"/>
                  <a:pt x="85" y="34"/>
                  <a:pt x="88" y="32"/>
                </a:cubicBezTo>
                <a:cubicBezTo>
                  <a:pt x="116" y="4"/>
                  <a:pt x="116" y="4"/>
                  <a:pt x="116" y="4"/>
                </a:cubicBezTo>
                <a:cubicBezTo>
                  <a:pt x="118" y="1"/>
                  <a:pt x="121" y="0"/>
                  <a:pt x="124" y="0"/>
                </a:cubicBezTo>
                <a:cubicBezTo>
                  <a:pt x="127" y="0"/>
                  <a:pt x="130" y="1"/>
                  <a:pt x="132" y="4"/>
                </a:cubicBezTo>
                <a:cubicBezTo>
                  <a:pt x="160" y="32"/>
                  <a:pt x="160" y="32"/>
                  <a:pt x="160" y="32"/>
                </a:cubicBezTo>
                <a:cubicBezTo>
                  <a:pt x="163" y="34"/>
                  <a:pt x="164" y="37"/>
                  <a:pt x="164" y="40"/>
                </a:cubicBezTo>
                <a:cubicBezTo>
                  <a:pt x="164" y="47"/>
                  <a:pt x="159" y="52"/>
                  <a:pt x="152" y="52"/>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68628" name="文本框 36"/>
          <p:cNvSpPr txBox="1">
            <a:spLocks noChangeArrowheads="1"/>
          </p:cNvSpPr>
          <p:nvPr/>
        </p:nvSpPr>
        <p:spPr bwMode="auto">
          <a:xfrm>
            <a:off x="1272074" y="2811938"/>
            <a:ext cx="1356122"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b="1" dirty="0">
                <a:solidFill>
                  <a:srgbClr val="0D0D0D"/>
                </a:solidFill>
                <a:ea typeface="宋体" panose="02010600030101010101" pitchFamily="2" charset="-122"/>
                <a:sym typeface="思源黑体 CN Light" charset="0"/>
              </a:rPr>
              <a:t>提出议案</a:t>
            </a:r>
          </a:p>
        </p:txBody>
      </p:sp>
      <p:sp>
        <p:nvSpPr>
          <p:cNvPr id="68629" name="文本框 37"/>
          <p:cNvSpPr txBox="1">
            <a:spLocks noChangeArrowheads="1"/>
          </p:cNvSpPr>
          <p:nvPr/>
        </p:nvSpPr>
        <p:spPr bwMode="auto">
          <a:xfrm>
            <a:off x="1063625" y="3258185"/>
            <a:ext cx="1485265"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政策</a:t>
            </a:r>
            <a:r>
              <a:rPr lang="zh-CN" altLang="en-US" sz="1600" dirty="0">
                <a:solidFill>
                  <a:srgbClr val="0D0D0D"/>
                </a:solidFill>
                <a:ea typeface="宋体" panose="02010600030101010101" pitchFamily="2" charset="-122"/>
                <a:sym typeface="思源黑体 CN Light" charset="0"/>
              </a:rPr>
              <a:t>合法化是将已经过政策规划而获得的政策方案提交审议</a:t>
            </a:r>
            <a:r>
              <a:rPr lang="zh-CN" altLang="en-US" sz="1600" dirty="0" smtClean="0">
                <a:solidFill>
                  <a:srgbClr val="0D0D0D"/>
                </a:solidFill>
                <a:ea typeface="宋体" panose="02010600030101010101" pitchFamily="2" charset="-122"/>
                <a:sym typeface="思源黑体 CN Light" charset="0"/>
              </a:rPr>
              <a:t>批准。提出</a:t>
            </a:r>
            <a:r>
              <a:rPr lang="zh-CN" altLang="en-US" sz="1600" dirty="0">
                <a:solidFill>
                  <a:srgbClr val="0D0D0D"/>
                </a:solidFill>
                <a:ea typeface="宋体" panose="02010600030101010101" pitchFamily="2" charset="-122"/>
                <a:sym typeface="思源黑体 CN Light" charset="0"/>
              </a:rPr>
              <a:t>议案的</a:t>
            </a:r>
            <a:r>
              <a:rPr lang="zh-CN" altLang="en-US" sz="1600" dirty="0" smtClean="0">
                <a:solidFill>
                  <a:srgbClr val="0D0D0D"/>
                </a:solidFill>
                <a:ea typeface="宋体" panose="02010600030101010101" pitchFamily="2" charset="-122"/>
                <a:sym typeface="思源黑体 CN Light" charset="0"/>
              </a:rPr>
              <a:t>同时就</a:t>
            </a:r>
            <a:r>
              <a:rPr lang="zh-CN" altLang="en-US" sz="1600" dirty="0">
                <a:solidFill>
                  <a:srgbClr val="0D0D0D"/>
                </a:solidFill>
                <a:ea typeface="宋体" panose="02010600030101010101" pitchFamily="2" charset="-122"/>
                <a:sym typeface="思源黑体 CN Light" charset="0"/>
              </a:rPr>
              <a:t>提出了相应的政策方案。</a:t>
            </a:r>
          </a:p>
        </p:txBody>
      </p:sp>
      <p:sp>
        <p:nvSpPr>
          <p:cNvPr id="68630" name="文本框 36"/>
          <p:cNvSpPr txBox="1">
            <a:spLocks noChangeArrowheads="1"/>
          </p:cNvSpPr>
          <p:nvPr/>
        </p:nvSpPr>
        <p:spPr bwMode="auto">
          <a:xfrm>
            <a:off x="3108723" y="2812305"/>
            <a:ext cx="1356122"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b="1" dirty="0">
                <a:solidFill>
                  <a:srgbClr val="0D0D0D"/>
                </a:solidFill>
                <a:ea typeface="宋体" panose="02010600030101010101" pitchFamily="2" charset="-122"/>
                <a:sym typeface="思源黑体 CN Light" charset="0"/>
              </a:rPr>
              <a:t>审议议案</a:t>
            </a:r>
          </a:p>
        </p:txBody>
      </p:sp>
      <p:sp>
        <p:nvSpPr>
          <p:cNvPr id="68631" name="文本框 37"/>
          <p:cNvSpPr txBox="1">
            <a:spLocks noChangeArrowheads="1"/>
          </p:cNvSpPr>
          <p:nvPr/>
        </p:nvSpPr>
        <p:spPr bwMode="auto">
          <a:xfrm>
            <a:off x="2969419" y="3258185"/>
            <a:ext cx="1468596"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立法机关</a:t>
            </a:r>
            <a:r>
              <a:rPr lang="zh-CN" altLang="en-US" sz="1600" dirty="0">
                <a:solidFill>
                  <a:srgbClr val="0D0D0D"/>
                </a:solidFill>
                <a:ea typeface="宋体" panose="02010600030101010101" pitchFamily="2" charset="-122"/>
                <a:sym typeface="思源黑体 CN Light" charset="0"/>
              </a:rPr>
              <a:t>运用审议权，决定议案是否列入议事日程，是否需要修改以及对其加以修改的专门活动。</a:t>
            </a:r>
          </a:p>
        </p:txBody>
      </p:sp>
      <p:sp>
        <p:nvSpPr>
          <p:cNvPr id="68632" name="文本框 36"/>
          <p:cNvSpPr txBox="1">
            <a:spLocks noChangeArrowheads="1"/>
          </p:cNvSpPr>
          <p:nvPr/>
        </p:nvSpPr>
        <p:spPr bwMode="auto">
          <a:xfrm>
            <a:off x="4666615" y="2732405"/>
            <a:ext cx="170561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b="1">
                <a:solidFill>
                  <a:srgbClr val="0D0D0D"/>
                </a:solidFill>
                <a:ea typeface="宋体" panose="02010600030101010101" pitchFamily="2" charset="-122"/>
                <a:sym typeface="思源黑体 CN Light" charset="0"/>
              </a:rPr>
              <a:t>表决和通过议案</a:t>
            </a:r>
          </a:p>
        </p:txBody>
      </p:sp>
      <p:sp>
        <p:nvSpPr>
          <p:cNvPr id="68633" name="文本框 37"/>
          <p:cNvSpPr txBox="1">
            <a:spLocks noChangeArrowheads="1"/>
          </p:cNvSpPr>
          <p:nvPr/>
        </p:nvSpPr>
        <p:spPr bwMode="auto">
          <a:xfrm>
            <a:off x="4666615" y="3258185"/>
            <a:ext cx="1620520" cy="255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经过</a:t>
            </a:r>
            <a:r>
              <a:rPr lang="zh-CN" altLang="en-US" sz="1600" dirty="0">
                <a:solidFill>
                  <a:srgbClr val="0D0D0D"/>
                </a:solidFill>
                <a:ea typeface="宋体" panose="02010600030101010101" pitchFamily="2" charset="-122"/>
                <a:sym typeface="思源黑体 CN Light" charset="0"/>
              </a:rPr>
              <a:t>表决，政策方案如果获得法定数目以上人员的同意，即为通过。议案一般采取过半数通过原则，有关宪法的议案一般要2/3以上的绝对多数通过。</a:t>
            </a:r>
          </a:p>
        </p:txBody>
      </p:sp>
      <p:sp>
        <p:nvSpPr>
          <p:cNvPr id="68634" name="文本框 36"/>
          <p:cNvSpPr txBox="1">
            <a:spLocks noChangeArrowheads="1"/>
          </p:cNvSpPr>
          <p:nvPr/>
        </p:nvSpPr>
        <p:spPr bwMode="auto">
          <a:xfrm>
            <a:off x="6659880" y="2732405"/>
            <a:ext cx="156210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b="1">
                <a:solidFill>
                  <a:srgbClr val="0D0D0D"/>
                </a:solidFill>
                <a:ea typeface="宋体" panose="02010600030101010101" pitchFamily="2" charset="-122"/>
                <a:sym typeface="思源黑体 CN Light" charset="0"/>
              </a:rPr>
              <a:t>公布政策</a:t>
            </a:r>
          </a:p>
        </p:txBody>
      </p:sp>
      <p:sp>
        <p:nvSpPr>
          <p:cNvPr id="68635" name="文本框 37"/>
          <p:cNvSpPr txBox="1">
            <a:spLocks noChangeArrowheads="1"/>
          </p:cNvSpPr>
          <p:nvPr/>
        </p:nvSpPr>
        <p:spPr bwMode="auto">
          <a:xfrm>
            <a:off x="6487160" y="3258185"/>
            <a:ext cx="170116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anose="020B0604020202020204" pitchFamily="34" charset="0"/>
              <a:buNone/>
            </a:pPr>
            <a:r>
              <a:rPr lang="zh-CN" altLang="en-US" sz="1600" dirty="0" smtClean="0">
                <a:solidFill>
                  <a:srgbClr val="0D0D0D"/>
                </a:solidFill>
                <a:ea typeface="宋体" panose="02010600030101010101" pitchFamily="2" charset="-122"/>
                <a:sym typeface="思源黑体 CN Light" charset="0"/>
              </a:rPr>
              <a:t>    方案</a:t>
            </a:r>
            <a:r>
              <a:rPr lang="zh-CN" altLang="en-US" sz="1600" dirty="0">
                <a:solidFill>
                  <a:srgbClr val="0D0D0D"/>
                </a:solidFill>
                <a:ea typeface="宋体" panose="02010600030101010101" pitchFamily="2" charset="-122"/>
                <a:sym typeface="思源黑体 CN Light" charset="0"/>
              </a:rPr>
              <a:t>经表决通过后，有</a:t>
            </a:r>
            <a:r>
              <a:rPr lang="zh-CN" altLang="en-US" sz="1600" dirty="0" smtClean="0">
                <a:solidFill>
                  <a:srgbClr val="0D0D0D"/>
                </a:solidFill>
                <a:ea typeface="宋体" panose="02010600030101010101" pitchFamily="2" charset="-122"/>
                <a:sym typeface="思源黑体 CN Light" charset="0"/>
              </a:rPr>
              <a:t>的又</a:t>
            </a:r>
            <a:r>
              <a:rPr lang="zh-CN" altLang="en-US" sz="1600" dirty="0">
                <a:solidFill>
                  <a:srgbClr val="0D0D0D"/>
                </a:solidFill>
                <a:ea typeface="宋体" panose="02010600030101010101" pitchFamily="2" charset="-122"/>
                <a:sym typeface="思源黑体 CN Light" charset="0"/>
              </a:rPr>
              <a:t>经过其他机关或其他形式的批准、认可后，即成为正式的政策。但此时的政策还不能执行，还得经过公布程序</a:t>
            </a:r>
            <a:r>
              <a:rPr lang="zh-CN" altLang="en-US" sz="1600" dirty="0" smtClean="0">
                <a:solidFill>
                  <a:srgbClr val="0D0D0D"/>
                </a:solidFill>
                <a:ea typeface="宋体" panose="02010600030101010101" pitchFamily="2" charset="-122"/>
                <a:sym typeface="思源黑体 CN Light" charset="0"/>
              </a:rPr>
              <a:t>。</a:t>
            </a:r>
            <a:endParaRPr lang="zh-CN" altLang="en-US" sz="1600" dirty="0">
              <a:solidFill>
                <a:srgbClr val="0D0D0D"/>
              </a:solidFill>
              <a:ea typeface="宋体" panose="02010600030101010101" pitchFamily="2" charset="-122"/>
              <a:sym typeface="思源黑体 CN Light" charset="0"/>
            </a:endParaRPr>
          </a:p>
        </p:txBody>
      </p:sp>
      <p:sp>
        <p:nvSpPr>
          <p:cNvPr id="5" name="标题 1"/>
          <p:cNvSpPr>
            <a:spLocks noGrp="1"/>
          </p:cNvSpPr>
          <p:nvPr/>
        </p:nvSpPr>
        <p:spPr>
          <a:xfrm>
            <a:off x="953134" y="93347"/>
            <a:ext cx="7906601" cy="854074"/>
          </a:xfrm>
          <a:prstGeom prst="rect">
            <a:avLst/>
          </a:prstGeom>
          <a:noFill/>
          <a:ln>
            <a:noFill/>
          </a:ln>
        </p:spPr>
        <p:txBody>
          <a:bodyPr vert="horz" wrap="square" lIns="91440" tIns="45720" rIns="91440" bIns="45720" numCol="1" anchor="ctr" anchorCtr="0" compatLnSpc="1"/>
          <a:lstStyle>
            <a:lvl1pPr algn="just" rtl="0" fontAlgn="base">
              <a:lnSpc>
                <a:spcPct val="90000"/>
              </a:lnSpc>
              <a:spcBef>
                <a:spcPct val="0"/>
              </a:spcBef>
              <a:spcAft>
                <a:spcPct val="0"/>
              </a:spcAft>
              <a:defRPr sz="3200" kern="12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2pPr>
            <a:lvl3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3pPr>
            <a:lvl4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4pPr>
            <a:lvl5pPr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5pPr>
            <a:lvl6pPr marL="4572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6pPr>
            <a:lvl7pPr marL="9144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7pPr>
            <a:lvl8pPr marL="13716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8pPr>
            <a:lvl9pPr marL="1828800" algn="l" rtl="0" fontAlgn="base">
              <a:lnSpc>
                <a:spcPct val="90000"/>
              </a:lnSpc>
              <a:spcBef>
                <a:spcPct val="0"/>
              </a:spcBef>
              <a:spcAft>
                <a:spcPct val="0"/>
              </a:spcAft>
              <a:defRPr sz="4400">
                <a:solidFill>
                  <a:schemeClr val="tx1"/>
                </a:solidFill>
                <a:latin typeface="思源黑体 CN Light" charset="0"/>
                <a:ea typeface="思源黑体 CN Light" charset="0"/>
                <a:cs typeface="思源黑体 CN Light" charset="0"/>
              </a:defRPr>
            </a:lvl9pPr>
          </a:lstStyle>
          <a:p>
            <a:pPr algn="ctr"/>
            <a:r>
              <a:rPr lang="zh-CN" altLang="en-US" b="1" dirty="0" smtClean="0">
                <a:solidFill>
                  <a:schemeClr val="tx1"/>
                </a:solidFill>
                <a:sym typeface="思源黑体 CN Light" charset="0"/>
              </a:rPr>
              <a:t>第五节  政策合法化</a:t>
            </a:r>
          </a:p>
        </p:txBody>
      </p:sp>
    </p:spTree>
    <p:extLst>
      <p:ext uri="{BB962C8B-B14F-4D97-AF65-F5344CB8AC3E}">
        <p14:creationId xmlns:p14="http://schemas.microsoft.com/office/powerpoint/2010/main" val="3932275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smtClean="0">
                <a:sym typeface="思源黑体 CN Light" charset="0"/>
              </a:rPr>
              <a:t>    （</a:t>
            </a:r>
            <a:r>
              <a:rPr lang="en-US" altLang="zh-CN" sz="2400" dirty="0" smtClean="0">
                <a:sym typeface="思源黑体 CN Light" charset="0"/>
              </a:rPr>
              <a:t>2</a:t>
            </a:r>
            <a:r>
              <a:rPr lang="zh-CN" altLang="en-US" sz="2400" dirty="0" smtClean="0">
                <a:sym typeface="思源黑体 CN Light" charset="0"/>
              </a:rPr>
              <a:t>）人民代表大会的立法</a:t>
            </a:r>
          </a:p>
          <a:p>
            <a:pPr marL="0" indent="0">
              <a:buNone/>
            </a:pPr>
            <a:r>
              <a:rPr lang="zh-CN" altLang="en-US" sz="2400" dirty="0" smtClean="0">
                <a:sym typeface="思源黑体 CN Light" charset="0"/>
              </a:rPr>
              <a:t>    ①宪法。宪法一方面集中体现了全国各族人民的意志和利益，另一方面赋予党的路线和总政策法的形态。全国人民代表大会有权修改宪法和解释宪法，并监督其实施。全国人民代表大会对宪法的每一次修改和解释都意味着我国公共政策的重大变动。</a:t>
            </a:r>
          </a:p>
          <a:p>
            <a:pPr marL="0" indent="0">
              <a:buNone/>
            </a:pPr>
            <a:r>
              <a:rPr lang="zh-CN" altLang="en-US" sz="2400" dirty="0" smtClean="0">
                <a:sym typeface="思源黑体 CN Light" charset="0"/>
              </a:rPr>
              <a:t>　　②基本法。宪法精神和基本原则必须通过基本的法律形式体现出来。全国人民代表大会制定的刑事、民事、国家机构、选举等法律都属于基本法的范畴。</a:t>
            </a:r>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64564" y="256542"/>
            <a:ext cx="7906601" cy="854074"/>
          </a:xfrm>
        </p:spPr>
        <p:txBody>
          <a:bodyPr/>
          <a:lstStyle/>
          <a:p>
            <a:pPr algn="ctr"/>
            <a:r>
              <a:rPr lang="zh-CN" altLang="en-US" b="1" dirty="0" smtClean="0">
                <a:solidFill>
                  <a:schemeClr val="tx1"/>
                </a:solidFill>
                <a:sym typeface="思源黑体 CN Light" charset="0"/>
              </a:rPr>
              <a:t>第五节  政策合法化</a:t>
            </a:r>
          </a:p>
        </p:txBody>
      </p:sp>
      <p:sp>
        <p:nvSpPr>
          <p:cNvPr id="3" name="内容占位符 2"/>
          <p:cNvSpPr>
            <a:spLocks noGrp="1"/>
          </p:cNvSpPr>
          <p:nvPr>
            <p:ph idx="1"/>
          </p:nvPr>
        </p:nvSpPr>
        <p:spPr>
          <a:xfrm>
            <a:off x="196215" y="1110615"/>
            <a:ext cx="8614410" cy="5560695"/>
          </a:xfrm>
        </p:spPr>
        <p:txBody>
          <a:bodyPr/>
          <a:lstStyle/>
          <a:p>
            <a:pPr marL="0" indent="0">
              <a:buClr>
                <a:srgbClr val="A50021"/>
              </a:buClr>
              <a:buSzPct val="75000"/>
              <a:buFont typeface="Wingdings" panose="05000000000000000000" charset="0"/>
              <a:buNone/>
            </a:pPr>
            <a:r>
              <a:rPr lang="zh-CN" altLang="en-US" sz="2400" b="1" dirty="0" smtClean="0">
                <a:sym typeface="思源黑体 CN Light" charset="0"/>
              </a:rPr>
              <a:t>三、公共政策合法化的程序</a:t>
            </a:r>
          </a:p>
          <a:p>
            <a:pPr marL="0" indent="0">
              <a:buClr>
                <a:srgbClr val="A50021"/>
              </a:buClr>
              <a:buSzPct val="75000"/>
              <a:buFont typeface="Wingdings" panose="05000000000000000000" charset="0"/>
              <a:buNone/>
            </a:pPr>
            <a:r>
              <a:rPr lang="zh-CN" altLang="en-US" sz="2400" b="1" dirty="0" smtClean="0">
                <a:sym typeface="思源黑体 CN Light" charset="0"/>
              </a:rPr>
              <a:t>（四）政策合法化的救济监督制度——违宪审查制度</a:t>
            </a:r>
          </a:p>
          <a:p>
            <a:pPr marL="0" indent="0">
              <a:buClr>
                <a:srgbClr val="A50021"/>
              </a:buClr>
              <a:buSzPct val="75000"/>
              <a:buNone/>
            </a:pPr>
            <a:r>
              <a:rPr lang="zh-CN" altLang="en-US" sz="2400" dirty="0" smtClean="0">
                <a:sym typeface="思源黑体 CN Light" charset="0"/>
              </a:rPr>
              <a:t>    违宪</a:t>
            </a:r>
            <a:r>
              <a:rPr lang="zh-CN" altLang="en-US" sz="2400" dirty="0" smtClean="0">
                <a:sym typeface="思源黑体 CN Light" charset="0"/>
              </a:rPr>
              <a:t>审查是指为保障宪法实施，由具有违宪审查权的特定国家机关，依照宪法规定的程序，对国家机关及其工作人员的行为（主要是立法活动）是否符合宪法进行审查，并对违反宪法的行为加以纠正或制裁的专门活动。</a:t>
            </a:r>
          </a:p>
          <a:p>
            <a:pPr marL="0" indent="0">
              <a:buClr>
                <a:srgbClr val="A50021"/>
              </a:buClr>
              <a:buSzPct val="75000"/>
              <a:buNone/>
            </a:pPr>
            <a:r>
              <a:rPr lang="zh-CN" altLang="en-US" sz="2400" dirty="0" smtClean="0">
                <a:sym typeface="思源黑体 CN Light" charset="0"/>
              </a:rPr>
              <a:t>    在</a:t>
            </a:r>
            <a:r>
              <a:rPr lang="zh-CN" altLang="en-US" sz="2400" dirty="0" smtClean="0">
                <a:sym typeface="思源黑体 CN Light" charset="0"/>
              </a:rPr>
              <a:t>我国现行宪法的起草过程中，对违宪审查制度予以了相当的关注，最终确定采取由全国人大及其常委会监督宪法实施的体制。</a:t>
            </a:r>
          </a:p>
        </p:txBody>
      </p:sp>
    </p:spTree>
    <p:extLst>
      <p:ext uri="{BB962C8B-B14F-4D97-AF65-F5344CB8AC3E}">
        <p14:creationId xmlns:p14="http://schemas.microsoft.com/office/powerpoint/2010/main" val="2350261504"/>
      </p:ext>
    </p:extLst>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55039" y="205107"/>
            <a:ext cx="7906601" cy="854074"/>
          </a:xfrm>
        </p:spPr>
        <p:txBody>
          <a:bodyPr/>
          <a:lstStyle/>
          <a:p>
            <a:pPr algn="ctr"/>
            <a:r>
              <a:rPr lang="zh-CN" altLang="en-US" b="1" dirty="0" smtClean="0">
                <a:solidFill>
                  <a:schemeClr val="tx1"/>
                </a:solidFill>
                <a:sym typeface="思源黑体 CN Light" charset="0"/>
              </a:rPr>
              <a:t>第五节  政策合法化</a:t>
            </a:r>
          </a:p>
        </p:txBody>
      </p:sp>
      <p:sp>
        <p:nvSpPr>
          <p:cNvPr id="3" name="内容占位符 2"/>
          <p:cNvSpPr>
            <a:spLocks noGrp="1"/>
          </p:cNvSpPr>
          <p:nvPr>
            <p:ph idx="1"/>
          </p:nvPr>
        </p:nvSpPr>
        <p:spPr>
          <a:xfrm>
            <a:off x="428625" y="1110615"/>
            <a:ext cx="8184515" cy="5560695"/>
          </a:xfrm>
        </p:spPr>
        <p:txBody>
          <a:bodyPr/>
          <a:lstStyle/>
          <a:p>
            <a:pPr marL="0" indent="0">
              <a:buClr>
                <a:srgbClr val="A50021"/>
              </a:buClr>
              <a:buSzPct val="75000"/>
              <a:buFont typeface="Wingdings" panose="05000000000000000000" charset="0"/>
              <a:buNone/>
            </a:pPr>
            <a:r>
              <a:rPr lang="zh-CN" altLang="en-US" sz="2400" b="1" dirty="0" smtClean="0">
                <a:solidFill>
                  <a:schemeClr val="tx1"/>
                </a:solidFill>
                <a:sym typeface="思源黑体 CN Light" charset="0"/>
              </a:rPr>
              <a:t>四、政策法律化</a:t>
            </a:r>
          </a:p>
          <a:p>
            <a:pPr marL="0" indent="0">
              <a:buClr>
                <a:srgbClr val="A50021"/>
              </a:buClr>
              <a:buSzPct val="75000"/>
              <a:buNone/>
            </a:pPr>
            <a:r>
              <a:rPr lang="zh-CN" altLang="en-US" sz="2400" dirty="0" smtClean="0">
                <a:sym typeface="思源黑体 CN Light" charset="0"/>
              </a:rPr>
              <a:t>    政策</a:t>
            </a:r>
            <a:r>
              <a:rPr lang="zh-CN" altLang="en-US" sz="2400" dirty="0" smtClean="0">
                <a:sym typeface="思源黑体 CN Light" charset="0"/>
              </a:rPr>
              <a:t>法律化就是政策向法律的</a:t>
            </a:r>
            <a:r>
              <a:rPr lang="zh-CN" altLang="en-US" sz="2400" dirty="0" smtClean="0">
                <a:sym typeface="思源黑体 CN Light" charset="0"/>
              </a:rPr>
              <a:t>转化，具体</a:t>
            </a:r>
            <a:r>
              <a:rPr lang="zh-CN" altLang="en-US" sz="2400" dirty="0" smtClean="0">
                <a:sym typeface="思源黑体 CN Light" charset="0"/>
              </a:rPr>
              <a:t>来说，是指享有立法权的国家机关依照立法权限和程序，将成熟、稳定而有立法必要的政策转化为法律</a:t>
            </a:r>
            <a:r>
              <a:rPr lang="zh-CN" altLang="en-US" sz="2400" dirty="0" smtClean="0">
                <a:sym typeface="思源黑体 CN Light" charset="0"/>
              </a:rPr>
              <a:t>。</a:t>
            </a:r>
            <a:endParaRPr lang="en-US" altLang="zh-CN" sz="2400" dirty="0" smtClean="0">
              <a:sym typeface="思源黑体 CN Light" charset="0"/>
            </a:endParaRPr>
          </a:p>
          <a:p>
            <a:pPr marL="0" indent="0">
              <a:buClr>
                <a:srgbClr val="A50021"/>
              </a:buClr>
              <a:buSzPct val="75000"/>
              <a:buNone/>
            </a:pPr>
            <a:r>
              <a:rPr lang="en-US" altLang="zh-CN" sz="2400" dirty="0">
                <a:sym typeface="思源黑体 CN Light" charset="0"/>
              </a:rPr>
              <a:t> </a:t>
            </a:r>
            <a:r>
              <a:rPr lang="en-US" altLang="zh-CN" sz="2400" dirty="0" smtClean="0">
                <a:sym typeface="思源黑体 CN Light" charset="0"/>
              </a:rPr>
              <a:t>   </a:t>
            </a:r>
            <a:r>
              <a:rPr lang="zh-CN" altLang="en-US" sz="2400" dirty="0" smtClean="0">
                <a:sym typeface="思源黑体 CN Light" charset="0"/>
              </a:rPr>
              <a:t>政策</a:t>
            </a:r>
            <a:r>
              <a:rPr lang="zh-CN" altLang="en-US" sz="2400" dirty="0" smtClean="0">
                <a:sym typeface="思源黑体 CN Light" charset="0"/>
              </a:rPr>
              <a:t>法律化实际上是一种立法活动，所以又称政策立法</a:t>
            </a:r>
            <a:r>
              <a:rPr lang="zh-CN" altLang="en-US" sz="2400" dirty="0" smtClean="0">
                <a:sym typeface="思源黑体 CN Light" charset="0"/>
              </a:rPr>
              <a:t>。</a:t>
            </a:r>
            <a:endParaRPr lang="zh-CN" altLang="en-US" sz="2400" dirty="0" smtClean="0">
              <a:sym typeface="思源黑体 CN Light" charset="0"/>
            </a:endParaRPr>
          </a:p>
        </p:txBody>
      </p:sp>
    </p:spTree>
    <p:extLst>
      <p:ext uri="{BB962C8B-B14F-4D97-AF65-F5344CB8AC3E}">
        <p14:creationId xmlns:p14="http://schemas.microsoft.com/office/powerpoint/2010/main" val="154546834"/>
      </p:ext>
    </p:extLst>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5"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宋体" panose="02010600030101010101" pitchFamily="2" charset="-122"/>
              <a:cs typeface="+mn-cs"/>
              <a:sym typeface="方正悠黑体" panose="02010600010101010101" charset="-122"/>
            </a:endParaRPr>
          </a:p>
        </p:txBody>
      </p:sp>
      <p:sp>
        <p:nvSpPr>
          <p:cNvPr id="3" name="任意多边形: 形状 2"/>
          <p:cNvSpPr/>
          <p:nvPr/>
        </p:nvSpPr>
        <p:spPr>
          <a:xfrm flipH="1">
            <a:off x="0" y="2170113"/>
            <a:ext cx="4308475" cy="4703763"/>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宋体" panose="02010600030101010101" pitchFamily="2" charset="-122"/>
              <a:cs typeface="+mn-cs"/>
              <a:sym typeface="方正悠黑体" panose="02010600010101010101" charset="-122"/>
            </a:endParaRPr>
          </a:p>
        </p:txBody>
      </p:sp>
      <p:sp>
        <p:nvSpPr>
          <p:cNvPr id="4" name="菱形 3"/>
          <p:cNvSpPr/>
          <p:nvPr/>
        </p:nvSpPr>
        <p:spPr>
          <a:xfrm flipH="1">
            <a:off x="1711325" y="703263"/>
            <a:ext cx="2105025" cy="2808288"/>
          </a:xfrm>
          <a:prstGeom prst="diamond">
            <a:avLst/>
          </a:prstGeom>
          <a:solidFill>
            <a:srgbClr val="DCCBB9"/>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6000" b="1" i="0" u="none" strike="noStrike" kern="1200" cap="none" spc="0" normalizeH="0" baseline="0" noProof="1">
                <a:ln>
                  <a:noFill/>
                </a:ln>
                <a:solidFill>
                  <a:schemeClr val="lt1"/>
                </a:solidFill>
                <a:effectLst/>
                <a:uLnTx/>
                <a:uFillTx/>
                <a:latin typeface="+mn-lt"/>
                <a:ea typeface="+mn-ea"/>
                <a:cs typeface="+mn-ea"/>
                <a:sym typeface="+mn-lt"/>
              </a:rPr>
              <a:t>0</a:t>
            </a:r>
            <a:r>
              <a:rPr kumimoji="0" lang="en-US" sz="6000" b="1" i="0" u="none" strike="noStrike" kern="1200" cap="none" spc="0" normalizeH="0" baseline="0" noProof="1">
                <a:ln>
                  <a:noFill/>
                </a:ln>
                <a:solidFill>
                  <a:schemeClr val="lt1"/>
                </a:solidFill>
                <a:effectLst/>
                <a:uLnTx/>
                <a:uFillTx/>
                <a:latin typeface="+mn-lt"/>
                <a:ea typeface="+mn-ea"/>
                <a:cs typeface="+mn-ea"/>
                <a:sym typeface="+mn-lt"/>
              </a:rPr>
              <a:t>6</a:t>
            </a:r>
          </a:p>
        </p:txBody>
      </p:sp>
      <p:sp>
        <p:nvSpPr>
          <p:cNvPr id="5125" name="文本框 4"/>
          <p:cNvSpPr txBox="1"/>
          <p:nvPr/>
        </p:nvSpPr>
        <p:spPr>
          <a:xfrm>
            <a:off x="3681413" y="2413000"/>
            <a:ext cx="4922837" cy="1014413"/>
          </a:xfrm>
          <a:prstGeom prst="rect">
            <a:avLst/>
          </a:prstGeom>
          <a:noFill/>
          <a:ln w="9525">
            <a:noFill/>
          </a:ln>
        </p:spPr>
        <p:txBody>
          <a:bodyPr>
            <a:spAutoFit/>
          </a:bodyPr>
          <a:lstStyle/>
          <a:p>
            <a:r>
              <a:rPr lang="zh-CN" altLang="en-US" sz="6000" b="1" dirty="0">
                <a:solidFill>
                  <a:srgbClr val="6D5337"/>
                </a:solidFill>
                <a:latin typeface="方正悠黑体" panose="02010600010101010101" charset="-122"/>
                <a:ea typeface="方正悠黑体" panose="02010600010101010101" charset="-122"/>
                <a:sym typeface="方正悠黑体" panose="02010600010101010101" charset="-122"/>
              </a:rPr>
              <a:t>政策执行</a:t>
            </a:r>
          </a:p>
        </p:txBody>
      </p:sp>
      <p:sp>
        <p:nvSpPr>
          <p:cNvPr id="5126" name="矩形 5"/>
          <p:cNvSpPr/>
          <p:nvPr/>
        </p:nvSpPr>
        <p:spPr>
          <a:xfrm>
            <a:off x="4308475" y="3646488"/>
            <a:ext cx="4113213" cy="322262"/>
          </a:xfrm>
          <a:prstGeom prst="rect">
            <a:avLst/>
          </a:prstGeom>
          <a:noFill/>
          <a:ln w="9525">
            <a:noFill/>
          </a:ln>
        </p:spPr>
        <p:txBody>
          <a:bodyPr>
            <a:spAutoFit/>
          </a:bodyPr>
          <a:lstStyle/>
          <a:p>
            <a:pPr>
              <a:lnSpc>
                <a:spcPts val="1800"/>
              </a:lnSpc>
            </a:pPr>
            <a:endParaRPr lang="en-US" altLang="zh-CN" sz="1600" dirty="0">
              <a:solidFill>
                <a:srgbClr val="6D5337"/>
              </a:solidFill>
              <a:latin typeface="方正悠黑体" panose="02010600010101010101" charset="-122"/>
              <a:ea typeface="宋体" panose="02010600030101010101" pitchFamily="2" charset="-122"/>
              <a:sym typeface="方正悠黑体" panose="02010600010101010101" charset="-122"/>
            </a:endParaRPr>
          </a:p>
        </p:txBody>
      </p:sp>
    </p:spTree>
    <p:extLst>
      <p:ext uri="{BB962C8B-B14F-4D97-AF65-F5344CB8AC3E}">
        <p14:creationId xmlns:p14="http://schemas.microsoft.com/office/powerpoint/2010/main" val="1753974010"/>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vert="horz" wrap="square" lIns="91440" tIns="45720" rIns="91440" bIns="45720" numCol="1" anchor="t" anchorCtr="0" compatLnSpc="1"/>
          <a:lstStyle/>
          <a:p>
            <a:pPr marL="0" marR="0" lvl="0" indent="0" algn="just" defTabSz="914400" rtl="0" eaLnBrk="1" fontAlgn="base" latinLnBrk="0" hangingPunct="1">
              <a:lnSpc>
                <a:spcPct val="130000"/>
              </a:lnSpc>
              <a:spcBef>
                <a:spcPts val="120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方正悠黑体" panose="02010600010101010101" charset="-122"/>
              </a:rPr>
              <a:t> </a:t>
            </a:r>
            <a:r>
              <a:rPr kumimoji="0" lang="en-US" altLang="zh-CN" sz="30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方正悠黑体" panose="02010600010101010101" charset="-122"/>
              </a:rPr>
              <a:t>  </a:t>
            </a:r>
          </a:p>
          <a:p>
            <a:pPr marL="0" marR="0" lvl="0" indent="457200" algn="just" defTabSz="914400" rtl="0" eaLnBrk="1" fontAlgn="base" latinLnBrk="0" hangingPunct="1">
              <a:lnSpc>
                <a:spcPct val="130000"/>
              </a:lnSpc>
              <a:spcBef>
                <a:spcPts val="0"/>
              </a:spcBef>
              <a:spcAft>
                <a:spcPct val="0"/>
              </a:spcAft>
              <a:buClrTx/>
              <a:buSzTx/>
              <a:buFont typeface="Arial" panose="020B0604020202020204" pitchFamily="34" charset="0"/>
              <a:buNone/>
              <a:defRPr/>
            </a:pPr>
            <a:r>
              <a:rPr kumimoji="0" lang="zh-CN" altLang="en-US" sz="30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政策执行是政策过程的中介环节，是将政策</a:t>
            </a:r>
            <a:r>
              <a:rPr kumimoji="0" lang="zh-CN" altLang="en-US" sz="2400" b="0" i="0" u="none" strike="noStrike" kern="1200" cap="none" spc="0" normalizeH="0" baseline="0" noProof="1">
                <a:ln>
                  <a:noFill/>
                </a:ln>
                <a:solidFill>
                  <a:srgbClr val="FF0000"/>
                </a:solidFill>
                <a:effectLst/>
                <a:uLnTx/>
                <a:uFillTx/>
                <a:latin typeface="宋体" panose="02010600030101010101" pitchFamily="2" charset="-122"/>
                <a:ea typeface="宋体" panose="02010600030101010101" pitchFamily="2" charset="-122"/>
                <a:cs typeface="宋体" panose="02010600030101010101" pitchFamily="2" charset="-122"/>
                <a:sym typeface="+mn-ea"/>
              </a:rPr>
              <a:t>目标转化为政策现实</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的唯一途径，是</a:t>
            </a:r>
            <a:r>
              <a:rPr kumimoji="0" lang="zh-CN" altLang="en-US" sz="2400" b="0" i="0" u="none" strike="noStrike" kern="1200" cap="none" spc="0" normalizeH="0" baseline="0" noProof="1">
                <a:ln>
                  <a:noFill/>
                </a:ln>
                <a:solidFill>
                  <a:srgbClr val="FF0000"/>
                </a:solidFill>
                <a:effectLst/>
                <a:uLnTx/>
                <a:uFillTx/>
                <a:latin typeface="宋体" panose="02010600030101010101" pitchFamily="2" charset="-122"/>
                <a:ea typeface="宋体" panose="02010600030101010101" pitchFamily="2" charset="-122"/>
                <a:cs typeface="宋体" panose="02010600030101010101" pitchFamily="2" charset="-122"/>
                <a:sym typeface="+mn-ea"/>
              </a:rPr>
              <a:t>检验</a:t>
            </a:r>
            <a:r>
              <a:rPr kumimoji="0" lang="zh-CN" altLang="en-US" sz="2400" b="0" i="0" u="none" strike="noStrike" kern="1200" cap="none" spc="0" normalizeH="0" baseline="0" noProof="1" smtClean="0">
                <a:ln>
                  <a:noFill/>
                </a:ln>
                <a:solidFill>
                  <a:srgbClr val="FF0000"/>
                </a:solidFill>
                <a:effectLst/>
                <a:uLnTx/>
                <a:uFillTx/>
                <a:latin typeface="宋体" panose="02010600030101010101" pitchFamily="2" charset="-122"/>
                <a:ea typeface="宋体" panose="02010600030101010101" pitchFamily="2" charset="-122"/>
                <a:cs typeface="宋体" panose="02010600030101010101" pitchFamily="2" charset="-122"/>
                <a:sym typeface="+mn-ea"/>
              </a:rPr>
              <a:t>政策有效</a:t>
            </a:r>
            <a:r>
              <a:rPr kumimoji="0" lang="zh-CN" altLang="en-US" sz="2400" b="0" i="0" u="none" strike="noStrike" kern="1200" cap="none" spc="0" normalizeH="0" baseline="0" noProof="1">
                <a:ln>
                  <a:noFill/>
                </a:ln>
                <a:solidFill>
                  <a:srgbClr val="FF0000"/>
                </a:solidFill>
                <a:effectLst/>
                <a:uLnTx/>
                <a:uFillTx/>
                <a:latin typeface="宋体" panose="02010600030101010101" pitchFamily="2" charset="-122"/>
                <a:ea typeface="宋体" panose="02010600030101010101" pitchFamily="2" charset="-122"/>
                <a:cs typeface="宋体" panose="02010600030101010101" pitchFamily="2" charset="-122"/>
                <a:sym typeface="+mn-ea"/>
              </a:rPr>
              <a:t>与否</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的唯一标准。政策执行有效与否事关政策的成败。因此，政策执行是整个政策过程的又一个重要阶段。</a:t>
            </a:r>
            <a:endParaRPr kumimoji="0"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方正悠黑体" panose="02010600010101010101" charset="-122"/>
            </a:endParaRPr>
          </a:p>
        </p:txBody>
      </p:sp>
    </p:spTree>
    <p:extLst>
      <p:ext uri="{BB962C8B-B14F-4D97-AF65-F5344CB8AC3E}">
        <p14:creationId xmlns:p14="http://schemas.microsoft.com/office/powerpoint/2010/main" val="309436838"/>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6200"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宋体" panose="02010600030101010101" pitchFamily="2" charset="-122"/>
              <a:cs typeface="+mn-cs"/>
              <a:sym typeface="方正悠黑体" panose="02010600010101010101" charset="-122"/>
            </a:endParaRPr>
          </a:p>
        </p:txBody>
      </p:sp>
      <p:grpSp>
        <p:nvGrpSpPr>
          <p:cNvPr id="7171" name="组合 7"/>
          <p:cNvGrpSpPr/>
          <p:nvPr/>
        </p:nvGrpSpPr>
        <p:grpSpPr>
          <a:xfrm>
            <a:off x="-7937" y="1352550"/>
            <a:ext cx="9155112" cy="3228975"/>
            <a:chOff x="-9525" y="1809750"/>
            <a:chExt cx="12201525" cy="3228975"/>
          </a:xfrm>
        </p:grpSpPr>
        <p:sp>
          <p:nvSpPr>
            <p:cNvPr id="2" name="任意多边形: 形状 1"/>
            <p:cNvSpPr/>
            <p:nvPr/>
          </p:nvSpPr>
          <p:spPr>
            <a:xfrm>
              <a:off x="-9525" y="1809750"/>
              <a:ext cx="12201525" cy="3228975"/>
            </a:xfrm>
            <a:custGeom>
              <a:avLst/>
              <a:gdLst>
                <a:gd name="connsiteX0" fmla="*/ 0 w 12201525"/>
                <a:gd name="connsiteY0" fmla="*/ 3228975 h 3228975"/>
                <a:gd name="connsiteX1" fmla="*/ 2238375 w 12201525"/>
                <a:gd name="connsiteY1" fmla="*/ 2476500 h 3228975"/>
                <a:gd name="connsiteX2" fmla="*/ 4791075 w 12201525"/>
                <a:gd name="connsiteY2" fmla="*/ 2152650 h 3228975"/>
                <a:gd name="connsiteX3" fmla="*/ 6629400 w 12201525"/>
                <a:gd name="connsiteY3" fmla="*/ 2381250 h 3228975"/>
                <a:gd name="connsiteX4" fmla="*/ 8134350 w 12201525"/>
                <a:gd name="connsiteY4" fmla="*/ 1581150 h 3228975"/>
                <a:gd name="connsiteX5" fmla="*/ 9467850 w 12201525"/>
                <a:gd name="connsiteY5" fmla="*/ 1333500 h 3228975"/>
                <a:gd name="connsiteX6" fmla="*/ 12201525 w 12201525"/>
                <a:gd name="connsiteY6" fmla="*/ 0 h 3228975"/>
                <a:gd name="connsiteX0-1" fmla="*/ 0 w 12201525"/>
                <a:gd name="connsiteY0-2" fmla="*/ 3228975 h 3228975"/>
                <a:gd name="connsiteX1-3" fmla="*/ 2238375 w 12201525"/>
                <a:gd name="connsiteY1-4" fmla="*/ 2476500 h 3228975"/>
                <a:gd name="connsiteX2-5" fmla="*/ 4791075 w 12201525"/>
                <a:gd name="connsiteY2-6" fmla="*/ 2152650 h 3228975"/>
                <a:gd name="connsiteX3-7" fmla="*/ 6629400 w 12201525"/>
                <a:gd name="connsiteY3-8" fmla="*/ 2381250 h 3228975"/>
                <a:gd name="connsiteX4-9" fmla="*/ 8134350 w 12201525"/>
                <a:gd name="connsiteY4-10" fmla="*/ 1581150 h 3228975"/>
                <a:gd name="connsiteX5-11" fmla="*/ 9467850 w 12201525"/>
                <a:gd name="connsiteY5-12" fmla="*/ 1333500 h 3228975"/>
                <a:gd name="connsiteX6-13" fmla="*/ 12201525 w 12201525"/>
                <a:gd name="connsiteY6-14" fmla="*/ 0 h 3228975"/>
                <a:gd name="connsiteX0-15" fmla="*/ 0 w 12201525"/>
                <a:gd name="connsiteY0-16" fmla="*/ 3228975 h 3228975"/>
                <a:gd name="connsiteX1-17" fmla="*/ 2238375 w 12201525"/>
                <a:gd name="connsiteY1-18" fmla="*/ 2476500 h 3228975"/>
                <a:gd name="connsiteX2-19" fmla="*/ 4791075 w 12201525"/>
                <a:gd name="connsiteY2-20" fmla="*/ 2152650 h 3228975"/>
                <a:gd name="connsiteX3-21" fmla="*/ 6629400 w 12201525"/>
                <a:gd name="connsiteY3-22" fmla="*/ 2381250 h 3228975"/>
                <a:gd name="connsiteX4-23" fmla="*/ 8134350 w 12201525"/>
                <a:gd name="connsiteY4-24" fmla="*/ 1581150 h 3228975"/>
                <a:gd name="connsiteX5-25" fmla="*/ 9467850 w 12201525"/>
                <a:gd name="connsiteY5-26" fmla="*/ 1333500 h 3228975"/>
                <a:gd name="connsiteX6-27" fmla="*/ 12201525 w 12201525"/>
                <a:gd name="connsiteY6-28" fmla="*/ 0 h 3228975"/>
                <a:gd name="connsiteX0-29" fmla="*/ 0 w 12201525"/>
                <a:gd name="connsiteY0-30" fmla="*/ 3228975 h 3228975"/>
                <a:gd name="connsiteX1-31" fmla="*/ 2238375 w 12201525"/>
                <a:gd name="connsiteY1-32" fmla="*/ 2476500 h 3228975"/>
                <a:gd name="connsiteX2-33" fmla="*/ 4791075 w 12201525"/>
                <a:gd name="connsiteY2-34" fmla="*/ 2152650 h 3228975"/>
                <a:gd name="connsiteX3-35" fmla="*/ 6629400 w 12201525"/>
                <a:gd name="connsiteY3-36" fmla="*/ 2381250 h 3228975"/>
                <a:gd name="connsiteX4-37" fmla="*/ 8134350 w 12201525"/>
                <a:gd name="connsiteY4-38" fmla="*/ 1581150 h 3228975"/>
                <a:gd name="connsiteX5-39" fmla="*/ 9467850 w 12201525"/>
                <a:gd name="connsiteY5-40" fmla="*/ 1333500 h 3228975"/>
                <a:gd name="connsiteX6-41" fmla="*/ 12201525 w 12201525"/>
                <a:gd name="connsiteY6-42" fmla="*/ 0 h 3228975"/>
                <a:gd name="connsiteX0-43" fmla="*/ 0 w 12201525"/>
                <a:gd name="connsiteY0-44" fmla="*/ 3228975 h 3228975"/>
                <a:gd name="connsiteX1-45" fmla="*/ 2238375 w 12201525"/>
                <a:gd name="connsiteY1-46" fmla="*/ 2476500 h 3228975"/>
                <a:gd name="connsiteX2-47" fmla="*/ 4791075 w 12201525"/>
                <a:gd name="connsiteY2-48" fmla="*/ 2152650 h 3228975"/>
                <a:gd name="connsiteX3-49" fmla="*/ 6629400 w 12201525"/>
                <a:gd name="connsiteY3-50" fmla="*/ 2381250 h 3228975"/>
                <a:gd name="connsiteX4-51" fmla="*/ 8134350 w 12201525"/>
                <a:gd name="connsiteY4-52" fmla="*/ 1581150 h 3228975"/>
                <a:gd name="connsiteX5-53" fmla="*/ 9467850 w 12201525"/>
                <a:gd name="connsiteY5-54" fmla="*/ 1333500 h 3228975"/>
                <a:gd name="connsiteX6-55" fmla="*/ 12201525 w 12201525"/>
                <a:gd name="connsiteY6-56" fmla="*/ 0 h 3228975"/>
                <a:gd name="connsiteX0-57" fmla="*/ 0 w 12201525"/>
                <a:gd name="connsiteY0-58" fmla="*/ 3228975 h 3228975"/>
                <a:gd name="connsiteX1-59" fmla="*/ 2238375 w 12201525"/>
                <a:gd name="connsiteY1-60" fmla="*/ 2476500 h 3228975"/>
                <a:gd name="connsiteX2-61" fmla="*/ 4791075 w 12201525"/>
                <a:gd name="connsiteY2-62" fmla="*/ 2152650 h 3228975"/>
                <a:gd name="connsiteX3-63" fmla="*/ 6629400 w 12201525"/>
                <a:gd name="connsiteY3-64" fmla="*/ 2381250 h 3228975"/>
                <a:gd name="connsiteX4-65" fmla="*/ 8134350 w 12201525"/>
                <a:gd name="connsiteY4-66" fmla="*/ 1581150 h 3228975"/>
                <a:gd name="connsiteX5-67" fmla="*/ 9467850 w 12201525"/>
                <a:gd name="connsiteY5-68" fmla="*/ 1333500 h 3228975"/>
                <a:gd name="connsiteX6-69" fmla="*/ 12201525 w 12201525"/>
                <a:gd name="connsiteY6-70" fmla="*/ 0 h 3228975"/>
                <a:gd name="connsiteX0-71" fmla="*/ 0 w 12201525"/>
                <a:gd name="connsiteY0-72" fmla="*/ 3228975 h 3228975"/>
                <a:gd name="connsiteX1-73" fmla="*/ 2238375 w 12201525"/>
                <a:gd name="connsiteY1-74" fmla="*/ 2476500 h 3228975"/>
                <a:gd name="connsiteX2-75" fmla="*/ 4791075 w 12201525"/>
                <a:gd name="connsiteY2-76" fmla="*/ 2152650 h 3228975"/>
                <a:gd name="connsiteX3-77" fmla="*/ 6629400 w 12201525"/>
                <a:gd name="connsiteY3-78" fmla="*/ 2381250 h 3228975"/>
                <a:gd name="connsiteX4-79" fmla="*/ 8134350 w 12201525"/>
                <a:gd name="connsiteY4-80" fmla="*/ 1581150 h 3228975"/>
                <a:gd name="connsiteX5-81" fmla="*/ 9467850 w 12201525"/>
                <a:gd name="connsiteY5-82" fmla="*/ 1333500 h 3228975"/>
                <a:gd name="connsiteX6-83" fmla="*/ 12201525 w 12201525"/>
                <a:gd name="connsiteY6-84" fmla="*/ 0 h 3228975"/>
                <a:gd name="connsiteX0-85" fmla="*/ 0 w 12201525"/>
                <a:gd name="connsiteY0-86" fmla="*/ 3228975 h 3228975"/>
                <a:gd name="connsiteX1-87" fmla="*/ 2238375 w 12201525"/>
                <a:gd name="connsiteY1-88" fmla="*/ 2476500 h 3228975"/>
                <a:gd name="connsiteX2-89" fmla="*/ 4791075 w 12201525"/>
                <a:gd name="connsiteY2-90" fmla="*/ 2152650 h 3228975"/>
                <a:gd name="connsiteX3-91" fmla="*/ 6629400 w 12201525"/>
                <a:gd name="connsiteY3-92" fmla="*/ 2381250 h 3228975"/>
                <a:gd name="connsiteX4-93" fmla="*/ 8134350 w 12201525"/>
                <a:gd name="connsiteY4-94" fmla="*/ 1581150 h 3228975"/>
                <a:gd name="connsiteX5-95" fmla="*/ 9467850 w 12201525"/>
                <a:gd name="connsiteY5-96" fmla="*/ 1333500 h 3228975"/>
                <a:gd name="connsiteX6-97" fmla="*/ 12201525 w 12201525"/>
                <a:gd name="connsiteY6-98" fmla="*/ 0 h 3228975"/>
                <a:gd name="connsiteX0-99" fmla="*/ 0 w 12201525"/>
                <a:gd name="connsiteY0-100" fmla="*/ 3228975 h 3228975"/>
                <a:gd name="connsiteX1-101" fmla="*/ 2238375 w 12201525"/>
                <a:gd name="connsiteY1-102" fmla="*/ 2476500 h 3228975"/>
                <a:gd name="connsiteX2-103" fmla="*/ 4791075 w 12201525"/>
                <a:gd name="connsiteY2-104" fmla="*/ 2152650 h 3228975"/>
                <a:gd name="connsiteX3-105" fmla="*/ 6629400 w 12201525"/>
                <a:gd name="connsiteY3-106" fmla="*/ 2381250 h 3228975"/>
                <a:gd name="connsiteX4-107" fmla="*/ 8134350 w 12201525"/>
                <a:gd name="connsiteY4-108" fmla="*/ 1581150 h 3228975"/>
                <a:gd name="connsiteX5-109" fmla="*/ 9467850 w 12201525"/>
                <a:gd name="connsiteY5-110" fmla="*/ 1333500 h 3228975"/>
                <a:gd name="connsiteX6-111" fmla="*/ 12201525 w 12201525"/>
                <a:gd name="connsiteY6-112" fmla="*/ 0 h 3228975"/>
                <a:gd name="connsiteX0-113" fmla="*/ 0 w 12201525"/>
                <a:gd name="connsiteY0-114" fmla="*/ 3228975 h 3228975"/>
                <a:gd name="connsiteX1-115" fmla="*/ 2238375 w 12201525"/>
                <a:gd name="connsiteY1-116" fmla="*/ 2476500 h 3228975"/>
                <a:gd name="connsiteX2-117" fmla="*/ 4791075 w 12201525"/>
                <a:gd name="connsiteY2-118" fmla="*/ 2152650 h 3228975"/>
                <a:gd name="connsiteX3-119" fmla="*/ 6629400 w 12201525"/>
                <a:gd name="connsiteY3-120" fmla="*/ 2381250 h 3228975"/>
                <a:gd name="connsiteX4-121" fmla="*/ 8134350 w 12201525"/>
                <a:gd name="connsiteY4-122" fmla="*/ 1581150 h 3228975"/>
                <a:gd name="connsiteX5-123" fmla="*/ 9467850 w 12201525"/>
                <a:gd name="connsiteY5-124" fmla="*/ 1333500 h 3228975"/>
                <a:gd name="connsiteX6-125" fmla="*/ 12201525 w 12201525"/>
                <a:gd name="connsiteY6-126" fmla="*/ 0 h 3228975"/>
                <a:gd name="connsiteX0-127" fmla="*/ 0 w 12201525"/>
                <a:gd name="connsiteY0-128" fmla="*/ 3228975 h 3228975"/>
                <a:gd name="connsiteX1-129" fmla="*/ 2238375 w 12201525"/>
                <a:gd name="connsiteY1-130" fmla="*/ 2476500 h 3228975"/>
                <a:gd name="connsiteX2-131" fmla="*/ 4791075 w 12201525"/>
                <a:gd name="connsiteY2-132" fmla="*/ 2152650 h 3228975"/>
                <a:gd name="connsiteX3-133" fmla="*/ 6629400 w 12201525"/>
                <a:gd name="connsiteY3-134" fmla="*/ 2381250 h 3228975"/>
                <a:gd name="connsiteX4-135" fmla="*/ 8134350 w 12201525"/>
                <a:gd name="connsiteY4-136" fmla="*/ 1581150 h 3228975"/>
                <a:gd name="connsiteX5-137" fmla="*/ 9467850 w 12201525"/>
                <a:gd name="connsiteY5-138" fmla="*/ 1333500 h 3228975"/>
                <a:gd name="connsiteX6-139" fmla="*/ 12201525 w 12201525"/>
                <a:gd name="connsiteY6-140" fmla="*/ 0 h 3228975"/>
                <a:gd name="connsiteX0-141" fmla="*/ 0 w 12201525"/>
                <a:gd name="connsiteY0-142" fmla="*/ 3228975 h 3228975"/>
                <a:gd name="connsiteX1-143" fmla="*/ 2238375 w 12201525"/>
                <a:gd name="connsiteY1-144" fmla="*/ 2476500 h 3228975"/>
                <a:gd name="connsiteX2-145" fmla="*/ 4791075 w 12201525"/>
                <a:gd name="connsiteY2-146" fmla="*/ 2152650 h 3228975"/>
                <a:gd name="connsiteX3-147" fmla="*/ 6629400 w 12201525"/>
                <a:gd name="connsiteY3-148" fmla="*/ 2381250 h 3228975"/>
                <a:gd name="connsiteX4-149" fmla="*/ 8134350 w 12201525"/>
                <a:gd name="connsiteY4-150" fmla="*/ 1581150 h 3228975"/>
                <a:gd name="connsiteX5-151" fmla="*/ 9467850 w 12201525"/>
                <a:gd name="connsiteY5-152" fmla="*/ 1333500 h 3228975"/>
                <a:gd name="connsiteX6-153" fmla="*/ 12201525 w 12201525"/>
                <a:gd name="connsiteY6-154" fmla="*/ 0 h 3228975"/>
                <a:gd name="connsiteX0-155" fmla="*/ 0 w 12201525"/>
                <a:gd name="connsiteY0-156" fmla="*/ 3228975 h 3228975"/>
                <a:gd name="connsiteX1-157" fmla="*/ 2238375 w 12201525"/>
                <a:gd name="connsiteY1-158" fmla="*/ 2476500 h 3228975"/>
                <a:gd name="connsiteX2-159" fmla="*/ 4791075 w 12201525"/>
                <a:gd name="connsiteY2-160" fmla="*/ 2152650 h 3228975"/>
                <a:gd name="connsiteX3-161" fmla="*/ 6629400 w 12201525"/>
                <a:gd name="connsiteY3-162" fmla="*/ 2381250 h 3228975"/>
                <a:gd name="connsiteX4-163" fmla="*/ 8134350 w 12201525"/>
                <a:gd name="connsiteY4-164" fmla="*/ 1581150 h 3228975"/>
                <a:gd name="connsiteX5-165" fmla="*/ 9467850 w 12201525"/>
                <a:gd name="connsiteY5-166" fmla="*/ 1333500 h 3228975"/>
                <a:gd name="connsiteX6-167" fmla="*/ 12201525 w 12201525"/>
                <a:gd name="connsiteY6-168" fmla="*/ 0 h 3228975"/>
                <a:gd name="connsiteX0-169" fmla="*/ 0 w 12201525"/>
                <a:gd name="connsiteY0-170" fmla="*/ 3228975 h 3228975"/>
                <a:gd name="connsiteX1-171" fmla="*/ 2238375 w 12201525"/>
                <a:gd name="connsiteY1-172" fmla="*/ 2476500 h 3228975"/>
                <a:gd name="connsiteX2-173" fmla="*/ 4791075 w 12201525"/>
                <a:gd name="connsiteY2-174" fmla="*/ 2152650 h 3228975"/>
                <a:gd name="connsiteX3-175" fmla="*/ 6629400 w 12201525"/>
                <a:gd name="connsiteY3-176" fmla="*/ 2381250 h 3228975"/>
                <a:gd name="connsiteX4-177" fmla="*/ 8134350 w 12201525"/>
                <a:gd name="connsiteY4-178" fmla="*/ 1581150 h 3228975"/>
                <a:gd name="connsiteX5-179" fmla="*/ 9467850 w 12201525"/>
                <a:gd name="connsiteY5-180" fmla="*/ 1333500 h 3228975"/>
                <a:gd name="connsiteX6-181" fmla="*/ 12201525 w 12201525"/>
                <a:gd name="connsiteY6-182" fmla="*/ 0 h 3228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01525" h="3228975">
                  <a:moveTo>
                    <a:pt x="0" y="3228975"/>
                  </a:moveTo>
                  <a:cubicBezTo>
                    <a:pt x="746125" y="2978150"/>
                    <a:pt x="1868488" y="2541587"/>
                    <a:pt x="2238375" y="2476500"/>
                  </a:cubicBezTo>
                  <a:cubicBezTo>
                    <a:pt x="2608262" y="2411413"/>
                    <a:pt x="4402138" y="2111375"/>
                    <a:pt x="4791075" y="2152650"/>
                  </a:cubicBezTo>
                  <a:cubicBezTo>
                    <a:pt x="5180012" y="2193925"/>
                    <a:pt x="6072188" y="2476500"/>
                    <a:pt x="6629400" y="2381250"/>
                  </a:cubicBezTo>
                  <a:cubicBezTo>
                    <a:pt x="7186613" y="2286000"/>
                    <a:pt x="7623175" y="1635125"/>
                    <a:pt x="8134350" y="1581150"/>
                  </a:cubicBezTo>
                  <a:cubicBezTo>
                    <a:pt x="8645525" y="1527175"/>
                    <a:pt x="9042400" y="1568450"/>
                    <a:pt x="9467850" y="1333500"/>
                  </a:cubicBezTo>
                  <a:cubicBezTo>
                    <a:pt x="9893300" y="1098550"/>
                    <a:pt x="11290300" y="444500"/>
                    <a:pt x="12201525" y="0"/>
                  </a:cubicBezTo>
                </a:path>
              </a:pathLst>
            </a:custGeom>
            <a:no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宋体" panose="02010600030101010101" pitchFamily="2" charset="-122"/>
                <a:cs typeface="+mn-cs"/>
                <a:sym typeface="方正悠黑体" panose="02010600010101010101" charset="-122"/>
              </a:endParaRPr>
            </a:p>
          </p:txBody>
        </p:sp>
        <p:sp>
          <p:nvSpPr>
            <p:cNvPr id="3" name="椭圆 2"/>
            <p:cNvSpPr/>
            <p:nvPr/>
          </p:nvSpPr>
          <p:spPr>
            <a:xfrm>
              <a:off x="1981395" y="4276725"/>
              <a:ext cx="160797"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宋体" panose="02010600030101010101" pitchFamily="2" charset="-122"/>
                <a:cs typeface="+mn-cs"/>
                <a:sym typeface="方正悠黑体" panose="02010600010101010101" charset="-122"/>
              </a:endParaRPr>
            </a:p>
          </p:txBody>
        </p:sp>
        <p:sp>
          <p:nvSpPr>
            <p:cNvPr id="4" name="椭圆 3"/>
            <p:cNvSpPr/>
            <p:nvPr/>
          </p:nvSpPr>
          <p:spPr>
            <a:xfrm>
              <a:off x="4552031" y="3876675"/>
              <a:ext cx="162912"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宋体" panose="02010600030101010101" pitchFamily="2" charset="-122"/>
                <a:cs typeface="+mn-cs"/>
                <a:sym typeface="方正悠黑体" panose="02010600010101010101" charset="-122"/>
              </a:endParaRPr>
            </a:p>
          </p:txBody>
        </p:sp>
        <p:sp>
          <p:nvSpPr>
            <p:cNvPr id="5" name="椭圆 4"/>
            <p:cNvSpPr/>
            <p:nvPr/>
          </p:nvSpPr>
          <p:spPr>
            <a:xfrm>
              <a:off x="6409659" y="4138613"/>
              <a:ext cx="162912"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宋体" panose="02010600030101010101" pitchFamily="2" charset="-122"/>
                <a:cs typeface="+mn-cs"/>
                <a:sym typeface="方正悠黑体" panose="02010600010101010101" charset="-122"/>
              </a:endParaRPr>
            </a:p>
          </p:txBody>
        </p:sp>
        <p:sp>
          <p:nvSpPr>
            <p:cNvPr id="6" name="椭圆 5"/>
            <p:cNvSpPr/>
            <p:nvPr/>
          </p:nvSpPr>
          <p:spPr>
            <a:xfrm>
              <a:off x="7973197" y="3305175"/>
              <a:ext cx="160797"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宋体" panose="02010600030101010101" pitchFamily="2" charset="-122"/>
                <a:cs typeface="+mn-cs"/>
                <a:sym typeface="方正悠黑体" panose="02010600010101010101" charset="-122"/>
              </a:endParaRPr>
            </a:p>
          </p:txBody>
        </p:sp>
        <p:sp>
          <p:nvSpPr>
            <p:cNvPr id="7" name="椭圆 6"/>
            <p:cNvSpPr/>
            <p:nvPr/>
          </p:nvSpPr>
          <p:spPr>
            <a:xfrm>
              <a:off x="10391498" y="2533650"/>
              <a:ext cx="162912"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rgbClr val="FFFFFF"/>
                </a:solidFill>
                <a:effectLst/>
                <a:uLnTx/>
                <a:uFillTx/>
                <a:latin typeface="+mn-lt"/>
                <a:ea typeface="宋体" panose="02010600030101010101" pitchFamily="2" charset="-122"/>
                <a:cs typeface="+mn-cs"/>
                <a:sym typeface="方正悠黑体" panose="02010600010101010101" charset="-122"/>
              </a:endParaRPr>
            </a:p>
          </p:txBody>
        </p:sp>
      </p:grpSp>
      <p:sp>
        <p:nvSpPr>
          <p:cNvPr id="7172" name="small-sharp-pencil_16463"/>
          <p:cNvSpPr>
            <a:spLocks noChangeAspect="1"/>
          </p:cNvSpPr>
          <p:nvPr/>
        </p:nvSpPr>
        <p:spPr>
          <a:xfrm flipH="1">
            <a:off x="6040438" y="2505075"/>
            <a:ext cx="344487" cy="457200"/>
          </a:xfrm>
          <a:custGeom>
            <a:avLst/>
            <a:gdLst/>
            <a:ahLst/>
            <a:cxnLst>
              <a:cxn ang="0">
                <a:pos x="172186" y="435510"/>
              </a:cxn>
              <a:cxn ang="0">
                <a:pos x="204398" y="435962"/>
              </a:cxn>
              <a:cxn ang="0">
                <a:pos x="235451" y="436866"/>
              </a:cxn>
              <a:cxn ang="0">
                <a:pos x="290607" y="440179"/>
              </a:cxn>
              <a:cxn ang="0">
                <a:pos x="344487" y="446355"/>
              </a:cxn>
              <a:cxn ang="0">
                <a:pos x="290607" y="452531"/>
              </a:cxn>
              <a:cxn ang="0">
                <a:pos x="235451" y="455844"/>
              </a:cxn>
              <a:cxn ang="0">
                <a:pos x="204398" y="456748"/>
              </a:cxn>
              <a:cxn ang="0">
                <a:pos x="172186" y="457200"/>
              </a:cxn>
              <a:cxn ang="0">
                <a:pos x="140089" y="456748"/>
              </a:cxn>
              <a:cxn ang="0">
                <a:pos x="108919" y="455844"/>
              </a:cxn>
              <a:cxn ang="0">
                <a:pos x="53765" y="452531"/>
              </a:cxn>
              <a:cxn ang="0">
                <a:pos x="0" y="446355"/>
              </a:cxn>
              <a:cxn ang="0">
                <a:pos x="53765" y="440179"/>
              </a:cxn>
              <a:cxn ang="0">
                <a:pos x="108919" y="436866"/>
              </a:cxn>
              <a:cxn ang="0">
                <a:pos x="140089" y="435962"/>
              </a:cxn>
              <a:cxn ang="0">
                <a:pos x="172186" y="435510"/>
              </a:cxn>
              <a:cxn ang="0">
                <a:pos x="312279" y="370922"/>
              </a:cxn>
              <a:cxn ang="0">
                <a:pos x="341027" y="441845"/>
              </a:cxn>
              <a:cxn ang="0">
                <a:pos x="286544" y="404421"/>
              </a:cxn>
              <a:cxn ang="0">
                <a:pos x="141940" y="51258"/>
              </a:cxn>
              <a:cxn ang="0">
                <a:pos x="260821" y="205900"/>
              </a:cxn>
              <a:cxn ang="0">
                <a:pos x="305199" y="349227"/>
              </a:cxn>
              <a:cxn ang="0">
                <a:pos x="269859" y="395243"/>
              </a:cxn>
              <a:cxn ang="0">
                <a:pos x="159783" y="337459"/>
              </a:cxn>
              <a:cxn ang="0">
                <a:pos x="41017" y="182666"/>
              </a:cxn>
              <a:cxn ang="0">
                <a:pos x="73319" y="332"/>
              </a:cxn>
              <a:cxn ang="0">
                <a:pos x="130135" y="35729"/>
              </a:cxn>
              <a:cxn ang="0">
                <a:pos x="29078" y="167280"/>
              </a:cxn>
              <a:cxn ang="0">
                <a:pos x="20154" y="24112"/>
              </a:cxn>
              <a:cxn ang="0">
                <a:pos x="73319" y="332"/>
              </a:cxn>
            </a:cxnLst>
            <a:rect l="0" t="0" r="0" b="0"/>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lnTo>
                  <a:pt x="535091" y="487517"/>
                </a:lnTo>
                <a:close/>
                <a:moveTo>
                  <a:pt x="243214" y="67371"/>
                </a:moveTo>
                <a:lnTo>
                  <a:pt x="446918" y="270623"/>
                </a:lnTo>
                <a:lnTo>
                  <a:pt x="522960" y="459003"/>
                </a:lnTo>
                <a:lnTo>
                  <a:pt x="462405" y="519483"/>
                </a:lnTo>
                <a:lnTo>
                  <a:pt x="273789" y="443536"/>
                </a:lnTo>
                <a:lnTo>
                  <a:pt x="70283" y="240085"/>
                </a:lnTo>
                <a:lnTo>
                  <a:pt x="243214" y="67371"/>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alpha val="100000"/>
            </a:srgbClr>
          </a:solidFill>
          <a:ln w="9525">
            <a:noFill/>
          </a:ln>
        </p:spPr>
        <p:txBody>
          <a:bodyPr/>
          <a:lstStyle/>
          <a:p>
            <a:endParaRPr lang="zh-CN" altLang="en-US"/>
          </a:p>
        </p:txBody>
      </p:sp>
      <p:sp>
        <p:nvSpPr>
          <p:cNvPr id="7173" name="small-sharp-pencil_16463"/>
          <p:cNvSpPr>
            <a:spLocks noChangeAspect="1"/>
          </p:cNvSpPr>
          <p:nvPr/>
        </p:nvSpPr>
        <p:spPr>
          <a:xfrm flipH="1">
            <a:off x="7854950" y="1736725"/>
            <a:ext cx="344488" cy="457200"/>
          </a:xfrm>
          <a:custGeom>
            <a:avLst/>
            <a:gdLst/>
            <a:ahLst/>
            <a:cxnLst>
              <a:cxn ang="0">
                <a:pos x="172186" y="435510"/>
              </a:cxn>
              <a:cxn ang="0">
                <a:pos x="204399" y="435962"/>
              </a:cxn>
              <a:cxn ang="0">
                <a:pos x="235452" y="436866"/>
              </a:cxn>
              <a:cxn ang="0">
                <a:pos x="290608" y="440179"/>
              </a:cxn>
              <a:cxn ang="0">
                <a:pos x="344488" y="446355"/>
              </a:cxn>
              <a:cxn ang="0">
                <a:pos x="290608" y="452531"/>
              </a:cxn>
              <a:cxn ang="0">
                <a:pos x="235452" y="455844"/>
              </a:cxn>
              <a:cxn ang="0">
                <a:pos x="204399" y="456748"/>
              </a:cxn>
              <a:cxn ang="0">
                <a:pos x="172186" y="457200"/>
              </a:cxn>
              <a:cxn ang="0">
                <a:pos x="140089" y="456748"/>
              </a:cxn>
              <a:cxn ang="0">
                <a:pos x="108920" y="455844"/>
              </a:cxn>
              <a:cxn ang="0">
                <a:pos x="53765" y="452531"/>
              </a:cxn>
              <a:cxn ang="0">
                <a:pos x="0" y="446355"/>
              </a:cxn>
              <a:cxn ang="0">
                <a:pos x="53765" y="440179"/>
              </a:cxn>
              <a:cxn ang="0">
                <a:pos x="108920" y="436866"/>
              </a:cxn>
              <a:cxn ang="0">
                <a:pos x="140089" y="435962"/>
              </a:cxn>
              <a:cxn ang="0">
                <a:pos x="172186" y="435510"/>
              </a:cxn>
              <a:cxn ang="0">
                <a:pos x="312280" y="370922"/>
              </a:cxn>
              <a:cxn ang="0">
                <a:pos x="341028" y="441845"/>
              </a:cxn>
              <a:cxn ang="0">
                <a:pos x="286545" y="404421"/>
              </a:cxn>
              <a:cxn ang="0">
                <a:pos x="141940" y="51258"/>
              </a:cxn>
              <a:cxn ang="0">
                <a:pos x="260822" y="205900"/>
              </a:cxn>
              <a:cxn ang="0">
                <a:pos x="305200" y="349227"/>
              </a:cxn>
              <a:cxn ang="0">
                <a:pos x="269860" y="395243"/>
              </a:cxn>
              <a:cxn ang="0">
                <a:pos x="159784" y="337459"/>
              </a:cxn>
              <a:cxn ang="0">
                <a:pos x="41017" y="182666"/>
              </a:cxn>
              <a:cxn ang="0">
                <a:pos x="73320" y="332"/>
              </a:cxn>
              <a:cxn ang="0">
                <a:pos x="130135" y="35729"/>
              </a:cxn>
              <a:cxn ang="0">
                <a:pos x="29078" y="167280"/>
              </a:cxn>
              <a:cxn ang="0">
                <a:pos x="20154" y="24112"/>
              </a:cxn>
              <a:cxn ang="0">
                <a:pos x="73320" y="332"/>
              </a:cxn>
            </a:cxnLst>
            <a:rect l="0" t="0" r="0" b="0"/>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lnTo>
                  <a:pt x="535091" y="487517"/>
                </a:lnTo>
                <a:close/>
                <a:moveTo>
                  <a:pt x="243214" y="67371"/>
                </a:moveTo>
                <a:lnTo>
                  <a:pt x="446918" y="270623"/>
                </a:lnTo>
                <a:lnTo>
                  <a:pt x="522960" y="459003"/>
                </a:lnTo>
                <a:lnTo>
                  <a:pt x="462405" y="519483"/>
                </a:lnTo>
                <a:lnTo>
                  <a:pt x="273789" y="443536"/>
                </a:lnTo>
                <a:lnTo>
                  <a:pt x="70283" y="240085"/>
                </a:lnTo>
                <a:lnTo>
                  <a:pt x="243214" y="67371"/>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alpha val="100000"/>
            </a:srgbClr>
          </a:solidFill>
          <a:ln w="9525">
            <a:noFill/>
          </a:ln>
        </p:spPr>
        <p:txBody>
          <a:bodyPr/>
          <a:lstStyle/>
          <a:p>
            <a:endParaRPr lang="zh-CN" altLang="en-US"/>
          </a:p>
        </p:txBody>
      </p:sp>
      <p:sp>
        <p:nvSpPr>
          <p:cNvPr id="7174" name="small-sharp-pencil_16463"/>
          <p:cNvSpPr>
            <a:spLocks noChangeAspect="1"/>
          </p:cNvSpPr>
          <p:nvPr/>
        </p:nvSpPr>
        <p:spPr>
          <a:xfrm flipH="1">
            <a:off x="4868863" y="3308350"/>
            <a:ext cx="344487" cy="455613"/>
          </a:xfrm>
          <a:custGeom>
            <a:avLst/>
            <a:gdLst/>
            <a:ahLst/>
            <a:cxnLst>
              <a:cxn ang="0">
                <a:pos x="172186" y="433998"/>
              </a:cxn>
              <a:cxn ang="0">
                <a:pos x="204398" y="434449"/>
              </a:cxn>
              <a:cxn ang="0">
                <a:pos x="235451" y="435349"/>
              </a:cxn>
              <a:cxn ang="0">
                <a:pos x="290607" y="438651"/>
              </a:cxn>
              <a:cxn ang="0">
                <a:pos x="344487" y="444806"/>
              </a:cxn>
              <a:cxn ang="0">
                <a:pos x="290607" y="450960"/>
              </a:cxn>
              <a:cxn ang="0">
                <a:pos x="235451" y="454262"/>
              </a:cxn>
              <a:cxn ang="0">
                <a:pos x="204398" y="455163"/>
              </a:cxn>
              <a:cxn ang="0">
                <a:pos x="172186" y="455613"/>
              </a:cxn>
              <a:cxn ang="0">
                <a:pos x="140089" y="455163"/>
              </a:cxn>
              <a:cxn ang="0">
                <a:pos x="108919" y="454262"/>
              </a:cxn>
              <a:cxn ang="0">
                <a:pos x="53765" y="450960"/>
              </a:cxn>
              <a:cxn ang="0">
                <a:pos x="0" y="444806"/>
              </a:cxn>
              <a:cxn ang="0">
                <a:pos x="53765" y="438651"/>
              </a:cxn>
              <a:cxn ang="0">
                <a:pos x="108919" y="435349"/>
              </a:cxn>
              <a:cxn ang="0">
                <a:pos x="140089" y="434449"/>
              </a:cxn>
              <a:cxn ang="0">
                <a:pos x="172186" y="433998"/>
              </a:cxn>
              <a:cxn ang="0">
                <a:pos x="312279" y="369634"/>
              </a:cxn>
              <a:cxn ang="0">
                <a:pos x="341027" y="440311"/>
              </a:cxn>
              <a:cxn ang="0">
                <a:pos x="286544" y="403018"/>
              </a:cxn>
              <a:cxn ang="0">
                <a:pos x="141940" y="51081"/>
              </a:cxn>
              <a:cxn ang="0">
                <a:pos x="260821" y="205186"/>
              </a:cxn>
              <a:cxn ang="0">
                <a:pos x="305199" y="348015"/>
              </a:cxn>
              <a:cxn ang="0">
                <a:pos x="269859" y="393871"/>
              </a:cxn>
              <a:cxn ang="0">
                <a:pos x="159783" y="336288"/>
              </a:cxn>
              <a:cxn ang="0">
                <a:pos x="41017" y="182032"/>
              </a:cxn>
              <a:cxn ang="0">
                <a:pos x="73319" y="331"/>
              </a:cxn>
              <a:cxn ang="0">
                <a:pos x="130135" y="35605"/>
              </a:cxn>
              <a:cxn ang="0">
                <a:pos x="29078" y="166700"/>
              </a:cxn>
              <a:cxn ang="0">
                <a:pos x="20154" y="24029"/>
              </a:cxn>
              <a:cxn ang="0">
                <a:pos x="73319" y="331"/>
              </a:cxn>
            </a:cxnLst>
            <a:rect l="0" t="0" r="0" b="0"/>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lnTo>
                  <a:pt x="535091" y="487517"/>
                </a:lnTo>
                <a:close/>
                <a:moveTo>
                  <a:pt x="243214" y="67371"/>
                </a:moveTo>
                <a:lnTo>
                  <a:pt x="446918" y="270623"/>
                </a:lnTo>
                <a:lnTo>
                  <a:pt x="522960" y="459003"/>
                </a:lnTo>
                <a:lnTo>
                  <a:pt x="462405" y="519483"/>
                </a:lnTo>
                <a:lnTo>
                  <a:pt x="273789" y="443536"/>
                </a:lnTo>
                <a:lnTo>
                  <a:pt x="70283" y="240085"/>
                </a:lnTo>
                <a:lnTo>
                  <a:pt x="243214" y="67371"/>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alpha val="100000"/>
            </a:srgbClr>
          </a:solidFill>
          <a:ln w="9525">
            <a:noFill/>
          </a:ln>
        </p:spPr>
        <p:txBody>
          <a:bodyPr/>
          <a:lstStyle/>
          <a:p>
            <a:endParaRPr lang="zh-CN" altLang="en-US"/>
          </a:p>
        </p:txBody>
      </p:sp>
      <p:sp>
        <p:nvSpPr>
          <p:cNvPr id="7175" name="small-sharp-pencil_16463"/>
          <p:cNvSpPr>
            <a:spLocks noChangeAspect="1"/>
          </p:cNvSpPr>
          <p:nvPr/>
        </p:nvSpPr>
        <p:spPr>
          <a:xfrm flipH="1">
            <a:off x="1546225" y="3409950"/>
            <a:ext cx="346075" cy="457200"/>
          </a:xfrm>
          <a:custGeom>
            <a:avLst/>
            <a:gdLst/>
            <a:ahLst/>
            <a:cxnLst>
              <a:cxn ang="0">
                <a:pos x="172979" y="435510"/>
              </a:cxn>
              <a:cxn ang="0">
                <a:pos x="205340" y="435962"/>
              </a:cxn>
              <a:cxn ang="0">
                <a:pos x="236537" y="436866"/>
              </a:cxn>
              <a:cxn ang="0">
                <a:pos x="291946" y="440179"/>
              </a:cxn>
              <a:cxn ang="0">
                <a:pos x="346075" y="446355"/>
              </a:cxn>
              <a:cxn ang="0">
                <a:pos x="291946" y="452531"/>
              </a:cxn>
              <a:cxn ang="0">
                <a:pos x="236537" y="455844"/>
              </a:cxn>
              <a:cxn ang="0">
                <a:pos x="205340" y="456748"/>
              </a:cxn>
              <a:cxn ang="0">
                <a:pos x="172979" y="457200"/>
              </a:cxn>
              <a:cxn ang="0">
                <a:pos x="140735" y="456748"/>
              </a:cxn>
              <a:cxn ang="0">
                <a:pos x="109422" y="455844"/>
              </a:cxn>
              <a:cxn ang="0">
                <a:pos x="54013" y="452531"/>
              </a:cxn>
              <a:cxn ang="0">
                <a:pos x="0" y="446355"/>
              </a:cxn>
              <a:cxn ang="0">
                <a:pos x="54013" y="440179"/>
              </a:cxn>
              <a:cxn ang="0">
                <a:pos x="109422" y="436866"/>
              </a:cxn>
              <a:cxn ang="0">
                <a:pos x="140735" y="435962"/>
              </a:cxn>
              <a:cxn ang="0">
                <a:pos x="172979" y="435510"/>
              </a:cxn>
              <a:cxn ang="0">
                <a:pos x="313718" y="370922"/>
              </a:cxn>
              <a:cxn ang="0">
                <a:pos x="342599" y="441845"/>
              </a:cxn>
              <a:cxn ang="0">
                <a:pos x="287865" y="404421"/>
              </a:cxn>
              <a:cxn ang="0">
                <a:pos x="142594" y="51258"/>
              </a:cxn>
              <a:cxn ang="0">
                <a:pos x="262023" y="205900"/>
              </a:cxn>
              <a:cxn ang="0">
                <a:pos x="306606" y="349227"/>
              </a:cxn>
              <a:cxn ang="0">
                <a:pos x="271103" y="395243"/>
              </a:cxn>
              <a:cxn ang="0">
                <a:pos x="160520" y="337459"/>
              </a:cxn>
              <a:cxn ang="0">
                <a:pos x="41206" y="182666"/>
              </a:cxn>
              <a:cxn ang="0">
                <a:pos x="73657" y="332"/>
              </a:cxn>
              <a:cxn ang="0">
                <a:pos x="130735" y="35729"/>
              </a:cxn>
              <a:cxn ang="0">
                <a:pos x="29212" y="167280"/>
              </a:cxn>
              <a:cxn ang="0">
                <a:pos x="20247" y="24112"/>
              </a:cxn>
              <a:cxn ang="0">
                <a:pos x="73657" y="332"/>
              </a:cxn>
            </a:cxnLst>
            <a:rect l="0" t="0" r="0" b="0"/>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lnTo>
                  <a:pt x="535091" y="487517"/>
                </a:lnTo>
                <a:close/>
                <a:moveTo>
                  <a:pt x="243214" y="67371"/>
                </a:moveTo>
                <a:lnTo>
                  <a:pt x="446918" y="270623"/>
                </a:lnTo>
                <a:lnTo>
                  <a:pt x="522960" y="459003"/>
                </a:lnTo>
                <a:lnTo>
                  <a:pt x="462405" y="519483"/>
                </a:lnTo>
                <a:lnTo>
                  <a:pt x="273789" y="443536"/>
                </a:lnTo>
                <a:lnTo>
                  <a:pt x="70283" y="240085"/>
                </a:lnTo>
                <a:lnTo>
                  <a:pt x="243214" y="67371"/>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alpha val="100000"/>
            </a:srgbClr>
          </a:solidFill>
          <a:ln w="9525">
            <a:noFill/>
          </a:ln>
        </p:spPr>
        <p:txBody>
          <a:bodyPr/>
          <a:lstStyle/>
          <a:p>
            <a:endParaRPr lang="zh-CN" altLang="en-US"/>
          </a:p>
        </p:txBody>
      </p:sp>
      <p:sp>
        <p:nvSpPr>
          <p:cNvPr id="7176" name="small-sharp-pencil_16463"/>
          <p:cNvSpPr>
            <a:spLocks noChangeAspect="1"/>
          </p:cNvSpPr>
          <p:nvPr/>
        </p:nvSpPr>
        <p:spPr>
          <a:xfrm flipH="1">
            <a:off x="3446463" y="3009900"/>
            <a:ext cx="342900" cy="457200"/>
          </a:xfrm>
          <a:custGeom>
            <a:avLst/>
            <a:gdLst/>
            <a:ahLst/>
            <a:cxnLst>
              <a:cxn ang="0">
                <a:pos x="171392" y="435510"/>
              </a:cxn>
              <a:cxn ang="0">
                <a:pos x="203456" y="435962"/>
              </a:cxn>
              <a:cxn ang="0">
                <a:pos x="234367" y="436866"/>
              </a:cxn>
              <a:cxn ang="0">
                <a:pos x="289268" y="440179"/>
              </a:cxn>
              <a:cxn ang="0">
                <a:pos x="342900" y="446355"/>
              </a:cxn>
              <a:cxn ang="0">
                <a:pos x="289268" y="452531"/>
              </a:cxn>
              <a:cxn ang="0">
                <a:pos x="234367" y="455844"/>
              </a:cxn>
              <a:cxn ang="0">
                <a:pos x="203456" y="456748"/>
              </a:cxn>
              <a:cxn ang="0">
                <a:pos x="171392" y="457200"/>
              </a:cxn>
              <a:cxn ang="0">
                <a:pos x="139444" y="456748"/>
              </a:cxn>
              <a:cxn ang="0">
                <a:pos x="108418" y="455844"/>
              </a:cxn>
              <a:cxn ang="0">
                <a:pos x="53517" y="452531"/>
              </a:cxn>
              <a:cxn ang="0">
                <a:pos x="0" y="446355"/>
              </a:cxn>
              <a:cxn ang="0">
                <a:pos x="53517" y="440179"/>
              </a:cxn>
              <a:cxn ang="0">
                <a:pos x="108418" y="436866"/>
              </a:cxn>
              <a:cxn ang="0">
                <a:pos x="139444" y="435962"/>
              </a:cxn>
              <a:cxn ang="0">
                <a:pos x="171392" y="435510"/>
              </a:cxn>
              <a:cxn ang="0">
                <a:pos x="310840" y="370922"/>
              </a:cxn>
              <a:cxn ang="0">
                <a:pos x="339456" y="441845"/>
              </a:cxn>
              <a:cxn ang="0">
                <a:pos x="285224" y="404421"/>
              </a:cxn>
              <a:cxn ang="0">
                <a:pos x="141286" y="51258"/>
              </a:cxn>
              <a:cxn ang="0">
                <a:pos x="259619" y="205900"/>
              </a:cxn>
              <a:cxn ang="0">
                <a:pos x="303793" y="349227"/>
              </a:cxn>
              <a:cxn ang="0">
                <a:pos x="268616" y="395243"/>
              </a:cxn>
              <a:cxn ang="0">
                <a:pos x="159047" y="337459"/>
              </a:cxn>
              <a:cxn ang="0">
                <a:pos x="40828" y="182666"/>
              </a:cxn>
              <a:cxn ang="0">
                <a:pos x="72982" y="332"/>
              </a:cxn>
              <a:cxn ang="0">
                <a:pos x="129536" y="35729"/>
              </a:cxn>
              <a:cxn ang="0">
                <a:pos x="28944" y="167280"/>
              </a:cxn>
              <a:cxn ang="0">
                <a:pos x="20061" y="24112"/>
              </a:cxn>
              <a:cxn ang="0">
                <a:pos x="72982" y="332"/>
              </a:cxn>
            </a:cxnLst>
            <a:rect l="0" t="0" r="0" b="0"/>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lnTo>
                  <a:pt x="535091" y="487517"/>
                </a:lnTo>
                <a:close/>
                <a:moveTo>
                  <a:pt x="243214" y="67371"/>
                </a:moveTo>
                <a:lnTo>
                  <a:pt x="446918" y="270623"/>
                </a:lnTo>
                <a:lnTo>
                  <a:pt x="522960" y="459003"/>
                </a:lnTo>
                <a:lnTo>
                  <a:pt x="462405" y="519483"/>
                </a:lnTo>
                <a:lnTo>
                  <a:pt x="273789" y="443536"/>
                </a:lnTo>
                <a:lnTo>
                  <a:pt x="70283" y="240085"/>
                </a:lnTo>
                <a:lnTo>
                  <a:pt x="243214" y="67371"/>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alpha val="100000"/>
            </a:srgbClr>
          </a:solidFill>
          <a:ln w="9525">
            <a:noFill/>
          </a:ln>
        </p:spPr>
        <p:txBody>
          <a:bodyPr/>
          <a:lstStyle/>
          <a:p>
            <a:endParaRPr lang="zh-CN" altLang="en-US"/>
          </a:p>
        </p:txBody>
      </p:sp>
      <p:sp>
        <p:nvSpPr>
          <p:cNvPr id="7177" name="文本框 36"/>
          <p:cNvSpPr txBox="1"/>
          <p:nvPr/>
        </p:nvSpPr>
        <p:spPr>
          <a:xfrm>
            <a:off x="5307013" y="1581150"/>
            <a:ext cx="1254125" cy="460375"/>
          </a:xfrm>
          <a:prstGeom prst="rect">
            <a:avLst/>
          </a:prstGeom>
          <a:noFill/>
          <a:ln w="9525">
            <a:noFill/>
          </a:ln>
        </p:spPr>
        <p:txBody>
          <a:bodyPr>
            <a:spAutoFit/>
          </a:bodyPr>
          <a:lstStyle/>
          <a:p>
            <a:r>
              <a:rPr lang="zh-CN" altLang="en-US" sz="2400" b="1" dirty="0">
                <a:solidFill>
                  <a:srgbClr val="0D0D0D"/>
                </a:solidFill>
                <a:latin typeface="方正悠黑体" panose="02010600010101010101" charset="-122"/>
                <a:ea typeface="宋体" panose="02010600030101010101" pitchFamily="2" charset="-122"/>
                <a:sym typeface="方正悠黑体" panose="02010600010101010101" charset="-122"/>
              </a:rPr>
              <a:t>第四节</a:t>
            </a:r>
          </a:p>
        </p:txBody>
      </p:sp>
      <p:sp>
        <p:nvSpPr>
          <p:cNvPr id="7178" name="文本框 37"/>
          <p:cNvSpPr txBox="1"/>
          <p:nvPr/>
        </p:nvSpPr>
        <p:spPr>
          <a:xfrm>
            <a:off x="4705350" y="2019300"/>
            <a:ext cx="3206750" cy="398463"/>
          </a:xfrm>
          <a:prstGeom prst="rect">
            <a:avLst/>
          </a:prstGeom>
          <a:noFill/>
          <a:ln w="9525">
            <a:noFill/>
          </a:ln>
        </p:spPr>
        <p:txBody>
          <a:bodyPr>
            <a:spAutoFit/>
          </a:bodyPr>
          <a:lstStyle/>
          <a:p>
            <a:r>
              <a:rPr lang="zh-CN" altLang="en-US" sz="2000" dirty="0">
                <a:solidFill>
                  <a:srgbClr val="0D0D0D"/>
                </a:solidFill>
                <a:latin typeface="方正悠黑体" panose="02010600010101010101" charset="-122"/>
                <a:ea typeface="宋体" panose="02010600030101010101" pitchFamily="2" charset="-122"/>
                <a:sym typeface="方正悠黑体" panose="02010600010101010101" charset="-122"/>
              </a:rPr>
              <a:t>影响政策有效执行的因素</a:t>
            </a:r>
          </a:p>
        </p:txBody>
      </p:sp>
      <p:sp>
        <p:nvSpPr>
          <p:cNvPr id="7179" name="文本框 36"/>
          <p:cNvSpPr txBox="1"/>
          <p:nvPr/>
        </p:nvSpPr>
        <p:spPr>
          <a:xfrm>
            <a:off x="4572000" y="4075113"/>
            <a:ext cx="1252538" cy="460375"/>
          </a:xfrm>
          <a:prstGeom prst="rect">
            <a:avLst/>
          </a:prstGeom>
          <a:noFill/>
          <a:ln w="9525">
            <a:noFill/>
          </a:ln>
        </p:spPr>
        <p:txBody>
          <a:bodyPr>
            <a:spAutoFit/>
          </a:bodyPr>
          <a:lstStyle/>
          <a:p>
            <a:r>
              <a:rPr lang="zh-CN" altLang="en-US" sz="2400" b="1" dirty="0">
                <a:solidFill>
                  <a:srgbClr val="0D0D0D"/>
                </a:solidFill>
                <a:latin typeface="方正悠黑体" panose="02010600010101010101" charset="-122"/>
                <a:ea typeface="宋体" panose="02010600030101010101" pitchFamily="2" charset="-122"/>
                <a:sym typeface="方正悠黑体" panose="02010600010101010101" charset="-122"/>
              </a:rPr>
              <a:t>第三节</a:t>
            </a:r>
          </a:p>
        </p:txBody>
      </p:sp>
      <p:sp>
        <p:nvSpPr>
          <p:cNvPr id="7180" name="文本框 37"/>
          <p:cNvSpPr txBox="1"/>
          <p:nvPr/>
        </p:nvSpPr>
        <p:spPr>
          <a:xfrm>
            <a:off x="4202113" y="4581525"/>
            <a:ext cx="2255837" cy="398463"/>
          </a:xfrm>
          <a:prstGeom prst="rect">
            <a:avLst/>
          </a:prstGeom>
          <a:noFill/>
          <a:ln w="9525">
            <a:noFill/>
          </a:ln>
        </p:spPr>
        <p:txBody>
          <a:bodyPr>
            <a:spAutoFit/>
          </a:bodyPr>
          <a:lstStyle/>
          <a:p>
            <a:r>
              <a:rPr lang="zh-CN" altLang="en-US" sz="2000" dirty="0">
                <a:solidFill>
                  <a:srgbClr val="0D0D0D"/>
                </a:solidFill>
                <a:latin typeface="方正悠黑体" panose="02010600010101010101" charset="-122"/>
                <a:ea typeface="宋体" panose="02010600030101010101" pitchFamily="2" charset="-122"/>
                <a:sym typeface="方正悠黑体" panose="02010600010101010101" charset="-122"/>
              </a:rPr>
              <a:t>政策执行模型</a:t>
            </a:r>
          </a:p>
        </p:txBody>
      </p:sp>
      <p:sp>
        <p:nvSpPr>
          <p:cNvPr id="7181" name="文本框 37"/>
          <p:cNvSpPr txBox="1"/>
          <p:nvPr/>
        </p:nvSpPr>
        <p:spPr>
          <a:xfrm>
            <a:off x="1827213" y="2365375"/>
            <a:ext cx="2797175" cy="398463"/>
          </a:xfrm>
          <a:prstGeom prst="rect">
            <a:avLst/>
          </a:prstGeom>
          <a:noFill/>
          <a:ln w="9525">
            <a:noFill/>
          </a:ln>
        </p:spPr>
        <p:txBody>
          <a:bodyPr>
            <a:spAutoFit/>
          </a:bodyPr>
          <a:lstStyle/>
          <a:p>
            <a:r>
              <a:rPr lang="zh-CN" altLang="en-US" sz="2000" dirty="0">
                <a:solidFill>
                  <a:srgbClr val="0D0D0D"/>
                </a:solidFill>
                <a:latin typeface="方正悠黑体" panose="02010600010101010101" charset="-122"/>
                <a:ea typeface="宋体" panose="02010600030101010101" pitchFamily="2" charset="-122"/>
                <a:sym typeface="方正悠黑体" panose="02010600010101010101" charset="-122"/>
              </a:rPr>
              <a:t>政策执行的过程与手段</a:t>
            </a:r>
          </a:p>
        </p:txBody>
      </p:sp>
      <p:sp>
        <p:nvSpPr>
          <p:cNvPr id="7182" name="文本框 36"/>
          <p:cNvSpPr txBox="1"/>
          <p:nvPr/>
        </p:nvSpPr>
        <p:spPr>
          <a:xfrm>
            <a:off x="7192963" y="2660650"/>
            <a:ext cx="1250950" cy="460375"/>
          </a:xfrm>
          <a:prstGeom prst="rect">
            <a:avLst/>
          </a:prstGeom>
          <a:noFill/>
          <a:ln w="9525">
            <a:noFill/>
          </a:ln>
        </p:spPr>
        <p:txBody>
          <a:bodyPr>
            <a:spAutoFit/>
          </a:bodyPr>
          <a:lstStyle/>
          <a:p>
            <a:r>
              <a:rPr lang="zh-CN" altLang="en-US" sz="2400" b="1" dirty="0">
                <a:solidFill>
                  <a:srgbClr val="0D0D0D"/>
                </a:solidFill>
                <a:latin typeface="方正悠黑体" panose="02010600010101010101" charset="-122"/>
                <a:ea typeface="宋体" panose="02010600030101010101" pitchFamily="2" charset="-122"/>
                <a:sym typeface="方正悠黑体" panose="02010600010101010101" charset="-122"/>
              </a:rPr>
              <a:t>第五节</a:t>
            </a:r>
          </a:p>
        </p:txBody>
      </p:sp>
      <p:sp>
        <p:nvSpPr>
          <p:cNvPr id="7183" name="文本框 37"/>
          <p:cNvSpPr txBox="1"/>
          <p:nvPr/>
        </p:nvSpPr>
        <p:spPr>
          <a:xfrm>
            <a:off x="6040438" y="3190875"/>
            <a:ext cx="3027362" cy="398463"/>
          </a:xfrm>
          <a:prstGeom prst="rect">
            <a:avLst/>
          </a:prstGeom>
          <a:noFill/>
          <a:ln w="9525">
            <a:noFill/>
          </a:ln>
        </p:spPr>
        <p:txBody>
          <a:bodyPr>
            <a:spAutoFit/>
          </a:bodyPr>
          <a:lstStyle/>
          <a:p>
            <a:r>
              <a:rPr lang="zh-CN" altLang="en-US" sz="2000" dirty="0">
                <a:solidFill>
                  <a:srgbClr val="0D0D0D"/>
                </a:solidFill>
                <a:latin typeface="方正悠黑体" panose="02010600010101010101" charset="-122"/>
                <a:ea typeface="宋体" panose="02010600030101010101" pitchFamily="2" charset="-122"/>
                <a:sym typeface="方正悠黑体" panose="02010600010101010101" charset="-122"/>
              </a:rPr>
              <a:t>政策执行的偏差及其矫正</a:t>
            </a:r>
          </a:p>
        </p:txBody>
      </p:sp>
      <p:sp>
        <p:nvSpPr>
          <p:cNvPr id="7184" name="文本框 36"/>
          <p:cNvSpPr txBox="1"/>
          <p:nvPr/>
        </p:nvSpPr>
        <p:spPr>
          <a:xfrm>
            <a:off x="920750" y="4316413"/>
            <a:ext cx="1252538" cy="460375"/>
          </a:xfrm>
          <a:prstGeom prst="rect">
            <a:avLst/>
          </a:prstGeom>
          <a:noFill/>
          <a:ln w="9525">
            <a:noFill/>
          </a:ln>
        </p:spPr>
        <p:txBody>
          <a:bodyPr>
            <a:spAutoFit/>
          </a:bodyPr>
          <a:lstStyle/>
          <a:p>
            <a:r>
              <a:rPr lang="zh-CN" altLang="en-US" sz="2400" b="1" dirty="0">
                <a:solidFill>
                  <a:srgbClr val="0D0D0D"/>
                </a:solidFill>
                <a:latin typeface="方正悠黑体" panose="02010600010101010101" charset="-122"/>
                <a:ea typeface="宋体" panose="02010600030101010101" pitchFamily="2" charset="-122"/>
                <a:sym typeface="方正悠黑体" panose="02010600010101010101" charset="-122"/>
              </a:rPr>
              <a:t>第一节</a:t>
            </a:r>
          </a:p>
        </p:txBody>
      </p:sp>
      <p:sp>
        <p:nvSpPr>
          <p:cNvPr id="7185" name="文本框 37"/>
          <p:cNvSpPr txBox="1"/>
          <p:nvPr/>
        </p:nvSpPr>
        <p:spPr>
          <a:xfrm>
            <a:off x="647700" y="4837113"/>
            <a:ext cx="2060575" cy="398462"/>
          </a:xfrm>
          <a:prstGeom prst="rect">
            <a:avLst/>
          </a:prstGeom>
          <a:noFill/>
          <a:ln w="9525">
            <a:noFill/>
          </a:ln>
        </p:spPr>
        <p:txBody>
          <a:bodyPr>
            <a:spAutoFit/>
          </a:bodyPr>
          <a:lstStyle/>
          <a:p>
            <a:r>
              <a:rPr lang="zh-CN" altLang="en-US" sz="2000" dirty="0">
                <a:solidFill>
                  <a:srgbClr val="0D0D0D"/>
                </a:solidFill>
                <a:latin typeface="方正悠黑体" panose="02010600010101010101" charset="-122"/>
                <a:ea typeface="宋体" panose="02010600030101010101" pitchFamily="2" charset="-122"/>
                <a:sym typeface="方正悠黑体" panose="02010600010101010101" charset="-122"/>
              </a:rPr>
              <a:t>政策执行概述</a:t>
            </a:r>
          </a:p>
        </p:txBody>
      </p:sp>
      <p:sp>
        <p:nvSpPr>
          <p:cNvPr id="7186" name="文本框 36"/>
          <p:cNvSpPr txBox="1"/>
          <p:nvPr/>
        </p:nvSpPr>
        <p:spPr>
          <a:xfrm>
            <a:off x="2667000" y="1784350"/>
            <a:ext cx="1252538" cy="460375"/>
          </a:xfrm>
          <a:prstGeom prst="rect">
            <a:avLst/>
          </a:prstGeom>
          <a:noFill/>
          <a:ln w="9525">
            <a:noFill/>
          </a:ln>
        </p:spPr>
        <p:txBody>
          <a:bodyPr>
            <a:spAutoFit/>
          </a:bodyPr>
          <a:lstStyle/>
          <a:p>
            <a:r>
              <a:rPr lang="zh-CN" altLang="en-US" sz="2400" b="1" dirty="0">
                <a:solidFill>
                  <a:srgbClr val="0D0D0D"/>
                </a:solidFill>
                <a:latin typeface="方正悠黑体" panose="02010600010101010101" charset="-122"/>
                <a:ea typeface="宋体" panose="02010600030101010101" pitchFamily="2" charset="-122"/>
                <a:sym typeface="方正悠黑体" panose="02010600010101010101" charset="-122"/>
              </a:rPr>
              <a:t>第二节</a:t>
            </a:r>
          </a:p>
        </p:txBody>
      </p:sp>
    </p:spTree>
    <p:extLst>
      <p:ext uri="{BB962C8B-B14F-4D97-AF65-F5344CB8AC3E}">
        <p14:creationId xmlns:p14="http://schemas.microsoft.com/office/powerpoint/2010/main" val="1171752168"/>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13315" name="文本占位符 11266"/>
          <p:cNvSpPr>
            <a:spLocks noGrp="1"/>
          </p:cNvSpPr>
          <p:nvPr>
            <p:ph idx="1"/>
          </p:nvPr>
        </p:nvSpPr>
        <p:spPr>
          <a:xfrm>
            <a:off x="628650" y="1590675"/>
            <a:ext cx="7623175" cy="4525963"/>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600" dirty="0"/>
              <a:t>一、政策执行的</a:t>
            </a:r>
            <a:r>
              <a:rPr lang="zh-CN" altLang="en-US" sz="2600" dirty="0" smtClean="0"/>
              <a:t>含义</a:t>
            </a:r>
            <a:endParaRPr lang="zh-CN" altLang="en-US" sz="2000" dirty="0"/>
          </a:p>
          <a:p>
            <a:pPr marL="0" algn="just" eaLnBrk="1" hangingPunct="1">
              <a:lnSpc>
                <a:spcPct val="150000"/>
              </a:lnSpc>
              <a:buNone/>
            </a:pPr>
            <a:r>
              <a:rPr lang="zh-CN" altLang="en-US" dirty="0"/>
              <a:t>   </a:t>
            </a:r>
            <a:r>
              <a:rPr lang="zh-CN" altLang="en-US" b="1" dirty="0"/>
              <a:t> </a:t>
            </a:r>
            <a:r>
              <a:rPr lang="zh-CN" altLang="en-US" dirty="0"/>
              <a:t>政策执行者为了实现既定的政策目标，通过建立组织结构，运用各种政策资源，采取解释、组织、实施等各种行动，将政策观念形态的内容转化为实际效果的动态</a:t>
            </a:r>
            <a:r>
              <a:rPr lang="zh-CN" altLang="en-US" dirty="0" smtClean="0"/>
              <a:t>过程。</a:t>
            </a:r>
            <a:endParaRPr lang="zh-CN" altLang="en-US" dirty="0"/>
          </a:p>
        </p:txBody>
      </p:sp>
    </p:spTree>
    <p:extLst>
      <p:ext uri="{BB962C8B-B14F-4D97-AF65-F5344CB8AC3E}">
        <p14:creationId xmlns:p14="http://schemas.microsoft.com/office/powerpoint/2010/main" val="4193379235"/>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13315" name="文本占位符 11266"/>
          <p:cNvSpPr>
            <a:spLocks noGrp="1"/>
          </p:cNvSpPr>
          <p:nvPr>
            <p:ph idx="1"/>
          </p:nvPr>
        </p:nvSpPr>
        <p:spPr>
          <a:xfrm>
            <a:off x="628650" y="1590675"/>
            <a:ext cx="7623175" cy="4525963"/>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600" dirty="0"/>
              <a:t>一、政策执行的</a:t>
            </a:r>
            <a:r>
              <a:rPr lang="zh-CN" altLang="en-US" sz="2600" dirty="0" smtClean="0"/>
              <a:t>含义</a:t>
            </a:r>
            <a:endParaRPr lang="zh-CN" altLang="en-US" sz="2000" dirty="0"/>
          </a:p>
          <a:p>
            <a:pPr marL="0" algn="just" eaLnBrk="1" hangingPunct="1">
              <a:lnSpc>
                <a:spcPct val="150000"/>
              </a:lnSpc>
              <a:buNone/>
            </a:pPr>
            <a:r>
              <a:rPr lang="zh-CN" altLang="en-US" dirty="0"/>
              <a:t>   </a:t>
            </a:r>
            <a:r>
              <a:rPr lang="zh-CN" altLang="en-US" b="1" dirty="0"/>
              <a:t> </a:t>
            </a:r>
            <a:endParaRPr lang="zh-CN" altLang="en-US" dirty="0"/>
          </a:p>
        </p:txBody>
      </p:sp>
      <p:sp>
        <p:nvSpPr>
          <p:cNvPr id="4" name="矩形 3"/>
          <p:cNvSpPr/>
          <p:nvPr/>
        </p:nvSpPr>
        <p:spPr>
          <a:xfrm>
            <a:off x="628650" y="3852972"/>
            <a:ext cx="1657350" cy="6477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lIns="90000" tIns="46800" rIns="90000" bIns="46800" anchor="ctr"/>
          <a:lstStyle>
            <a:lvl1pPr marL="342900" indent="-342900" algn="l" rtl="0" eaLnBrk="0" fontAlgn="base" hangingPunct="0">
              <a:spcBef>
                <a:spcPct val="20000"/>
              </a:spcBef>
              <a:spcAft>
                <a:spcPct val="0"/>
              </a:spcAft>
              <a:buClr>
                <a:schemeClr val="accent1"/>
              </a:buClr>
              <a:buFont typeface="Wingdings" panose="05000000000000000000" pitchFamily="2" charset="2"/>
              <a:buChar char="n"/>
              <a:defRPr sz="24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1"/>
              </a:buClr>
              <a:buFont typeface="Wingdings" panose="05000000000000000000" pitchFamily="2" charset="2"/>
              <a:buChar char="n"/>
              <a:defRPr sz="16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mn-ea"/>
                <a:cs typeface="+mn-cs"/>
              </a:defRPr>
            </a:lvl5pPr>
          </a:lstStyle>
          <a:p>
            <a:pPr marL="0" marR="0" lvl="0" indent="0" algn="ctr" defTabSz="914400" rtl="0" eaLnBrk="1" fontAlgn="base" latinLnBrk="1"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1">
                <a:ln>
                  <a:noFill/>
                </a:ln>
                <a:solidFill>
                  <a:srgbClr val="FFFF00"/>
                </a:solidFill>
                <a:effectLst/>
                <a:uLnTx/>
                <a:uFillTx/>
                <a:latin typeface="黑体" panose="02010609060101010101" charset="-122"/>
                <a:ea typeface="黑体" panose="02010609060101010101" charset="-122"/>
                <a:cs typeface="+mn-cs"/>
              </a:rPr>
              <a:t>政策意图</a:t>
            </a:r>
          </a:p>
        </p:txBody>
      </p:sp>
      <p:sp>
        <p:nvSpPr>
          <p:cNvPr id="5" name="矩形 4"/>
          <p:cNvSpPr/>
          <p:nvPr/>
        </p:nvSpPr>
        <p:spPr>
          <a:xfrm>
            <a:off x="6389687" y="3852972"/>
            <a:ext cx="1657350" cy="649288"/>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lIns="90000" tIns="46800" rIns="90000" bIns="46800" anchor="ctr"/>
          <a:lstStyle>
            <a:lvl1pPr marL="342900" indent="-342900" algn="l" rtl="0" eaLnBrk="0" fontAlgn="base" hangingPunct="0">
              <a:spcBef>
                <a:spcPct val="20000"/>
              </a:spcBef>
              <a:spcAft>
                <a:spcPct val="0"/>
              </a:spcAft>
              <a:buClr>
                <a:schemeClr val="accent1"/>
              </a:buClr>
              <a:buFont typeface="Wingdings" panose="05000000000000000000" pitchFamily="2" charset="2"/>
              <a:buChar char="n"/>
              <a:defRPr sz="24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1"/>
              </a:buClr>
              <a:buFont typeface="Wingdings" panose="05000000000000000000" pitchFamily="2" charset="2"/>
              <a:buChar char="n"/>
              <a:defRPr sz="16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mn-ea"/>
                <a:cs typeface="+mn-cs"/>
              </a:defRPr>
            </a:lvl5pPr>
          </a:lstStyle>
          <a:p>
            <a:pPr marL="0" marR="0" lvl="0" indent="0" algn="ctr" defTabSz="914400" rtl="0" eaLnBrk="1" fontAlgn="base" latinLnBrk="1"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1">
                <a:ln>
                  <a:noFill/>
                </a:ln>
                <a:solidFill>
                  <a:srgbClr val="FFFF00"/>
                </a:solidFill>
                <a:effectLst/>
                <a:uLnTx/>
                <a:uFillTx/>
                <a:latin typeface="黑体" panose="02010609060101010101" charset="-122"/>
                <a:ea typeface="黑体" panose="02010609060101010101" charset="-122"/>
                <a:cs typeface="+mn-cs"/>
              </a:rPr>
              <a:t>现实状态</a:t>
            </a:r>
            <a:endParaRPr kumimoji="0" lang="zh-CN" altLang="en-US" sz="2400" b="1" i="0" u="none" strike="noStrike" kern="1200" cap="none" spc="0" normalizeH="0" baseline="0" noProof="1">
              <a:ln>
                <a:noFill/>
              </a:ln>
              <a:solidFill>
                <a:srgbClr val="FFFF00"/>
              </a:solidFill>
              <a:effectLst/>
              <a:uLnTx/>
              <a:uFillTx/>
              <a:latin typeface="华文行楷" panose="02010800040101010101" pitchFamily="2" charset="-122"/>
              <a:ea typeface="华文行楷" panose="02010800040101010101" pitchFamily="2" charset="-122"/>
              <a:cs typeface="+mn-cs"/>
            </a:endParaRPr>
          </a:p>
        </p:txBody>
      </p:sp>
      <p:cxnSp>
        <p:nvCxnSpPr>
          <p:cNvPr id="6" name="曲线连接符 5"/>
          <p:cNvCxnSpPr>
            <a:stCxn id="4" idx="0"/>
            <a:endCxn id="5" idx="0"/>
          </p:cNvCxnSpPr>
          <p:nvPr/>
        </p:nvCxnSpPr>
        <p:spPr>
          <a:xfrm rot="16200000">
            <a:off x="4337843" y="962928"/>
            <a:ext cx="3175" cy="5761038"/>
          </a:xfrm>
          <a:prstGeom prst="curvedConnector3">
            <a:avLst>
              <a:gd name="adj1" fmla="val 7550000"/>
            </a:avLst>
          </a:prstGeom>
          <a:ln>
            <a:headEnd type="none" w="med" len="med"/>
            <a:tailEnd type="triangle" w="lg" len="lg"/>
          </a:ln>
        </p:spPr>
        <p:style>
          <a:lnRef idx="1">
            <a:schemeClr val="accent1"/>
          </a:lnRef>
          <a:fillRef idx="3">
            <a:schemeClr val="accent1"/>
          </a:fillRef>
          <a:effectRef idx="2">
            <a:schemeClr val="accent1"/>
          </a:effectRef>
          <a:fontRef idx="minor">
            <a:schemeClr val="lt1"/>
          </a:fontRef>
        </p:style>
      </p:cxnSp>
      <p:cxnSp>
        <p:nvCxnSpPr>
          <p:cNvPr id="7" name="曲线连接符 6"/>
          <p:cNvCxnSpPr>
            <a:stCxn id="4" idx="2"/>
            <a:endCxn id="5" idx="2"/>
          </p:cNvCxnSpPr>
          <p:nvPr/>
        </p:nvCxnSpPr>
        <p:spPr>
          <a:xfrm rot="5400000" flipV="1">
            <a:off x="4337050" y="1611422"/>
            <a:ext cx="1588" cy="5761038"/>
          </a:xfrm>
          <a:prstGeom prst="curvedConnector3">
            <a:avLst>
              <a:gd name="adj1" fmla="val 12583333"/>
            </a:avLst>
          </a:prstGeom>
          <a:ln>
            <a:headEnd type="none" w="med" len="med"/>
            <a:tailEnd type="triangle" w="lg" len="lg"/>
          </a:ln>
        </p:spPr>
        <p:style>
          <a:lnRef idx="1">
            <a:schemeClr val="accent1"/>
          </a:lnRef>
          <a:fillRef idx="3">
            <a:schemeClr val="accent1"/>
          </a:fillRef>
          <a:effectRef idx="2">
            <a:schemeClr val="accent1"/>
          </a:effectRef>
          <a:fontRef idx="minor">
            <a:schemeClr val="lt1"/>
          </a:fontRef>
        </p:style>
      </p:cxnSp>
      <p:sp>
        <p:nvSpPr>
          <p:cNvPr id="8" name="椭圆 7"/>
          <p:cNvSpPr/>
          <p:nvPr/>
        </p:nvSpPr>
        <p:spPr>
          <a:xfrm>
            <a:off x="3221037" y="3060809"/>
            <a:ext cx="2232025" cy="215900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lIns="90000" tIns="46800" rIns="90000" bIns="46800" anchor="ctr"/>
          <a:lstStyle>
            <a:lvl1pPr marL="342900" indent="-342900" algn="l" rtl="0" eaLnBrk="0" fontAlgn="base" hangingPunct="0">
              <a:spcBef>
                <a:spcPct val="20000"/>
              </a:spcBef>
              <a:spcAft>
                <a:spcPct val="0"/>
              </a:spcAft>
              <a:buClr>
                <a:schemeClr val="accent1"/>
              </a:buClr>
              <a:buFont typeface="Wingdings" panose="05000000000000000000" pitchFamily="2" charset="2"/>
              <a:buChar char="n"/>
              <a:defRPr sz="24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1"/>
              </a:buClr>
              <a:buFont typeface="Wingdings" panose="05000000000000000000" pitchFamily="2" charset="2"/>
              <a:buChar char="n"/>
              <a:defRPr sz="16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mn-ea"/>
                <a:cs typeface="+mn-cs"/>
              </a:defRPr>
            </a:lvl5pPr>
          </a:lstStyle>
          <a:p>
            <a:pPr marL="0" marR="0" lvl="0" indent="0" algn="ctr" defTabSz="914400" rtl="0" eaLnBrk="1" fontAlgn="base" latinLnBrk="1" hangingPunct="1">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1">
                <a:ln>
                  <a:noFill/>
                </a:ln>
                <a:solidFill>
                  <a:schemeClr val="bg1"/>
                </a:solidFill>
                <a:effectLst/>
                <a:uLnTx/>
                <a:uFillTx/>
                <a:latin typeface="隶书" panose="02010509060101010101" pitchFamily="49" charset="-122"/>
                <a:ea typeface="隶书" panose="02010509060101010101" pitchFamily="49" charset="-122"/>
                <a:cs typeface="+mn-cs"/>
              </a:rPr>
              <a:t>政策执行</a:t>
            </a:r>
          </a:p>
        </p:txBody>
      </p:sp>
      <p:sp>
        <p:nvSpPr>
          <p:cNvPr id="9" name="右箭头 8"/>
          <p:cNvSpPr/>
          <p:nvPr/>
        </p:nvSpPr>
        <p:spPr>
          <a:xfrm>
            <a:off x="2428875" y="3924409"/>
            <a:ext cx="792163" cy="576263"/>
          </a:xfrm>
          <a:prstGeom prst="rightArrow">
            <a:avLst>
              <a:gd name="adj1" fmla="val 50000"/>
              <a:gd name="adj2" fmla="val 3434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lvl1pPr marL="342900" indent="-342900" algn="l" rtl="0" eaLnBrk="0" fontAlgn="base" hangingPunct="0">
              <a:spcBef>
                <a:spcPct val="20000"/>
              </a:spcBef>
              <a:spcAft>
                <a:spcPct val="0"/>
              </a:spcAft>
              <a:buClr>
                <a:schemeClr val="accent1"/>
              </a:buClr>
              <a:buFont typeface="Wingdings" panose="05000000000000000000" pitchFamily="2" charset="2"/>
              <a:buChar char="n"/>
              <a:defRPr sz="24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1"/>
              </a:buClr>
              <a:buFont typeface="Wingdings" panose="05000000000000000000" pitchFamily="2" charset="2"/>
              <a:buChar char="n"/>
              <a:defRPr sz="16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mn-ea"/>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Times New Roman" panose="02020603050405020304" pitchFamily="18" charset="0"/>
              <a:ea typeface="+mn-ea"/>
              <a:cs typeface="+mn-cs"/>
            </a:endParaRPr>
          </a:p>
        </p:txBody>
      </p:sp>
      <p:sp>
        <p:nvSpPr>
          <p:cNvPr id="10" name="右箭头 9"/>
          <p:cNvSpPr/>
          <p:nvPr/>
        </p:nvSpPr>
        <p:spPr>
          <a:xfrm>
            <a:off x="5524500" y="3924409"/>
            <a:ext cx="792163" cy="576263"/>
          </a:xfrm>
          <a:prstGeom prst="rightArrow">
            <a:avLst>
              <a:gd name="adj1" fmla="val 50000"/>
              <a:gd name="adj2" fmla="val 3434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lvl1pPr marL="342900" indent="-342900" algn="l" rtl="0" eaLnBrk="0" fontAlgn="base" hangingPunct="0">
              <a:spcBef>
                <a:spcPct val="20000"/>
              </a:spcBef>
              <a:spcAft>
                <a:spcPct val="0"/>
              </a:spcAft>
              <a:buClr>
                <a:schemeClr val="accent1"/>
              </a:buClr>
              <a:buFont typeface="Wingdings" panose="05000000000000000000" pitchFamily="2" charset="2"/>
              <a:buChar char="n"/>
              <a:defRPr sz="24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1"/>
              </a:buClr>
              <a:buFont typeface="Wingdings" panose="05000000000000000000" pitchFamily="2" charset="2"/>
              <a:buChar char="n"/>
              <a:defRPr sz="16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mn-ea"/>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Times New Roman" panose="02020603050405020304" pitchFamily="18" charset="0"/>
              <a:ea typeface="+mn-ea"/>
              <a:cs typeface="+mn-cs"/>
            </a:endParaRPr>
          </a:p>
        </p:txBody>
      </p:sp>
      <p:cxnSp>
        <p:nvCxnSpPr>
          <p:cNvPr id="11" name="直接箭头连接符 10"/>
          <p:cNvCxnSpPr>
            <a:stCxn id="8" idx="1"/>
            <a:endCxn id="4" idx="0"/>
          </p:cNvCxnSpPr>
          <p:nvPr/>
        </p:nvCxnSpPr>
        <p:spPr>
          <a:xfrm flipH="1">
            <a:off x="1457325" y="3367197"/>
            <a:ext cx="2090738" cy="476250"/>
          </a:xfrm>
          <a:prstGeom prst="straightConnector1">
            <a:avLst/>
          </a:prstGeom>
          <a:ln>
            <a:headEnd type="none" w="med" len="med"/>
            <a:tailEnd type="triangle" w="med" len="med"/>
          </a:ln>
        </p:spPr>
        <p:style>
          <a:lnRef idx="1">
            <a:schemeClr val="accent1"/>
          </a:lnRef>
          <a:fillRef idx="3">
            <a:schemeClr val="accent1"/>
          </a:fillRef>
          <a:effectRef idx="2">
            <a:schemeClr val="accent1"/>
          </a:effectRef>
          <a:fontRef idx="minor">
            <a:schemeClr val="lt1"/>
          </a:fontRef>
        </p:style>
      </p:cxnSp>
      <p:cxnSp>
        <p:nvCxnSpPr>
          <p:cNvPr id="12" name="直接箭头连接符 11"/>
          <p:cNvCxnSpPr>
            <a:stCxn id="8" idx="3"/>
            <a:endCxn id="4" idx="2"/>
          </p:cNvCxnSpPr>
          <p:nvPr/>
        </p:nvCxnSpPr>
        <p:spPr>
          <a:xfrm flipH="1" flipV="1">
            <a:off x="1457325" y="4491147"/>
            <a:ext cx="2090738" cy="403225"/>
          </a:xfrm>
          <a:prstGeom prst="straightConnector1">
            <a:avLst/>
          </a:prstGeom>
          <a:ln>
            <a:headEnd type="none" w="med" len="med"/>
            <a:tailEnd type="triangle" w="med" len="med"/>
          </a:ln>
        </p:spPr>
        <p:style>
          <a:lnRef idx="1">
            <a:schemeClr val="accent1"/>
          </a:lnRef>
          <a:fillRef idx="3">
            <a:schemeClr val="accent1"/>
          </a:fillRef>
          <a:effectRef idx="2">
            <a:schemeClr val="accent1"/>
          </a:effectRef>
          <a:fontRef idx="minor">
            <a:schemeClr val="lt1"/>
          </a:fontRef>
        </p:style>
      </p:cxnSp>
      <p:cxnSp>
        <p:nvCxnSpPr>
          <p:cNvPr id="13" name="直接箭头连接符 12"/>
          <p:cNvCxnSpPr>
            <a:stCxn id="5" idx="0"/>
            <a:endCxn id="8" idx="7"/>
          </p:cNvCxnSpPr>
          <p:nvPr/>
        </p:nvCxnSpPr>
        <p:spPr>
          <a:xfrm flipH="1" flipV="1">
            <a:off x="5126037" y="3367197"/>
            <a:ext cx="2092325" cy="476250"/>
          </a:xfrm>
          <a:prstGeom prst="straightConnector1">
            <a:avLst/>
          </a:prstGeom>
          <a:ln>
            <a:headEnd type="none" w="med" len="med"/>
            <a:tailEnd type="triangle" w="med" len="med"/>
          </a:ln>
        </p:spPr>
        <p:style>
          <a:lnRef idx="1">
            <a:schemeClr val="accent1"/>
          </a:lnRef>
          <a:fillRef idx="3">
            <a:schemeClr val="accent1"/>
          </a:fillRef>
          <a:effectRef idx="2">
            <a:schemeClr val="accent1"/>
          </a:effectRef>
          <a:fontRef idx="minor">
            <a:schemeClr val="lt1"/>
          </a:fontRef>
        </p:style>
      </p:cxnSp>
      <p:cxnSp>
        <p:nvCxnSpPr>
          <p:cNvPr id="14" name="直接箭头连接符 13"/>
          <p:cNvCxnSpPr>
            <a:stCxn id="5" idx="2"/>
            <a:endCxn id="8" idx="5"/>
          </p:cNvCxnSpPr>
          <p:nvPr/>
        </p:nvCxnSpPr>
        <p:spPr>
          <a:xfrm flipH="1">
            <a:off x="5126037" y="4492734"/>
            <a:ext cx="2092325" cy="401638"/>
          </a:xfrm>
          <a:prstGeom prst="straightConnector1">
            <a:avLst/>
          </a:prstGeom>
          <a:ln>
            <a:headEnd type="none" w="med" len="med"/>
            <a:tailEnd type="triangle" w="med" len="med"/>
          </a:ln>
        </p:spPr>
        <p:style>
          <a:lnRef idx="1">
            <a:schemeClr val="accent1"/>
          </a:lnRef>
          <a:fillRef idx="3">
            <a:schemeClr val="accent1"/>
          </a:fillRef>
          <a:effectRef idx="2">
            <a:schemeClr val="accent1"/>
          </a:effectRef>
          <a:fontRef idx="minor">
            <a:schemeClr val="lt1"/>
          </a:fontRef>
        </p:style>
      </p:cxnSp>
      <p:sp>
        <p:nvSpPr>
          <p:cNvPr id="15" name="文本框 14"/>
          <p:cNvSpPr txBox="1"/>
          <p:nvPr/>
        </p:nvSpPr>
        <p:spPr>
          <a:xfrm>
            <a:off x="1458912" y="2274997"/>
            <a:ext cx="5975350" cy="519113"/>
          </a:xfrm>
          <a:prstGeom prst="rect">
            <a:avLst/>
          </a:prstGeom>
        </p:spPr>
        <p:style>
          <a:lnRef idx="1">
            <a:schemeClr val="accent1"/>
          </a:lnRef>
          <a:fillRef idx="3">
            <a:schemeClr val="accent1"/>
          </a:fillRef>
          <a:effectRef idx="2">
            <a:schemeClr val="accent1"/>
          </a:effectRef>
          <a:fontRef idx="minor">
            <a:schemeClr val="lt1"/>
          </a:fontRef>
        </p:style>
        <p:txBody>
          <a:bodyPr lIns="90000" tIns="46800" rIns="90000" bIns="46800">
            <a:spAutoFit/>
          </a:bodyPr>
          <a:lstStyle>
            <a:lvl1pPr marL="342900" indent="-342900" algn="l" rtl="0" eaLnBrk="0" fontAlgn="base" hangingPunct="0">
              <a:spcBef>
                <a:spcPct val="20000"/>
              </a:spcBef>
              <a:spcAft>
                <a:spcPct val="0"/>
              </a:spcAft>
              <a:buClr>
                <a:schemeClr val="accent1"/>
              </a:buClr>
              <a:buFont typeface="Wingdings" panose="05000000000000000000" pitchFamily="2" charset="2"/>
              <a:buChar char="n"/>
              <a:defRPr sz="24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1"/>
              </a:buClr>
              <a:buFont typeface="Wingdings" panose="05000000000000000000" pitchFamily="2" charset="2"/>
              <a:buChar char="n"/>
              <a:defRPr sz="16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mn-ea"/>
                <a:cs typeface="+mn-cs"/>
              </a:defRPr>
            </a:lvl5pPr>
          </a:lstStyle>
          <a:p>
            <a:pPr marL="0" marR="0" lvl="0" indent="0" algn="l" defTabSz="914400" rtl="0" eaLnBrk="1" fontAlgn="base" latinLnBrk="1" hangingPunct="1">
              <a:lnSpc>
                <a:spcPct val="100000"/>
              </a:lnSpc>
              <a:spcBef>
                <a:spcPct val="50000"/>
              </a:spcBef>
              <a:spcAft>
                <a:spcPct val="0"/>
              </a:spcAft>
              <a:buClrTx/>
              <a:buSzTx/>
              <a:buFont typeface="Arial" panose="020B0604020202020204" pitchFamily="34" charset="0"/>
              <a:buNone/>
              <a:defRPr/>
            </a:pPr>
            <a:r>
              <a:rPr kumimoji="0" lang="zh-CN" altLang="en-US" sz="2800" b="1" i="0" u="none" strike="noStrike" kern="1200" cap="none" spc="0" normalizeH="0" baseline="0" noProof="1">
                <a:ln>
                  <a:noFill/>
                </a:ln>
                <a:solidFill>
                  <a:schemeClr val="bg1"/>
                </a:solidFill>
                <a:effectLst/>
                <a:uLnTx/>
                <a:uFillTx/>
                <a:latin typeface="方正楷体_GB2312" panose="02000000000000000000" charset="-122"/>
                <a:ea typeface="方正楷体_GB2312" panose="02000000000000000000" charset="-122"/>
                <a:cs typeface="+mn-cs"/>
              </a:rPr>
              <a:t>政策意图通过政策执行影响现实状态</a:t>
            </a:r>
          </a:p>
        </p:txBody>
      </p:sp>
      <p:sp>
        <p:nvSpPr>
          <p:cNvPr id="16" name="文本框 15"/>
          <p:cNvSpPr txBox="1"/>
          <p:nvPr/>
        </p:nvSpPr>
        <p:spPr>
          <a:xfrm>
            <a:off x="1131887" y="5462697"/>
            <a:ext cx="7058025" cy="519113"/>
          </a:xfrm>
          <a:prstGeom prst="rect">
            <a:avLst/>
          </a:prstGeom>
        </p:spPr>
        <p:style>
          <a:lnRef idx="1">
            <a:schemeClr val="accent1"/>
          </a:lnRef>
          <a:fillRef idx="3">
            <a:schemeClr val="accent1"/>
          </a:fillRef>
          <a:effectRef idx="2">
            <a:schemeClr val="accent1"/>
          </a:effectRef>
          <a:fontRef idx="minor">
            <a:schemeClr val="lt1"/>
          </a:fontRef>
        </p:style>
        <p:txBody>
          <a:bodyPr lIns="90000" tIns="46800" rIns="90000" bIns="46800">
            <a:spAutoFit/>
          </a:bodyPr>
          <a:lstStyle>
            <a:lvl1pPr marL="342900" indent="-342900" algn="l" rtl="0" eaLnBrk="0" fontAlgn="base" hangingPunct="0">
              <a:spcBef>
                <a:spcPct val="20000"/>
              </a:spcBef>
              <a:spcAft>
                <a:spcPct val="0"/>
              </a:spcAft>
              <a:buClr>
                <a:schemeClr val="accent1"/>
              </a:buClr>
              <a:buFont typeface="Wingdings" panose="05000000000000000000" pitchFamily="2" charset="2"/>
              <a:buChar char="n"/>
              <a:defRPr sz="24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accent1"/>
              </a:buClr>
              <a:buFont typeface="Wingdings" panose="05000000000000000000" pitchFamily="2" charset="2"/>
              <a:buChar char="n"/>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1"/>
              </a:buClr>
              <a:buFont typeface="Wingdings" panose="05000000000000000000" pitchFamily="2" charset="2"/>
              <a:buChar char="n"/>
              <a:defRPr sz="16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mn-ea"/>
                <a:cs typeface="+mn-cs"/>
              </a:defRPr>
            </a:lvl5pPr>
          </a:lstStyle>
          <a:p>
            <a:pPr marL="0" marR="0" lvl="0" indent="0" algn="l" defTabSz="914400" rtl="0" eaLnBrk="1" fontAlgn="base" latinLnBrk="1" hangingPunct="1">
              <a:lnSpc>
                <a:spcPct val="100000"/>
              </a:lnSpc>
              <a:spcBef>
                <a:spcPct val="50000"/>
              </a:spcBef>
              <a:spcAft>
                <a:spcPct val="0"/>
              </a:spcAft>
              <a:buClrTx/>
              <a:buSzTx/>
              <a:buFont typeface="Arial" panose="020B0604020202020204" pitchFamily="34" charset="0"/>
              <a:buNone/>
              <a:defRPr/>
            </a:pPr>
            <a:r>
              <a:rPr kumimoji="0" lang="zh-CN" altLang="en-US" sz="2800" b="1" i="0" u="none" strike="noStrike" kern="1200" cap="none" spc="0" normalizeH="0" baseline="0" noProof="1">
                <a:ln>
                  <a:noFill/>
                </a:ln>
                <a:solidFill>
                  <a:schemeClr val="bg1"/>
                </a:solidFill>
                <a:effectLst/>
                <a:uLnTx/>
                <a:uFillTx/>
                <a:latin typeface="方正楷体_GB2312" panose="02000000000000000000" charset="-122"/>
                <a:ea typeface="方正楷体_GB2312" panose="02000000000000000000" charset="-122"/>
                <a:cs typeface="+mn-cs"/>
              </a:rPr>
              <a:t>通过政策执行将现实状态反馈影响政策意图</a:t>
            </a:r>
          </a:p>
        </p:txBody>
      </p:sp>
    </p:spTree>
    <p:extLst>
      <p:ext uri="{BB962C8B-B14F-4D97-AF65-F5344CB8AC3E}">
        <p14:creationId xmlns:p14="http://schemas.microsoft.com/office/powerpoint/2010/main" val="1808464976"/>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bldLst>
      <p:bldP spid="4" grpId="0" bldLvl="0" animBg="1"/>
      <p:bldP spid="5" grpId="0" bldLvl="0" animBg="1"/>
      <p:bldP spid="8" grpId="0" bldLvl="0" animBg="1"/>
      <p:bldP spid="15" grpId="0" bldLvl="0" animBg="1"/>
      <p:bldP spid="16" grpId="0" bldLvl="0" animBg="1"/>
    </p:bld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13315" name="文本占位符 11266"/>
          <p:cNvSpPr>
            <a:spLocks noGrp="1"/>
          </p:cNvSpPr>
          <p:nvPr>
            <p:ph idx="1"/>
          </p:nvPr>
        </p:nvSpPr>
        <p:spPr>
          <a:xfrm>
            <a:off x="628650" y="1590675"/>
            <a:ext cx="7623175" cy="4525963"/>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600" dirty="0" smtClean="0"/>
              <a:t>二、</a:t>
            </a:r>
            <a:r>
              <a:rPr lang="zh-CN" altLang="en-US" sz="2600" dirty="0"/>
              <a:t>政策执行</a:t>
            </a:r>
            <a:r>
              <a:rPr lang="zh-CN" altLang="en-US" sz="2600" dirty="0" smtClean="0"/>
              <a:t>的特征</a:t>
            </a:r>
            <a:endParaRPr lang="en-US" altLang="zh-CN" sz="2600" dirty="0" smtClean="0"/>
          </a:p>
          <a:p>
            <a:pPr marL="0">
              <a:buNone/>
            </a:pPr>
            <a:r>
              <a:rPr lang="zh-CN" altLang="en-US" dirty="0" smtClean="0"/>
              <a:t>（一）适用性</a:t>
            </a:r>
            <a:endParaRPr lang="zh-CN" altLang="en-US" dirty="0"/>
          </a:p>
          <a:p>
            <a:pPr marL="0">
              <a:buNone/>
            </a:pPr>
            <a:r>
              <a:rPr lang="zh-CN" altLang="en-US" dirty="0"/>
              <a:t>    政策执行首先应该弄清楚该项政策的适用对象和范围，否则就不仅不会实现政策目标</a:t>
            </a:r>
            <a:r>
              <a:rPr lang="zh-CN" altLang="en-US" dirty="0" smtClean="0"/>
              <a:t>，而且会</a:t>
            </a:r>
            <a:r>
              <a:rPr lang="zh-CN" altLang="en-US" dirty="0"/>
              <a:t>影响政策的权威性和严肃性，从而削弱政策执行的力度。</a:t>
            </a:r>
            <a:endParaRPr lang="zh-CN" altLang="en-US" dirty="0"/>
          </a:p>
        </p:txBody>
      </p:sp>
    </p:spTree>
    <p:extLst>
      <p:ext uri="{BB962C8B-B14F-4D97-AF65-F5344CB8AC3E}">
        <p14:creationId xmlns:p14="http://schemas.microsoft.com/office/powerpoint/2010/main" val="959176247"/>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13315" name="文本占位符 11266"/>
          <p:cNvSpPr>
            <a:spLocks noGrp="1"/>
          </p:cNvSpPr>
          <p:nvPr>
            <p:ph idx="1"/>
          </p:nvPr>
        </p:nvSpPr>
        <p:spPr>
          <a:xfrm>
            <a:off x="628650" y="1590675"/>
            <a:ext cx="7623175" cy="4525963"/>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600" dirty="0" smtClean="0"/>
              <a:t>二、</a:t>
            </a:r>
            <a:r>
              <a:rPr lang="zh-CN" altLang="en-US" sz="2600" dirty="0"/>
              <a:t>政策执行</a:t>
            </a:r>
            <a:r>
              <a:rPr lang="zh-CN" altLang="en-US" sz="2600" dirty="0" smtClean="0"/>
              <a:t>的特征</a:t>
            </a:r>
            <a:endParaRPr lang="en-US" altLang="zh-CN" sz="2600" dirty="0" smtClean="0"/>
          </a:p>
          <a:p>
            <a:pPr marL="0">
              <a:buNone/>
            </a:pPr>
            <a:r>
              <a:rPr lang="zh-CN" altLang="en-US" dirty="0" smtClean="0"/>
              <a:t>（二）灵活性</a:t>
            </a:r>
            <a:endParaRPr lang="zh-CN" altLang="en-US" dirty="0"/>
          </a:p>
          <a:p>
            <a:pPr marL="0">
              <a:buNone/>
            </a:pPr>
            <a:r>
              <a:rPr lang="zh-CN" altLang="en-US" dirty="0"/>
              <a:t>    在政策实践中，多数</a:t>
            </a:r>
            <a:r>
              <a:rPr lang="zh-CN" altLang="en-US" dirty="0" smtClean="0"/>
              <a:t>政策属于</a:t>
            </a:r>
            <a:r>
              <a:rPr lang="zh-CN" altLang="en-US" dirty="0"/>
              <a:t>不涉及操作层面具体细节的宏观政策，因此，在政策执行过程中，应结合地区、部门特点来制定可行的政策方案，不能生搬硬套。</a:t>
            </a:r>
          </a:p>
          <a:p>
            <a:pPr marL="0">
              <a:buNone/>
            </a:pPr>
            <a:endParaRPr lang="zh-CN" altLang="en-US" dirty="0"/>
          </a:p>
        </p:txBody>
      </p:sp>
    </p:spTree>
    <p:extLst>
      <p:ext uri="{BB962C8B-B14F-4D97-AF65-F5344CB8AC3E}">
        <p14:creationId xmlns:p14="http://schemas.microsoft.com/office/powerpoint/2010/main" val="749514857"/>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13315" name="文本占位符 11266"/>
          <p:cNvSpPr>
            <a:spLocks noGrp="1"/>
          </p:cNvSpPr>
          <p:nvPr>
            <p:ph idx="1"/>
          </p:nvPr>
        </p:nvSpPr>
        <p:spPr>
          <a:xfrm>
            <a:off x="628650" y="1590675"/>
            <a:ext cx="7623175" cy="4525963"/>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600" dirty="0" smtClean="0"/>
              <a:t>二、</a:t>
            </a:r>
            <a:r>
              <a:rPr lang="zh-CN" altLang="en-US" sz="2600" dirty="0"/>
              <a:t>政策执行</a:t>
            </a:r>
            <a:r>
              <a:rPr lang="zh-CN" altLang="en-US" sz="2600" dirty="0" smtClean="0"/>
              <a:t>的特征</a:t>
            </a:r>
            <a:endParaRPr lang="en-US" altLang="zh-CN" sz="2600" dirty="0" smtClean="0"/>
          </a:p>
          <a:p>
            <a:pPr marL="0">
              <a:buNone/>
            </a:pPr>
            <a:r>
              <a:rPr lang="zh-CN" altLang="en-US" dirty="0" smtClean="0"/>
              <a:t>（三）有序</a:t>
            </a:r>
            <a:r>
              <a:rPr lang="zh-CN" altLang="en-US" dirty="0"/>
              <a:t>性</a:t>
            </a:r>
          </a:p>
          <a:p>
            <a:pPr marL="0">
              <a:buNone/>
            </a:pPr>
            <a:r>
              <a:rPr lang="zh-CN" altLang="en-US" dirty="0"/>
              <a:t>    政策执行程序中的每个环节都具有时间上的先后顺序，</a:t>
            </a:r>
            <a:r>
              <a:rPr lang="zh-CN" altLang="en-US" dirty="0" smtClean="0"/>
              <a:t>需要一</a:t>
            </a:r>
            <a:r>
              <a:rPr lang="zh-CN" altLang="en-US" dirty="0"/>
              <a:t>个阶段接一个</a:t>
            </a:r>
            <a:r>
              <a:rPr lang="zh-CN" altLang="en-US" dirty="0" smtClean="0"/>
              <a:t>阶段层层</a:t>
            </a:r>
            <a:r>
              <a:rPr lang="zh-CN" altLang="en-US" dirty="0"/>
              <a:t>推进，按照既定的次序来开展。因此，政策执行中应</a:t>
            </a:r>
            <a:r>
              <a:rPr lang="zh-CN" altLang="en-US" dirty="0" smtClean="0"/>
              <a:t>体现阶段性</a:t>
            </a:r>
            <a:r>
              <a:rPr lang="zh-CN" altLang="en-US" dirty="0"/>
              <a:t>和连续性。</a:t>
            </a:r>
          </a:p>
          <a:p>
            <a:pPr marL="0">
              <a:buNone/>
            </a:pPr>
            <a:endParaRPr lang="zh-CN" altLang="en-US" dirty="0"/>
          </a:p>
        </p:txBody>
      </p:sp>
    </p:spTree>
    <p:extLst>
      <p:ext uri="{BB962C8B-B14F-4D97-AF65-F5344CB8AC3E}">
        <p14:creationId xmlns:p14="http://schemas.microsoft.com/office/powerpoint/2010/main" val="1905666162"/>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smtClean="0">
                <a:sym typeface="思源黑体 CN Light" charset="0"/>
              </a:rPr>
              <a:t>　  ③其他法律。主要是指由全国人民代表大会及其常委会制定的行为规范，主要涉及外交、社会治安、环境保护、统计、土地管理、工商行政管理、专利等各个领域的各个方面。全国人大常委会还有权解释法律，而立法解释是立法工作的延伸，具有法律约束力。</a:t>
            </a:r>
          </a:p>
          <a:p>
            <a:pPr marL="0" indent="0">
              <a:buNone/>
            </a:pPr>
            <a:r>
              <a:rPr lang="zh-CN" altLang="en-US" dirty="0" smtClean="0">
                <a:sym typeface="思源黑体 CN Light" charset="0"/>
              </a:rPr>
              <a:t>　　④地方性法规、自治条例和单行条例。根据宪法规定，地方人大可制定地方性法规，并报上级人大批准和备案。地方人大虽也从事立法活动，但都没有独立的立法权。</a:t>
            </a:r>
          </a:p>
          <a:p>
            <a:pPr marL="0" indent="0">
              <a:buNone/>
            </a:pPr>
            <a:r>
              <a:rPr lang="zh-CN" altLang="en-US" dirty="0" smtClean="0">
                <a:sym typeface="思源黑体 CN Light" charset="0"/>
              </a:rPr>
              <a:t>　　⑤人大决定。人大有四大职权，即立法权、决定权、任免权和监督权。人大决定权行使的结果是决议、决定、命令、条例等的制定和颁行。</a:t>
            </a:r>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13315" name="文本占位符 11266"/>
          <p:cNvSpPr>
            <a:spLocks noGrp="1"/>
          </p:cNvSpPr>
          <p:nvPr>
            <p:ph idx="1"/>
          </p:nvPr>
        </p:nvSpPr>
        <p:spPr>
          <a:xfrm>
            <a:off x="628650" y="1590675"/>
            <a:ext cx="7623175" cy="4525963"/>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600" dirty="0" smtClean="0"/>
              <a:t>二、</a:t>
            </a:r>
            <a:r>
              <a:rPr lang="zh-CN" altLang="en-US" sz="2600" dirty="0"/>
              <a:t>政策执行</a:t>
            </a:r>
            <a:r>
              <a:rPr lang="zh-CN" altLang="en-US" sz="2600" dirty="0" smtClean="0"/>
              <a:t>的特征</a:t>
            </a:r>
            <a:endParaRPr lang="en-US" altLang="zh-CN" sz="2600" dirty="0" smtClean="0"/>
          </a:p>
          <a:p>
            <a:pPr marL="0">
              <a:buNone/>
            </a:pPr>
            <a:r>
              <a:rPr lang="zh-CN" altLang="en-US" dirty="0" smtClean="0"/>
              <a:t>（四）动态性</a:t>
            </a:r>
            <a:endParaRPr lang="zh-CN" altLang="en-US" dirty="0"/>
          </a:p>
          <a:p>
            <a:pPr marL="0">
              <a:buNone/>
            </a:pPr>
            <a:r>
              <a:rPr lang="zh-CN" altLang="en-US" dirty="0"/>
              <a:t>    政策执行是一个思想和行为需要不断</a:t>
            </a:r>
            <a:r>
              <a:rPr lang="zh-CN" altLang="en-US" dirty="0" smtClean="0"/>
              <a:t>变化、不断</a:t>
            </a:r>
            <a:r>
              <a:rPr lang="zh-CN" altLang="en-US" dirty="0"/>
              <a:t>调整的过程，并且这种调整和变动要贯穿于政策执行的全过程。政策执行中应根据具体情况和变化了的条件以及反馈信息，不断地调整原定的执行方案。</a:t>
            </a:r>
          </a:p>
        </p:txBody>
      </p:sp>
    </p:spTree>
    <p:extLst>
      <p:ext uri="{BB962C8B-B14F-4D97-AF65-F5344CB8AC3E}">
        <p14:creationId xmlns:p14="http://schemas.microsoft.com/office/powerpoint/2010/main" val="2464987739"/>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13315" name="文本占位符 11266"/>
          <p:cNvSpPr>
            <a:spLocks noGrp="1"/>
          </p:cNvSpPr>
          <p:nvPr>
            <p:ph idx="1"/>
          </p:nvPr>
        </p:nvSpPr>
        <p:spPr>
          <a:xfrm>
            <a:off x="628650" y="1590675"/>
            <a:ext cx="7623175" cy="4525963"/>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600" dirty="0" smtClean="0"/>
              <a:t>二、</a:t>
            </a:r>
            <a:r>
              <a:rPr lang="zh-CN" altLang="en-US" sz="2600" dirty="0"/>
              <a:t>政策执行</a:t>
            </a:r>
            <a:r>
              <a:rPr lang="zh-CN" altLang="en-US" sz="2600" dirty="0" smtClean="0"/>
              <a:t>的特征</a:t>
            </a:r>
            <a:endParaRPr lang="en-US" altLang="zh-CN" sz="2600" dirty="0" smtClean="0"/>
          </a:p>
          <a:p>
            <a:pPr marL="0">
              <a:buNone/>
            </a:pPr>
            <a:r>
              <a:rPr lang="zh-CN" altLang="en-US" dirty="0" smtClean="0"/>
              <a:t>（五）协调性</a:t>
            </a:r>
            <a:endParaRPr lang="zh-CN" altLang="en-US" dirty="0"/>
          </a:p>
          <a:p>
            <a:pPr marL="0">
              <a:buNone/>
            </a:pPr>
            <a:r>
              <a:rPr lang="zh-CN" altLang="en-US" dirty="0"/>
              <a:t>    政策执行的过程中需要对政策要素在空间上进行分配、重组和运动，政策执行的协调性就体现在对于任何政策要素的发展变化以及各要素的分配方式、比例、组合结构等影响到整个政策执行进程的变化进行协调。</a:t>
            </a:r>
          </a:p>
        </p:txBody>
      </p:sp>
    </p:spTree>
    <p:extLst>
      <p:ext uri="{BB962C8B-B14F-4D97-AF65-F5344CB8AC3E}">
        <p14:creationId xmlns:p14="http://schemas.microsoft.com/office/powerpoint/2010/main" val="2142484363"/>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13315" name="文本占位符 11266"/>
          <p:cNvSpPr>
            <a:spLocks noGrp="1"/>
          </p:cNvSpPr>
          <p:nvPr>
            <p:ph idx="1"/>
          </p:nvPr>
        </p:nvSpPr>
        <p:spPr>
          <a:xfrm>
            <a:off x="628650" y="1590675"/>
            <a:ext cx="7623175" cy="4525963"/>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600" dirty="0" smtClean="0"/>
              <a:t>二、</a:t>
            </a:r>
            <a:r>
              <a:rPr lang="zh-CN" altLang="en-US" sz="2600" dirty="0"/>
              <a:t>政策执行</a:t>
            </a:r>
            <a:r>
              <a:rPr lang="zh-CN" altLang="en-US" sz="2600" dirty="0" smtClean="0"/>
              <a:t>的特征</a:t>
            </a:r>
            <a:endParaRPr lang="en-US" altLang="zh-CN" sz="2600" dirty="0" smtClean="0"/>
          </a:p>
          <a:p>
            <a:pPr marL="0">
              <a:buNone/>
            </a:pPr>
            <a:r>
              <a:rPr lang="zh-CN" altLang="en-US" dirty="0" smtClean="0"/>
              <a:t>（六）时限</a:t>
            </a:r>
            <a:r>
              <a:rPr lang="zh-CN" altLang="en-US" dirty="0"/>
              <a:t>性</a:t>
            </a:r>
          </a:p>
          <a:p>
            <a:pPr marL="0">
              <a:buNone/>
            </a:pPr>
            <a:r>
              <a:rPr lang="zh-CN" altLang="en-US" dirty="0"/>
              <a:t>    政策执行的时限性体现政策执行中的每个阶段都有时间上的要求，政策执行的时限性为政策参与者提供了时间标准，避免政策执行行为各环节的中断。</a:t>
            </a:r>
          </a:p>
        </p:txBody>
      </p:sp>
    </p:spTree>
    <p:extLst>
      <p:ext uri="{BB962C8B-B14F-4D97-AF65-F5344CB8AC3E}">
        <p14:creationId xmlns:p14="http://schemas.microsoft.com/office/powerpoint/2010/main" val="3614916192"/>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27650" name="文本占位符 25602"/>
          <p:cNvSpPr>
            <a:spLocks noGrp="1"/>
          </p:cNvSpPr>
          <p:nvPr>
            <p:ph idx="1"/>
          </p:nvPr>
        </p:nvSpPr>
        <p:spPr>
          <a:xfrm>
            <a:off x="628650" y="1254125"/>
            <a:ext cx="7915275" cy="4527550"/>
          </a:xfrm>
          <a:solidFill>
            <a:schemeClr val="bg1">
              <a:lumMod val="95000"/>
            </a:schemeClr>
          </a:solidFill>
        </p:spPr>
        <p:txBody>
          <a:bodyPr vert="horz" wrap="square" lIns="91440" tIns="45720" rIns="91440" bIns="45720" numCol="1" rtlCol="0" anchor="t" anchorCtr="0" compatLnSpc="1">
            <a:normAutofit/>
          </a:bodyPr>
          <a:lstStyle/>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三、</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政策执行的功能</a:t>
            </a:r>
          </a:p>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（一）实现政策目标的重要途径</a:t>
            </a:r>
          </a:p>
          <a:p>
            <a:pPr marL="0" marR="0" lvl="0" indent="0" algn="just" defTabSz="914400" rtl="0" eaLnBrk="1" fontAlgn="base" latinLnBrk="0" hangingPunct="1">
              <a:lnSpc>
                <a:spcPct val="130000"/>
              </a:lnSpc>
              <a:spcBef>
                <a:spcPts val="1000"/>
              </a:spcBef>
              <a:spcAft>
                <a:spcPct val="0"/>
              </a:spcAft>
              <a:buClrTx/>
              <a:buSzTx/>
              <a:buNone/>
              <a:defRPr/>
            </a:pP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    政策</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的主要目的不是研究问题</a:t>
            </a: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而是解决</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现实政策问题，政策执行是直接地、实际地、具体地解决问题的</a:t>
            </a: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过程。</a:t>
            </a:r>
            <a:endPar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a:p>
            <a:pPr marL="0" marR="0" lvl="0" indent="0" algn="just" defTabSz="914400" rtl="0" eaLnBrk="1" fontAlgn="base" latinLnBrk="0" hangingPunct="1">
              <a:lnSpc>
                <a:spcPct val="130000"/>
              </a:lnSpc>
              <a:spcBef>
                <a:spcPts val="1000"/>
              </a:spcBef>
              <a:spcAft>
                <a:spcPct val="0"/>
              </a:spcAft>
              <a:buClrTx/>
              <a:buSzTx/>
              <a:buNone/>
              <a:defRPr/>
            </a:pP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    政策</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目标实现的过程实际上就是政策执行修正政策缺陷和弥补政策漏洞的过程。</a:t>
            </a:r>
          </a:p>
        </p:txBody>
      </p:sp>
    </p:spTree>
    <p:extLst>
      <p:ext uri="{BB962C8B-B14F-4D97-AF65-F5344CB8AC3E}">
        <p14:creationId xmlns:p14="http://schemas.microsoft.com/office/powerpoint/2010/main" val="11902159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27650" name="文本占位符 25602"/>
          <p:cNvSpPr>
            <a:spLocks noGrp="1"/>
          </p:cNvSpPr>
          <p:nvPr>
            <p:ph idx="1"/>
          </p:nvPr>
        </p:nvSpPr>
        <p:spPr>
          <a:xfrm>
            <a:off x="628650" y="1254125"/>
            <a:ext cx="7915275" cy="4527550"/>
          </a:xfrm>
          <a:solidFill>
            <a:schemeClr val="bg1">
              <a:lumMod val="95000"/>
            </a:schemeClr>
          </a:solidFill>
        </p:spPr>
        <p:txBody>
          <a:bodyPr vert="horz" wrap="square" lIns="91440" tIns="45720" rIns="91440" bIns="45720" numCol="1" rtlCol="0" anchor="t" anchorCtr="0" compatLnSpc="1">
            <a:normAutofit/>
          </a:bodyPr>
          <a:lstStyle/>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三、</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政策执行的功能</a:t>
            </a:r>
          </a:p>
          <a:p>
            <a:pPr marL="0" lvl="0">
              <a:buNone/>
              <a:defRPr/>
            </a:pPr>
            <a:r>
              <a:rPr lang="zh-CN" altLang="en-US" sz="2400" noProof="1">
                <a:sym typeface="+mn-ea"/>
              </a:rPr>
              <a:t>（二）检验政策成效的唯一环节</a:t>
            </a:r>
          </a:p>
          <a:p>
            <a:pPr marL="0" lvl="0">
              <a:buNone/>
              <a:defRPr/>
            </a:pPr>
            <a:r>
              <a:rPr lang="zh-CN" altLang="en-US" sz="2400" noProof="1" smtClean="0">
                <a:sym typeface="+mn-ea"/>
              </a:rPr>
              <a:t>    从</a:t>
            </a:r>
            <a:r>
              <a:rPr lang="zh-CN" altLang="en-US" sz="2400" noProof="1">
                <a:sym typeface="+mn-ea"/>
              </a:rPr>
              <a:t>一定意义上说，政策执行的过程也就是政策结果产生的过程。只有通过政策执行，才能取得政策结果，才能对其进行分析</a:t>
            </a:r>
            <a:r>
              <a:rPr lang="zh-CN" altLang="en-US" sz="2400" noProof="1">
                <a:sym typeface="+mn-ea"/>
              </a:rPr>
              <a:t>和</a:t>
            </a:r>
            <a:r>
              <a:rPr lang="zh-CN" altLang="en-US" sz="2400" noProof="1" smtClean="0">
                <a:sym typeface="+mn-ea"/>
              </a:rPr>
              <a:t>评价。</a:t>
            </a:r>
            <a:endParaRPr lang="zh-CN" altLang="en-US" sz="2400" noProof="1">
              <a:sym typeface="+mn-ea"/>
            </a:endParaRPr>
          </a:p>
          <a:p>
            <a:pPr marL="0" lvl="0">
              <a:buNone/>
              <a:defRPr/>
            </a:pPr>
            <a:r>
              <a:rPr lang="zh-CN" altLang="en-US" sz="2400" noProof="1" smtClean="0">
                <a:sym typeface="+mn-ea"/>
              </a:rPr>
              <a:t>    政策</a:t>
            </a:r>
            <a:r>
              <a:rPr lang="zh-CN" altLang="en-US" sz="2400" noProof="1">
                <a:sym typeface="+mn-ea"/>
              </a:rPr>
              <a:t>执行是过程和结果的统一，没有好的过程，就难有好的结果。</a:t>
            </a:r>
            <a:endParaRPr lang="zh-CN" altLang="en-US" sz="2400" noProof="1">
              <a:sym typeface="+mn-ea"/>
            </a:endParaRPr>
          </a:p>
        </p:txBody>
      </p:sp>
    </p:spTree>
    <p:extLst>
      <p:ext uri="{BB962C8B-B14F-4D97-AF65-F5344CB8AC3E}">
        <p14:creationId xmlns:p14="http://schemas.microsoft.com/office/powerpoint/2010/main" val="412404510"/>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1265"/>
          <p:cNvSpPr>
            <a:spLocks noGrp="1"/>
          </p:cNvSpPr>
          <p:nvPr>
            <p:ph type="title"/>
          </p:nvPr>
        </p:nvSpPr>
        <p:spPr>
          <a:ln/>
        </p:spPr>
        <p:txBody>
          <a:bodyPr vert="horz" wrap="square" lIns="91440" tIns="45720" rIns="91440" bIns="45720" anchor="ctr" anchorCtr="0"/>
          <a:lstStyle/>
          <a:p>
            <a:pPr algn="just" eaLnBrk="1" hangingPunct="1"/>
            <a:r>
              <a:rPr lang="zh-CN" altLang="en-US" b="1" dirty="0">
                <a:solidFill>
                  <a:srgbClr val="6D5337"/>
                </a:solidFill>
              </a:rPr>
              <a:t>第一节  政策执行概述</a:t>
            </a:r>
          </a:p>
        </p:txBody>
      </p:sp>
      <p:sp>
        <p:nvSpPr>
          <p:cNvPr id="27650" name="文本占位符 25602"/>
          <p:cNvSpPr>
            <a:spLocks noGrp="1"/>
          </p:cNvSpPr>
          <p:nvPr>
            <p:ph idx="1"/>
          </p:nvPr>
        </p:nvSpPr>
        <p:spPr>
          <a:xfrm>
            <a:off x="628650" y="1254125"/>
            <a:ext cx="7915275" cy="4527550"/>
          </a:xfrm>
          <a:solidFill>
            <a:schemeClr val="bg1">
              <a:lumMod val="95000"/>
            </a:schemeClr>
          </a:solidFill>
        </p:spPr>
        <p:txBody>
          <a:bodyPr vert="horz" wrap="square" lIns="91440" tIns="45720" rIns="91440" bIns="45720" numCol="1" rtlCol="0" anchor="t" anchorCtr="0" compatLnSpc="1">
            <a:normAutofit/>
          </a:bodyPr>
          <a:lstStyle/>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三、</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政策执行的功能</a:t>
            </a:r>
          </a:p>
          <a:p>
            <a:pPr marL="0" lvl="0">
              <a:buNone/>
              <a:defRPr/>
            </a:pPr>
            <a:r>
              <a:rPr lang="zh-CN" altLang="en-US" sz="2400" noProof="1">
                <a:sym typeface="+mn-ea"/>
              </a:rPr>
              <a:t>（三）制定后续政策的基本依据</a:t>
            </a:r>
          </a:p>
          <a:p>
            <a:pPr marL="0" lvl="0">
              <a:buNone/>
              <a:defRPr/>
            </a:pPr>
            <a:r>
              <a:rPr lang="zh-CN" altLang="en-US" sz="2400" noProof="1" smtClean="0">
                <a:sym typeface="+mn-ea"/>
              </a:rPr>
              <a:t>    为</a:t>
            </a:r>
            <a:r>
              <a:rPr lang="zh-CN" altLang="en-US" sz="2400" noProof="1">
                <a:sym typeface="+mn-ea"/>
              </a:rPr>
              <a:t>后续政策提供依据也称为政策执行的</a:t>
            </a:r>
            <a:r>
              <a:rPr lang="zh-CN" altLang="en-US" sz="2400" noProof="1">
                <a:sym typeface="+mn-ea"/>
              </a:rPr>
              <a:t>反馈</a:t>
            </a:r>
            <a:r>
              <a:rPr lang="zh-CN" altLang="en-US" sz="2400" noProof="1" smtClean="0">
                <a:sym typeface="+mn-ea"/>
              </a:rPr>
              <a:t>功能。</a:t>
            </a:r>
            <a:endParaRPr lang="zh-CN" altLang="en-US" sz="2400" noProof="1">
              <a:sym typeface="+mn-ea"/>
            </a:endParaRPr>
          </a:p>
          <a:p>
            <a:pPr marL="0" lvl="0">
              <a:buNone/>
              <a:defRPr/>
            </a:pPr>
            <a:r>
              <a:rPr lang="zh-CN" altLang="en-US" sz="2400" noProof="1" smtClean="0">
                <a:sym typeface="+mn-ea"/>
              </a:rPr>
              <a:t>    一</a:t>
            </a:r>
            <a:r>
              <a:rPr lang="zh-CN" altLang="en-US" sz="2400" noProof="1">
                <a:sym typeface="+mn-ea"/>
              </a:rPr>
              <a:t>项政策的执行过程</a:t>
            </a:r>
            <a:r>
              <a:rPr lang="zh-CN" altLang="en-US" sz="2400" noProof="1">
                <a:sym typeface="+mn-ea"/>
              </a:rPr>
              <a:t>不论</a:t>
            </a:r>
            <a:r>
              <a:rPr lang="zh-CN" altLang="en-US" sz="2400" noProof="1" smtClean="0">
                <a:sym typeface="+mn-ea"/>
              </a:rPr>
              <a:t>好坏、是否</a:t>
            </a:r>
            <a:r>
              <a:rPr lang="zh-CN" altLang="en-US" sz="2400" noProof="1">
                <a:sym typeface="+mn-ea"/>
              </a:rPr>
              <a:t>达到预期的目标，都会在社会上造成深远的影响或不可逆转</a:t>
            </a:r>
            <a:r>
              <a:rPr lang="zh-CN" altLang="en-US" sz="2400" noProof="1">
                <a:sym typeface="+mn-ea"/>
              </a:rPr>
              <a:t>的</a:t>
            </a:r>
            <a:r>
              <a:rPr lang="zh-CN" altLang="en-US" sz="2400" noProof="1" smtClean="0">
                <a:sym typeface="+mn-ea"/>
              </a:rPr>
              <a:t>结果。</a:t>
            </a:r>
            <a:endParaRPr lang="zh-CN" altLang="en-US" sz="2400" noProof="1">
              <a:sym typeface="+mn-ea"/>
            </a:endParaRPr>
          </a:p>
          <a:p>
            <a:pPr marL="0" lvl="0">
              <a:buNone/>
              <a:defRPr/>
            </a:pPr>
            <a:r>
              <a:rPr lang="zh-CN" altLang="en-US" sz="2400" noProof="1" smtClean="0">
                <a:sym typeface="+mn-ea"/>
              </a:rPr>
              <a:t>    从</a:t>
            </a:r>
            <a:r>
              <a:rPr lang="zh-CN" altLang="en-US" sz="2400" noProof="1">
                <a:sym typeface="+mn-ea"/>
              </a:rPr>
              <a:t>某种意义上说，我们面临的社会现状就是过去无数项政策和现行政策实际发挥影响所形成的结果。</a:t>
            </a:r>
          </a:p>
        </p:txBody>
      </p:sp>
    </p:spTree>
    <p:extLst>
      <p:ext uri="{BB962C8B-B14F-4D97-AF65-F5344CB8AC3E}">
        <p14:creationId xmlns:p14="http://schemas.microsoft.com/office/powerpoint/2010/main" val="519850379"/>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296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第二节  政策执行的过程与手段</a:t>
            </a:r>
          </a:p>
        </p:txBody>
      </p:sp>
      <p:sp>
        <p:nvSpPr>
          <p:cNvPr id="31746" name="文本占位符 29698"/>
          <p:cNvSpPr>
            <a:spLocks noGrp="1"/>
          </p:cNvSpPr>
          <p:nvPr>
            <p:ph idx="1"/>
          </p:nvPr>
        </p:nvSpPr>
        <p:spPr bwMode="auto">
          <a:xfrm>
            <a:off x="231228" y="1219200"/>
            <a:ext cx="8640572" cy="4907277"/>
          </a:xfrm>
          <a:solidFill>
            <a:schemeClr val="bg1">
              <a:lumMod val="95000"/>
            </a:schemeClr>
          </a:solidFill>
          <a:ln/>
          <a:effectLst/>
          <a:scene3d>
            <a:camera prst="orthographicFront"/>
            <a:lightRig rig="balanced" dir="t"/>
          </a:scene3d>
          <a:sp3d prstMaterial="plastic"/>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normAutofit fontScale="97500" lnSpcReduction="10000"/>
          </a:bodyPr>
          <a:lstStyle/>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一、政策执行的</a:t>
            </a: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过程</a:t>
            </a:r>
            <a:endParaRPr kumimoji="0" lang="en-US" altLang="zh-CN"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a:p>
            <a:pPr marL="0" lvl="0">
              <a:buNone/>
              <a:defRPr/>
            </a:pPr>
            <a:r>
              <a:rPr lang="zh-CN" altLang="en-US" sz="2400" noProof="1">
                <a:sym typeface="+mn-ea"/>
              </a:rPr>
              <a:t>（一）政策执行的准备阶段</a:t>
            </a:r>
          </a:p>
          <a:p>
            <a:pPr marL="0" lvl="0">
              <a:buNone/>
              <a:defRPr/>
            </a:pPr>
            <a:r>
              <a:rPr lang="en-US" altLang="zh-CN" sz="2400" noProof="1" smtClean="0">
                <a:sym typeface="+mn-ea"/>
              </a:rPr>
              <a:t>    1</a:t>
            </a:r>
            <a:r>
              <a:rPr lang="en-US" altLang="zh-CN" sz="2400" noProof="1">
                <a:sym typeface="+mn-ea"/>
              </a:rPr>
              <a:t>. </a:t>
            </a:r>
            <a:r>
              <a:rPr lang="zh-CN" altLang="en-US" sz="2400" noProof="1">
                <a:sym typeface="+mn-ea"/>
              </a:rPr>
              <a:t>政策宣传</a:t>
            </a:r>
          </a:p>
          <a:p>
            <a:pPr marL="0" lvl="0">
              <a:buNone/>
              <a:defRPr/>
            </a:pPr>
            <a:r>
              <a:rPr lang="zh-CN" altLang="en-US" sz="2400" noProof="1">
                <a:sym typeface="+mn-ea"/>
              </a:rPr>
              <a:t>    政策宣传主要是指通过向社会公众宣传公共政策的意图和内容，加强政策认知，促使政策执行者正确执行政策和引导政策目标群体向政策希望的方向发展。</a:t>
            </a:r>
          </a:p>
          <a:p>
            <a:pPr marL="0" lvl="0">
              <a:buNone/>
              <a:defRPr/>
            </a:pPr>
            <a:r>
              <a:rPr lang="en-US" altLang="zh-CN" sz="2400" noProof="1" smtClean="0">
                <a:sym typeface="+mn-ea"/>
              </a:rPr>
              <a:t>    2</a:t>
            </a:r>
            <a:r>
              <a:rPr lang="en-US" altLang="zh-CN" sz="2400" noProof="1">
                <a:sym typeface="+mn-ea"/>
              </a:rPr>
              <a:t>. </a:t>
            </a:r>
            <a:r>
              <a:rPr lang="zh-CN" altLang="en-US" sz="2400" noProof="1">
                <a:sym typeface="+mn-ea"/>
              </a:rPr>
              <a:t>执行</a:t>
            </a:r>
            <a:r>
              <a:rPr lang="zh-CN" altLang="en-US" sz="2400" noProof="1">
                <a:sym typeface="+mn-ea"/>
              </a:rPr>
              <a:t>计划</a:t>
            </a:r>
            <a:r>
              <a:rPr lang="zh-CN" altLang="en-US" sz="2400" noProof="1" smtClean="0">
                <a:sym typeface="+mn-ea"/>
              </a:rPr>
              <a:t>拟订</a:t>
            </a:r>
            <a:endParaRPr lang="zh-CN" altLang="en-US" sz="2400" noProof="1">
              <a:sym typeface="+mn-ea"/>
            </a:endParaRPr>
          </a:p>
          <a:p>
            <a:pPr marL="0" lvl="0">
              <a:buNone/>
              <a:defRPr/>
            </a:pPr>
            <a:r>
              <a:rPr lang="zh-CN" altLang="en-US" sz="2400" noProof="1">
                <a:sym typeface="+mn-ea"/>
              </a:rPr>
              <a:t>   </a:t>
            </a:r>
            <a:r>
              <a:rPr lang="zh-CN" altLang="en-US" sz="2400" noProof="1" smtClean="0">
                <a:sym typeface="+mn-ea"/>
              </a:rPr>
              <a:t> 一</a:t>
            </a:r>
            <a:r>
              <a:rPr lang="zh-CN" altLang="en-US" sz="2400" noProof="1">
                <a:sym typeface="+mn-ea"/>
              </a:rPr>
              <a:t>是客观性原则；二是适应性原则；三是全面性原则。</a:t>
            </a:r>
          </a:p>
          <a:p>
            <a:pPr marL="0" lvl="0">
              <a:buNone/>
              <a:defRPr/>
            </a:pPr>
            <a:r>
              <a:rPr lang="en-US" altLang="zh-CN" sz="2400" noProof="1" smtClean="0">
                <a:sym typeface="+mn-ea"/>
              </a:rPr>
              <a:t>    3</a:t>
            </a:r>
            <a:r>
              <a:rPr lang="en-US" altLang="zh-CN" sz="2400" noProof="1">
                <a:sym typeface="+mn-ea"/>
              </a:rPr>
              <a:t>. </a:t>
            </a:r>
            <a:r>
              <a:rPr lang="zh-CN" altLang="en-US" sz="2400" noProof="1">
                <a:sym typeface="+mn-ea"/>
              </a:rPr>
              <a:t>物质和组织准备</a:t>
            </a:r>
          </a:p>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Tree>
    <p:extLst>
      <p:ext uri="{BB962C8B-B14F-4D97-AF65-F5344CB8AC3E}">
        <p14:creationId xmlns:p14="http://schemas.microsoft.com/office/powerpoint/2010/main" val="2741096391"/>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296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第二节  政策执行的过程与手段</a:t>
            </a:r>
          </a:p>
        </p:txBody>
      </p:sp>
      <p:sp>
        <p:nvSpPr>
          <p:cNvPr id="31746" name="文本占位符 29698"/>
          <p:cNvSpPr>
            <a:spLocks noGrp="1"/>
          </p:cNvSpPr>
          <p:nvPr>
            <p:ph idx="1"/>
          </p:nvPr>
        </p:nvSpPr>
        <p:spPr bwMode="auto">
          <a:xfrm>
            <a:off x="220718" y="1219200"/>
            <a:ext cx="8640572" cy="4907277"/>
          </a:xfrm>
          <a:solidFill>
            <a:schemeClr val="bg1">
              <a:lumMod val="95000"/>
            </a:schemeClr>
          </a:solidFill>
          <a:ln/>
          <a:effectLst/>
          <a:scene3d>
            <a:camera prst="orthographicFront"/>
            <a:lightRig rig="balanced" dir="t"/>
          </a:scene3d>
          <a:sp3d prstMaterial="plastic"/>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normAutofit fontScale="82500" lnSpcReduction="10000"/>
          </a:bodyPr>
          <a:lstStyle/>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一、政策执行的</a:t>
            </a: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过程</a:t>
            </a:r>
            <a:endParaRPr kumimoji="0" lang="en-US" altLang="zh-CN"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a:p>
            <a:pPr marL="0" lvl="0">
              <a:buNone/>
              <a:defRPr/>
            </a:pPr>
            <a:r>
              <a:rPr lang="zh-CN" altLang="en-US" sz="2400" noProof="1">
                <a:sym typeface="+mn-ea"/>
              </a:rPr>
              <a:t>（二）政策执行的实施阶段</a:t>
            </a:r>
          </a:p>
          <a:p>
            <a:pPr marL="0" lvl="0">
              <a:buNone/>
              <a:defRPr/>
            </a:pPr>
            <a:r>
              <a:rPr lang="zh-CN" altLang="en-US" sz="2400" noProof="1">
                <a:sym typeface="+mn-ea"/>
              </a:rPr>
              <a:t>    </a:t>
            </a:r>
            <a:r>
              <a:rPr lang="en-US" altLang="zh-CN" sz="2400" noProof="1" smtClean="0">
                <a:sym typeface="+mn-ea"/>
              </a:rPr>
              <a:t>1</a:t>
            </a:r>
            <a:r>
              <a:rPr lang="en-US" altLang="zh-CN" sz="2400" noProof="1">
                <a:sym typeface="+mn-ea"/>
              </a:rPr>
              <a:t>. </a:t>
            </a:r>
            <a:r>
              <a:rPr lang="zh-CN" altLang="en-US" sz="2400" noProof="1">
                <a:sym typeface="+mn-ea"/>
              </a:rPr>
              <a:t>政策试点</a:t>
            </a:r>
          </a:p>
          <a:p>
            <a:pPr marL="0" lvl="0">
              <a:buNone/>
              <a:defRPr/>
            </a:pPr>
            <a:r>
              <a:rPr lang="zh-CN" altLang="en-US" sz="2400" noProof="1">
                <a:sym typeface="+mn-ea"/>
              </a:rPr>
              <a:t>　</a:t>
            </a:r>
            <a:r>
              <a:rPr lang="zh-CN" altLang="en-US" sz="2400" noProof="1">
                <a:sym typeface="+mn-ea"/>
              </a:rPr>
              <a:t>　</a:t>
            </a:r>
            <a:r>
              <a:rPr lang="zh-CN" altLang="en-US" sz="2400" noProof="1" smtClean="0">
                <a:sym typeface="+mn-ea"/>
              </a:rPr>
              <a:t>一</a:t>
            </a:r>
            <a:r>
              <a:rPr lang="zh-CN" altLang="en-US" sz="2400" noProof="1">
                <a:sym typeface="+mn-ea"/>
              </a:rPr>
              <a:t>项新政策在</a:t>
            </a:r>
            <a:r>
              <a:rPr lang="zh-CN" altLang="en-US" sz="2400" noProof="1">
                <a:sym typeface="+mn-ea"/>
              </a:rPr>
              <a:t>正式</a:t>
            </a:r>
            <a:r>
              <a:rPr lang="zh-CN" altLang="en-US" sz="2400" noProof="1" smtClean="0">
                <a:sym typeface="+mn-ea"/>
              </a:rPr>
              <a:t>推广前</a:t>
            </a:r>
            <a:r>
              <a:rPr lang="zh-CN" altLang="en-US" sz="2400" noProof="1">
                <a:sym typeface="+mn-ea"/>
              </a:rPr>
              <a:t>，根据政策对象和政策适用范围的实际情况，选择具有代表性的局部地区或者群体试行政策的</a:t>
            </a:r>
            <a:r>
              <a:rPr lang="zh-CN" altLang="en-US" sz="2400" noProof="1">
                <a:sym typeface="+mn-ea"/>
              </a:rPr>
              <a:t>方法</a:t>
            </a:r>
            <a:r>
              <a:rPr lang="zh-CN" altLang="en-US" sz="2400" noProof="1" smtClean="0">
                <a:sym typeface="+mn-ea"/>
              </a:rPr>
              <a:t>。</a:t>
            </a:r>
            <a:endParaRPr lang="en-US" altLang="zh-CN" sz="2400" noProof="1" smtClean="0">
              <a:sym typeface="+mn-ea"/>
            </a:endParaRPr>
          </a:p>
          <a:p>
            <a:pPr marL="0" lvl="0">
              <a:buNone/>
              <a:defRPr/>
            </a:pPr>
            <a:r>
              <a:rPr lang="en-US" altLang="zh-CN" sz="2400" noProof="1" smtClean="0">
                <a:sym typeface="+mn-ea"/>
              </a:rPr>
              <a:t>    2</a:t>
            </a:r>
            <a:r>
              <a:rPr lang="en-US" altLang="zh-CN" sz="2400" noProof="1">
                <a:sym typeface="+mn-ea"/>
              </a:rPr>
              <a:t>. </a:t>
            </a:r>
            <a:r>
              <a:rPr lang="zh-CN" altLang="en-US" sz="2400" noProof="1">
                <a:sym typeface="+mn-ea"/>
              </a:rPr>
              <a:t>政策推广</a:t>
            </a:r>
          </a:p>
          <a:p>
            <a:pPr marL="0" lvl="0">
              <a:buNone/>
              <a:defRPr/>
            </a:pPr>
            <a:r>
              <a:rPr lang="zh-CN" altLang="en-US" sz="2400" noProof="1" smtClean="0">
                <a:sym typeface="+mn-ea"/>
              </a:rPr>
              <a:t>    政策</a:t>
            </a:r>
            <a:r>
              <a:rPr lang="zh-CN" altLang="en-US" sz="2400" noProof="1">
                <a:sym typeface="+mn-ea"/>
              </a:rPr>
              <a:t>推广是在政策试点经验的基础</a:t>
            </a:r>
            <a:r>
              <a:rPr lang="zh-CN" altLang="en-US" sz="2400" noProof="1">
                <a:sym typeface="+mn-ea"/>
              </a:rPr>
              <a:t>上</a:t>
            </a:r>
            <a:r>
              <a:rPr lang="zh-CN" altLang="en-US" sz="2400" noProof="1" smtClean="0">
                <a:sym typeface="+mn-ea"/>
              </a:rPr>
              <a:t>，在</a:t>
            </a:r>
            <a:r>
              <a:rPr lang="zh-CN" altLang="en-US" sz="2400" noProof="1">
                <a:sym typeface="+mn-ea"/>
              </a:rPr>
              <a:t>更大范围的</a:t>
            </a:r>
            <a:r>
              <a:rPr lang="zh-CN" altLang="en-US" sz="2400" noProof="1">
                <a:sym typeface="+mn-ea"/>
              </a:rPr>
              <a:t>实施</a:t>
            </a:r>
            <a:r>
              <a:rPr lang="zh-CN" altLang="en-US" sz="2400" noProof="1" smtClean="0">
                <a:sym typeface="+mn-ea"/>
              </a:rPr>
              <a:t>。</a:t>
            </a:r>
            <a:endParaRPr lang="en-US" altLang="zh-CN" sz="2400" noProof="1" smtClean="0">
              <a:sym typeface="+mn-ea"/>
            </a:endParaRPr>
          </a:p>
          <a:p>
            <a:pPr marL="0" lvl="0">
              <a:buNone/>
              <a:defRPr/>
            </a:pPr>
            <a:r>
              <a:rPr lang="en-US" altLang="zh-CN" sz="2400" noProof="1" smtClean="0">
                <a:sym typeface="+mn-ea"/>
              </a:rPr>
              <a:t>    3</a:t>
            </a:r>
            <a:r>
              <a:rPr lang="en-US" altLang="zh-CN" sz="2400" noProof="1">
                <a:sym typeface="+mn-ea"/>
              </a:rPr>
              <a:t>. </a:t>
            </a:r>
            <a:r>
              <a:rPr lang="zh-CN" altLang="en-US" sz="2400" noProof="1">
                <a:sym typeface="+mn-ea"/>
              </a:rPr>
              <a:t>政策协调与监督</a:t>
            </a:r>
          </a:p>
          <a:p>
            <a:pPr marL="0" lvl="0">
              <a:buNone/>
              <a:defRPr/>
            </a:pPr>
            <a:r>
              <a:rPr lang="zh-CN" altLang="en-US" sz="2400" noProof="1" smtClean="0">
                <a:sym typeface="+mn-ea"/>
              </a:rPr>
              <a:t>    运用</a:t>
            </a:r>
            <a:r>
              <a:rPr lang="zh-CN" altLang="en-US" sz="2400" noProof="1">
                <a:sym typeface="+mn-ea"/>
              </a:rPr>
              <a:t>行政、法律、</a:t>
            </a:r>
            <a:r>
              <a:rPr lang="zh-CN" altLang="en-US" sz="2400" noProof="1">
                <a:sym typeface="+mn-ea"/>
              </a:rPr>
              <a:t>经济</a:t>
            </a:r>
            <a:r>
              <a:rPr lang="zh-CN" altLang="en-US" sz="2400" noProof="1" smtClean="0">
                <a:sym typeface="+mn-ea"/>
              </a:rPr>
              <a:t>等手段</a:t>
            </a:r>
            <a:r>
              <a:rPr lang="zh-CN" altLang="en-US" sz="2400" noProof="1">
                <a:sym typeface="+mn-ea"/>
              </a:rPr>
              <a:t>，调动并利用人力、物力、财力等多种资源，使政策执行过程中所涉及的不同执行机构和人员共同参与和紧密</a:t>
            </a:r>
            <a:r>
              <a:rPr lang="zh-CN" altLang="en-US" sz="2400" noProof="1">
                <a:sym typeface="+mn-ea"/>
              </a:rPr>
              <a:t>配合</a:t>
            </a:r>
            <a:r>
              <a:rPr lang="zh-CN" altLang="en-US" sz="2400" noProof="1" smtClean="0">
                <a:sym typeface="+mn-ea"/>
              </a:rPr>
              <a:t>。</a:t>
            </a:r>
            <a:endParaRPr lang="zh-CN" altLang="en-US" sz="2400" noProof="1">
              <a:sym typeface="+mn-ea"/>
            </a:endParaRPr>
          </a:p>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Tree>
    <p:extLst>
      <p:ext uri="{BB962C8B-B14F-4D97-AF65-F5344CB8AC3E}">
        <p14:creationId xmlns:p14="http://schemas.microsoft.com/office/powerpoint/2010/main" val="2682451610"/>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296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第二节  政策执行的过程与手段</a:t>
            </a:r>
          </a:p>
        </p:txBody>
      </p:sp>
      <p:sp>
        <p:nvSpPr>
          <p:cNvPr id="31746" name="文本占位符 29698"/>
          <p:cNvSpPr>
            <a:spLocks noGrp="1"/>
          </p:cNvSpPr>
          <p:nvPr>
            <p:ph idx="1"/>
          </p:nvPr>
        </p:nvSpPr>
        <p:spPr bwMode="auto">
          <a:xfrm>
            <a:off x="231228" y="1219200"/>
            <a:ext cx="8640572" cy="4907277"/>
          </a:xfrm>
          <a:solidFill>
            <a:schemeClr val="bg1">
              <a:lumMod val="95000"/>
            </a:schemeClr>
          </a:solidFill>
          <a:ln/>
          <a:effectLst/>
          <a:scene3d>
            <a:camera prst="orthographicFront"/>
            <a:lightRig rig="balanced" dir="t"/>
          </a:scene3d>
          <a:sp3d prstMaterial="plastic"/>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normAutofit fontScale="97500"/>
          </a:bodyPr>
          <a:lstStyle/>
          <a:p>
            <a:pPr marL="0" lvl="0">
              <a:buNone/>
              <a:defRPr/>
            </a:pPr>
            <a:r>
              <a:rPr lang="zh-CN" altLang="en-US" sz="2400" noProof="1">
                <a:sym typeface="+mn-ea"/>
              </a:rPr>
              <a:t>一、政策执行</a:t>
            </a:r>
            <a:r>
              <a:rPr lang="zh-CN" altLang="en-US" sz="2400" noProof="1">
                <a:sym typeface="+mn-ea"/>
              </a:rPr>
              <a:t>的</a:t>
            </a:r>
            <a:r>
              <a:rPr lang="zh-CN" altLang="en-US" sz="2400" noProof="1" smtClean="0">
                <a:sym typeface="+mn-ea"/>
              </a:rPr>
              <a:t>过程</a:t>
            </a:r>
            <a:endParaRPr lang="en-US" altLang="zh-CN" sz="2400" noProof="1" smtClean="0">
              <a:sym typeface="+mn-ea"/>
            </a:endParaRPr>
          </a:p>
          <a:p>
            <a:pPr marL="0" lvl="0">
              <a:buNone/>
              <a:defRPr/>
            </a:pPr>
            <a:r>
              <a:rPr lang="zh-CN" altLang="en-US" sz="2400" noProof="1" smtClean="0">
                <a:sym typeface="+mn-ea"/>
              </a:rPr>
              <a:t>（</a:t>
            </a:r>
            <a:r>
              <a:rPr lang="zh-CN" altLang="en-US" sz="2400" noProof="1">
                <a:sym typeface="+mn-ea"/>
              </a:rPr>
              <a:t>三）政策执行的总结阶段</a:t>
            </a:r>
          </a:p>
          <a:p>
            <a:pPr marL="0" lvl="0">
              <a:buNone/>
              <a:defRPr/>
            </a:pPr>
            <a:r>
              <a:rPr lang="en-US" altLang="zh-CN" sz="2400" noProof="1" smtClean="0">
                <a:sym typeface="+mn-ea"/>
              </a:rPr>
              <a:t>    1</a:t>
            </a:r>
            <a:r>
              <a:rPr lang="en-US" altLang="zh-CN" sz="2400" noProof="1">
                <a:sym typeface="+mn-ea"/>
              </a:rPr>
              <a:t>. </a:t>
            </a:r>
            <a:r>
              <a:rPr lang="zh-CN" altLang="en-US" sz="2400" noProof="1">
                <a:sym typeface="+mn-ea"/>
              </a:rPr>
              <a:t>政策执行效果评估</a:t>
            </a:r>
          </a:p>
          <a:p>
            <a:pPr marL="0" lvl="0">
              <a:buNone/>
              <a:defRPr/>
            </a:pPr>
            <a:r>
              <a:rPr lang="zh-CN" altLang="en-US" sz="2400" noProof="1">
                <a:sym typeface="+mn-ea"/>
              </a:rPr>
              <a:t>    根据政策执行效果，可以判断该项政策是应该继续推行，还是应该进行调整、革新</a:t>
            </a:r>
            <a:r>
              <a:rPr lang="zh-CN" altLang="en-US" sz="2400" noProof="1">
                <a:sym typeface="+mn-ea"/>
              </a:rPr>
              <a:t>或者</a:t>
            </a:r>
            <a:r>
              <a:rPr lang="zh-CN" altLang="en-US" sz="2400" noProof="1" smtClean="0">
                <a:sym typeface="+mn-ea"/>
              </a:rPr>
              <a:t>终止。</a:t>
            </a:r>
            <a:endParaRPr lang="zh-CN" altLang="en-US" sz="2400" noProof="1">
              <a:sym typeface="+mn-ea"/>
            </a:endParaRPr>
          </a:p>
          <a:p>
            <a:pPr marL="0" lvl="0">
              <a:buNone/>
              <a:defRPr/>
            </a:pPr>
            <a:r>
              <a:rPr lang="en-US" altLang="zh-CN" sz="2400" noProof="1" smtClean="0">
                <a:sym typeface="+mn-ea"/>
              </a:rPr>
              <a:t>    2</a:t>
            </a:r>
            <a:r>
              <a:rPr lang="en-US" altLang="zh-CN" sz="2400" noProof="1">
                <a:sym typeface="+mn-ea"/>
              </a:rPr>
              <a:t>. </a:t>
            </a:r>
            <a:r>
              <a:rPr lang="zh-CN" altLang="en-US" sz="2400" noProof="1">
                <a:sym typeface="+mn-ea"/>
              </a:rPr>
              <a:t>政策执行追踪决策</a:t>
            </a:r>
          </a:p>
          <a:p>
            <a:pPr marL="0" lvl="0">
              <a:buNone/>
              <a:defRPr/>
            </a:pPr>
            <a:r>
              <a:rPr lang="zh-CN" altLang="en-US" sz="2400" noProof="1" smtClean="0">
                <a:sym typeface="+mn-ea"/>
              </a:rPr>
              <a:t>    政策</a:t>
            </a:r>
            <a:r>
              <a:rPr lang="zh-CN" altLang="en-US" sz="2400" noProof="1">
                <a:sym typeface="+mn-ea"/>
              </a:rPr>
              <a:t>执行主体在政策执行过程中，根据得到的信息反馈对现行政策方案所做的根本性修正和变革。</a:t>
            </a:r>
          </a:p>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endParaRPr kumimoji="0" lang="en-US" altLang="zh-CN"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Tree>
    <p:extLst>
      <p:ext uri="{BB962C8B-B14F-4D97-AF65-F5344CB8AC3E}">
        <p14:creationId xmlns:p14="http://schemas.microsoft.com/office/powerpoint/2010/main" val="3219192127"/>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296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第二节  政策执行的过程与手段</a:t>
            </a:r>
          </a:p>
        </p:txBody>
      </p:sp>
      <p:sp>
        <p:nvSpPr>
          <p:cNvPr id="31746" name="文本占位符 29698"/>
          <p:cNvSpPr>
            <a:spLocks noGrp="1"/>
          </p:cNvSpPr>
          <p:nvPr>
            <p:ph idx="1"/>
          </p:nvPr>
        </p:nvSpPr>
        <p:spPr bwMode="auto">
          <a:xfrm>
            <a:off x="231228" y="1219200"/>
            <a:ext cx="8640572" cy="4907277"/>
          </a:xfrm>
          <a:solidFill>
            <a:schemeClr val="bg1">
              <a:lumMod val="95000"/>
            </a:schemeClr>
          </a:solidFill>
          <a:ln/>
          <a:effectLst/>
          <a:scene3d>
            <a:camera prst="orthographicFront"/>
            <a:lightRig rig="balanced" dir="t"/>
          </a:scene3d>
          <a:sp3d prstMaterial="plastic"/>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normAutofit fontScale="97500"/>
          </a:bodyPr>
          <a:lstStyle/>
          <a:p>
            <a:pPr marL="0" lvl="0">
              <a:buNone/>
              <a:defRPr/>
            </a:pPr>
            <a:r>
              <a:rPr lang="zh-CN" altLang="en-US" sz="2400" noProof="1">
                <a:sym typeface="+mn-ea"/>
              </a:rPr>
              <a:t>二、政策执行</a:t>
            </a:r>
            <a:r>
              <a:rPr lang="zh-CN" altLang="en-US" sz="2400" noProof="1">
                <a:sym typeface="+mn-ea"/>
              </a:rPr>
              <a:t>的</a:t>
            </a:r>
            <a:r>
              <a:rPr lang="zh-CN" altLang="en-US" sz="2400" noProof="1" smtClean="0">
                <a:sym typeface="+mn-ea"/>
              </a:rPr>
              <a:t>手段</a:t>
            </a:r>
            <a:endParaRPr lang="en-US" altLang="zh-CN" sz="2400" noProof="1" smtClean="0">
              <a:sym typeface="+mn-ea"/>
            </a:endParaRPr>
          </a:p>
          <a:p>
            <a:pPr marL="0" lvl="0">
              <a:buNone/>
              <a:defRPr/>
            </a:pPr>
            <a:r>
              <a:rPr lang="zh-CN" altLang="en-US" sz="2400" noProof="1" smtClean="0">
                <a:sym typeface="+mn-ea"/>
              </a:rPr>
              <a:t>（</a:t>
            </a:r>
            <a:r>
              <a:rPr lang="zh-CN" altLang="en-US" sz="2400" noProof="1">
                <a:sym typeface="+mn-ea"/>
              </a:rPr>
              <a:t>一）行政手段</a:t>
            </a:r>
          </a:p>
          <a:p>
            <a:pPr marL="0" lvl="0">
              <a:buNone/>
              <a:defRPr/>
            </a:pPr>
            <a:r>
              <a:rPr lang="zh-CN" altLang="en-US" sz="2400" noProof="1">
                <a:sym typeface="+mn-ea"/>
              </a:rPr>
              <a:t>　　行政手段是指政策执行者依靠行政组织的权威，采用行政命令、指示和规章制度等方式来推进公共政策执行的方法。行政手段是公共政策执行最基本的手段。</a:t>
            </a:r>
          </a:p>
          <a:p>
            <a:pPr marL="0" lvl="0">
              <a:buNone/>
              <a:defRPr/>
            </a:pPr>
            <a:endParaRPr lang="zh-CN" altLang="en-US" sz="2400" noProof="1">
              <a:sym typeface="+mn-ea"/>
            </a:endParaRPr>
          </a:p>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nvSpPr>
        <p:spPr>
          <a:xfrm>
            <a:off x="881115" y="3802764"/>
            <a:ext cx="2641601" cy="2323713"/>
          </a:xfrm>
          <a:prstGeom prst="rect">
            <a:avLst/>
          </a:prstGeom>
          <a:noFill/>
          <a:ln w="9525">
            <a:noFill/>
          </a:ln>
        </p:spPr>
        <p:txBody>
          <a:bodyPr wrap="square">
            <a:spAutoFit/>
          </a:bodyPr>
          <a:lstStyle/>
          <a:p>
            <a:pPr indent="-228600" algn="just">
              <a:lnSpc>
                <a:spcPct val="120000"/>
              </a:lnSpc>
              <a:spcBef>
                <a:spcPts val="1000"/>
              </a:spcBef>
            </a:pPr>
            <a:r>
              <a:rPr lang="zh-CN" altLang="en-US" sz="2400" dirty="0">
                <a:latin typeface="黑体" panose="02010609060101010101" charset="-122"/>
                <a:ea typeface="黑体" panose="02010609060101010101" charset="-122"/>
                <a:sym typeface="方正悠黑体" panose="02010600010101010101" charset="-122"/>
              </a:rPr>
              <a:t>主要特点如下：</a:t>
            </a:r>
          </a:p>
          <a:p>
            <a:pPr indent="-228600" algn="just">
              <a:lnSpc>
                <a:spcPct val="120000"/>
              </a:lnSpc>
              <a:spcBef>
                <a:spcPts val="1000"/>
              </a:spcBef>
            </a:pPr>
            <a:endParaRPr lang="zh-CN" altLang="en-US" sz="2500" dirty="0">
              <a:latin typeface="黑体" panose="02010609060101010101" charset="-122"/>
              <a:ea typeface="黑体" panose="02010609060101010101" charset="-122"/>
              <a:sym typeface="方正悠黑体" panose="02010600010101010101" charset="-122"/>
            </a:endParaRPr>
          </a:p>
          <a:p>
            <a:pPr indent="-228600" algn="just">
              <a:lnSpc>
                <a:spcPct val="120000"/>
              </a:lnSpc>
              <a:spcBef>
                <a:spcPts val="1000"/>
              </a:spcBef>
            </a:pPr>
            <a:endParaRPr lang="zh-CN" altLang="en-US" sz="2500" dirty="0">
              <a:latin typeface="黑体" panose="02010609060101010101" charset="-122"/>
              <a:ea typeface="黑体" panose="02010609060101010101" charset="-122"/>
              <a:sym typeface="方正悠黑体" panose="02010600010101010101" charset="-122"/>
            </a:endParaRPr>
          </a:p>
          <a:p>
            <a:pPr indent="-228600" algn="just">
              <a:lnSpc>
                <a:spcPct val="120000"/>
              </a:lnSpc>
              <a:spcBef>
                <a:spcPts val="1000"/>
              </a:spcBef>
            </a:pPr>
            <a:endParaRPr lang="zh-CN" altLang="en-US" sz="2500" dirty="0">
              <a:latin typeface="方正悠黑体" panose="02010600010101010101" charset="-122"/>
              <a:ea typeface="方正悠黑体" panose="02010600010101010101" charset="-122"/>
            </a:endParaRPr>
          </a:p>
        </p:txBody>
      </p:sp>
      <p:sp>
        <p:nvSpPr>
          <p:cNvPr id="5" name="矩形 1"/>
          <p:cNvSpPr/>
          <p:nvPr>
            <p:custDataLst>
              <p:tags r:id="rId1"/>
            </p:custDataLst>
          </p:nvPr>
        </p:nvSpPr>
        <p:spPr>
          <a:xfrm>
            <a:off x="1301106" y="4420420"/>
            <a:ext cx="1380236" cy="1441824"/>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p:spPr>
        <p:style>
          <a:lnRef idx="1">
            <a:schemeClr val="accent5"/>
          </a:lnRef>
          <a:fillRef idx="2">
            <a:schemeClr val="accent5"/>
          </a:fillRef>
          <a:effectRef idx="1">
            <a:schemeClr val="accent5"/>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200" b="0" i="0" u="none" strike="noStrike" kern="1200" cap="none" spc="0" normalizeH="0" baseline="0" noProof="1">
                <a:ln>
                  <a:noFill/>
                </a:ln>
                <a:solidFill>
                  <a:schemeClr val="dk1"/>
                </a:solidFill>
                <a:effectLst/>
                <a:uLnTx/>
                <a:uFillTx/>
                <a:latin typeface="黑体" panose="02010609060101010101" charset="-122"/>
                <a:ea typeface="黑体" panose="02010609060101010101" charset="-122"/>
                <a:cs typeface="黑体" panose="02010609060101010101" charset="-122"/>
                <a:sym typeface="+mn-ea"/>
              </a:rPr>
              <a:t>1.权威性</a:t>
            </a:r>
          </a:p>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200" b="0" i="0" u="none" strike="noStrike" kern="1200" cap="none" spc="0" normalizeH="0" baseline="0" noProof="1">
              <a:ln>
                <a:noFill/>
              </a:ln>
              <a:solidFill>
                <a:prstClr val="white"/>
              </a:solidFill>
              <a:effectLst/>
              <a:uLnTx/>
              <a:uFillTx/>
              <a:latin typeface="黑体" panose="02010609060101010101" charset="-122"/>
              <a:ea typeface="黑体" panose="02010609060101010101" charset="-122"/>
              <a:cs typeface="黑体" panose="02010609060101010101" charset="-122"/>
              <a:sym typeface="+mn-ea"/>
            </a:endParaRPr>
          </a:p>
        </p:txBody>
      </p:sp>
      <p:sp>
        <p:nvSpPr>
          <p:cNvPr id="6" name="矩形 1"/>
          <p:cNvSpPr/>
          <p:nvPr>
            <p:custDataLst>
              <p:tags r:id="rId2"/>
            </p:custDataLst>
          </p:nvPr>
        </p:nvSpPr>
        <p:spPr>
          <a:xfrm>
            <a:off x="3204200" y="4448903"/>
            <a:ext cx="1429767" cy="1295866"/>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200" b="0" i="0" u="none" strike="noStrike" kern="1200" cap="none" spc="0" normalizeH="0" baseline="0" noProof="1">
                <a:ln>
                  <a:noFill/>
                </a:ln>
                <a:solidFill>
                  <a:schemeClr val="dk1"/>
                </a:solidFill>
                <a:effectLst/>
                <a:uLnTx/>
                <a:uFillTx/>
                <a:latin typeface="黑体" panose="02010609060101010101" charset="-122"/>
                <a:ea typeface="黑体" panose="02010609060101010101" charset="-122"/>
                <a:cs typeface="黑体" panose="02010609060101010101" charset="-122"/>
                <a:sym typeface="+mn-ea"/>
              </a:rPr>
              <a:t>2.强制性</a:t>
            </a:r>
          </a:p>
        </p:txBody>
      </p:sp>
      <p:sp>
        <p:nvSpPr>
          <p:cNvPr id="7" name="矩形 1"/>
          <p:cNvSpPr/>
          <p:nvPr>
            <p:custDataLst>
              <p:tags r:id="rId3"/>
            </p:custDataLst>
          </p:nvPr>
        </p:nvSpPr>
        <p:spPr>
          <a:xfrm>
            <a:off x="5055097" y="4589278"/>
            <a:ext cx="1433069" cy="1211053"/>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p:spPr>
        <p:style>
          <a:lnRef idx="1">
            <a:schemeClr val="accent2"/>
          </a:lnRef>
          <a:fillRef idx="2">
            <a:schemeClr val="accent2"/>
          </a:fillRef>
          <a:effectRef idx="1">
            <a:schemeClr val="accent2"/>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200" b="0" i="0" u="none" strike="noStrike" kern="1200" cap="none" spc="0" normalizeH="0" baseline="0" noProof="1">
                <a:ln>
                  <a:noFill/>
                </a:ln>
                <a:solidFill>
                  <a:schemeClr val="dk1"/>
                </a:solidFill>
                <a:effectLst/>
                <a:uLnTx/>
                <a:uFillTx/>
                <a:latin typeface="黑体" panose="02010609060101010101" charset="-122"/>
                <a:ea typeface="黑体" panose="02010609060101010101" charset="-122"/>
                <a:cs typeface="黑体" panose="02010609060101010101" charset="-122"/>
                <a:sym typeface="+mn-ea"/>
              </a:rPr>
              <a:t>3.无偿性</a:t>
            </a:r>
            <a:endParaRPr kumimoji="0" lang="zh-CN" altLang="en-US" sz="1800" b="0" i="0" u="none" strike="noStrike" kern="1200" cap="none" spc="0" normalizeH="0" baseline="0" noProof="1">
              <a:ln>
                <a:noFill/>
              </a:ln>
              <a:solidFill>
                <a:prstClr val="white"/>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矩形 1"/>
          <p:cNvSpPr/>
          <p:nvPr>
            <p:custDataLst>
              <p:tags r:id="rId4"/>
            </p:custDataLst>
          </p:nvPr>
        </p:nvSpPr>
        <p:spPr>
          <a:xfrm>
            <a:off x="6828400" y="4616606"/>
            <a:ext cx="1431418" cy="1071013"/>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p:spPr>
        <p:style>
          <a:lnRef idx="1">
            <a:schemeClr val="accent6"/>
          </a:lnRef>
          <a:fillRef idx="2">
            <a:schemeClr val="accent6"/>
          </a:fillRef>
          <a:effectRef idx="1">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200" b="0" i="0" u="none" strike="noStrike" kern="1200" cap="none" spc="0" normalizeH="0" baseline="0" noProof="1">
                <a:ln>
                  <a:noFill/>
                </a:ln>
                <a:solidFill>
                  <a:schemeClr val="dk1"/>
                </a:solidFill>
                <a:effectLst/>
                <a:uLnTx/>
                <a:uFillTx/>
                <a:latin typeface="黑体" panose="02010609060101010101" charset="-122"/>
                <a:ea typeface="黑体" panose="02010609060101010101" charset="-122"/>
                <a:cs typeface="黑体" panose="02010609060101010101" charset="-122"/>
                <a:sym typeface="+mn-ea"/>
              </a:rPr>
              <a:t>4.具体性</a:t>
            </a:r>
            <a:endParaRPr kumimoji="0" lang="zh-CN" altLang="en-US" sz="1800" b="0" i="0" u="none" strike="noStrike" kern="1200" cap="none" spc="0" normalizeH="0" baseline="0" noProof="1">
              <a:ln>
                <a:noFill/>
              </a:ln>
              <a:solidFill>
                <a:schemeClr val="dk1"/>
              </a:solidFill>
              <a:effectLst/>
              <a:uLnTx/>
              <a:uFillTx/>
              <a:latin typeface="+mn-lt"/>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prstClr val="white"/>
              </a:solidFill>
              <a:effectLst/>
              <a:uLnTx/>
              <a:uFillTx/>
              <a:latin typeface="+mn-lt"/>
              <a:ea typeface="+mn-ea"/>
              <a:cs typeface="+mn-cs"/>
            </a:endParaRPr>
          </a:p>
        </p:txBody>
      </p:sp>
    </p:spTree>
    <p:extLst>
      <p:ext uri="{BB962C8B-B14F-4D97-AF65-F5344CB8AC3E}">
        <p14:creationId xmlns:p14="http://schemas.microsoft.com/office/powerpoint/2010/main" val="2383414289"/>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smtClean="0">
                <a:sym typeface="思源黑体 CN Light" charset="0"/>
              </a:rPr>
              <a:t>    （</a:t>
            </a:r>
            <a:r>
              <a:rPr lang="en-US" altLang="zh-CN" sz="2400" dirty="0" smtClean="0">
                <a:sym typeface="思源黑体 CN Light" charset="0"/>
              </a:rPr>
              <a:t>3</a:t>
            </a:r>
            <a:r>
              <a:rPr lang="zh-CN" altLang="en-US" sz="2400" dirty="0" smtClean="0">
                <a:sym typeface="思源黑体 CN Light" charset="0"/>
              </a:rPr>
              <a:t>）国家行政机关的决策</a:t>
            </a:r>
          </a:p>
          <a:p>
            <a:pPr marL="0" indent="0">
              <a:buNone/>
            </a:pPr>
            <a:r>
              <a:rPr lang="zh-CN" altLang="en-US" sz="2400" dirty="0" smtClean="0">
                <a:sym typeface="思源黑体 CN Light" charset="0"/>
              </a:rPr>
              <a:t>    国家行政机关是指国务院及其组成部分和地方各级人民政府，它们是国家权力机关的执行机关，行使国家行政权。</a:t>
            </a:r>
          </a:p>
          <a:p>
            <a:pPr marL="0" indent="0">
              <a:buNone/>
            </a:pPr>
            <a:r>
              <a:rPr lang="zh-CN" altLang="en-US" sz="2400" dirty="0" smtClean="0">
                <a:sym typeface="思源黑体 CN Light" charset="0"/>
              </a:rPr>
              <a:t>    行政机关的决策即行政决策，是指国家行政机关在法定的权力和职能范围内，按一定程序和方法做出的决定。</a:t>
            </a:r>
          </a:p>
        </p:txBody>
      </p:sp>
    </p:spTree>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296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第二节  政策执行的过程与手段</a:t>
            </a:r>
          </a:p>
        </p:txBody>
      </p:sp>
      <p:sp>
        <p:nvSpPr>
          <p:cNvPr id="31746" name="文本占位符 29698"/>
          <p:cNvSpPr>
            <a:spLocks noGrp="1"/>
          </p:cNvSpPr>
          <p:nvPr>
            <p:ph idx="1"/>
          </p:nvPr>
        </p:nvSpPr>
        <p:spPr bwMode="auto">
          <a:xfrm>
            <a:off x="231228" y="1219200"/>
            <a:ext cx="8640572" cy="4907277"/>
          </a:xfrm>
          <a:solidFill>
            <a:schemeClr val="bg1">
              <a:lumMod val="95000"/>
            </a:schemeClr>
          </a:solidFill>
          <a:ln/>
          <a:effectLst/>
          <a:scene3d>
            <a:camera prst="orthographicFront"/>
            <a:lightRig rig="balanced" dir="t"/>
          </a:scene3d>
          <a:sp3d prstMaterial="plastic"/>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normAutofit fontScale="97500"/>
          </a:bodyPr>
          <a:lstStyle/>
          <a:p>
            <a:pPr marL="0" lvl="0">
              <a:buNone/>
              <a:defRPr/>
            </a:pPr>
            <a:r>
              <a:rPr lang="zh-CN" altLang="en-US" sz="2400" noProof="1">
                <a:sym typeface="+mn-ea"/>
              </a:rPr>
              <a:t>二、政策执行</a:t>
            </a:r>
            <a:r>
              <a:rPr lang="zh-CN" altLang="en-US" sz="2400" noProof="1">
                <a:sym typeface="+mn-ea"/>
              </a:rPr>
              <a:t>的</a:t>
            </a:r>
            <a:r>
              <a:rPr lang="zh-CN" altLang="en-US" sz="2400" noProof="1" smtClean="0">
                <a:sym typeface="+mn-ea"/>
              </a:rPr>
              <a:t>手段</a:t>
            </a:r>
            <a:endParaRPr lang="en-US" altLang="zh-CN" sz="2400" noProof="1" smtClean="0">
              <a:sym typeface="+mn-ea"/>
            </a:endParaRPr>
          </a:p>
          <a:p>
            <a:pPr marL="0" lvl="0">
              <a:buNone/>
              <a:defRPr/>
            </a:pPr>
            <a:r>
              <a:rPr lang="zh-CN" altLang="en-US" sz="2400" noProof="1" smtClean="0">
                <a:sym typeface="+mn-ea"/>
              </a:rPr>
              <a:t>（</a:t>
            </a:r>
            <a:r>
              <a:rPr lang="zh-CN" altLang="en-US" sz="2400" noProof="1">
                <a:sym typeface="+mn-ea"/>
              </a:rPr>
              <a:t>二）法律手段</a:t>
            </a:r>
          </a:p>
          <a:p>
            <a:pPr marL="0" lvl="0">
              <a:buNone/>
              <a:defRPr/>
            </a:pPr>
            <a:r>
              <a:rPr lang="zh-CN" altLang="en-US" sz="2400" noProof="1">
                <a:sym typeface="+mn-ea"/>
              </a:rPr>
              <a:t>　　法律手段是指通过各种法律、法令、司法和仲裁等工作，特别是通过行政立法和司法方式对政策执行活动中各种关系进行调整的方法。法律手段是政策执行活动得以进行的根本</a:t>
            </a:r>
            <a:r>
              <a:rPr lang="zh-CN" altLang="en-US" sz="2400" noProof="1">
                <a:sym typeface="+mn-ea"/>
              </a:rPr>
              <a:t>保障</a:t>
            </a:r>
            <a:r>
              <a:rPr lang="zh-CN" altLang="en-US" sz="2400" noProof="1" smtClean="0">
                <a:sym typeface="+mn-ea"/>
              </a:rPr>
              <a:t>。</a:t>
            </a:r>
            <a:endParaRPr lang="en-US" altLang="zh-CN" sz="2400" noProof="1" smtClean="0">
              <a:sym typeface="+mn-ea"/>
            </a:endParaRPr>
          </a:p>
          <a:p>
            <a:pPr marL="0" lvl="0">
              <a:buNone/>
              <a:defRPr/>
            </a:pPr>
            <a:r>
              <a:rPr lang="en-US" altLang="zh-CN" sz="2400" noProof="1">
                <a:sym typeface="+mn-ea"/>
              </a:rPr>
              <a:t> </a:t>
            </a:r>
            <a:r>
              <a:rPr lang="en-US" altLang="zh-CN" sz="2400" noProof="1" smtClean="0">
                <a:sym typeface="+mn-ea"/>
              </a:rPr>
              <a:t>   </a:t>
            </a:r>
            <a:r>
              <a:rPr lang="zh-CN" altLang="en-US" sz="2400" noProof="1" smtClean="0">
                <a:sym typeface="+mn-ea"/>
              </a:rPr>
              <a:t>法律</a:t>
            </a:r>
            <a:r>
              <a:rPr lang="zh-CN" altLang="en-US" sz="2400" noProof="1">
                <a:sym typeface="+mn-ea"/>
              </a:rPr>
              <a:t>手段除了具有与行政手段一样的权威性和强制性外，还具有稳定性、程序性和规范性</a:t>
            </a:r>
            <a:r>
              <a:rPr lang="zh-CN" altLang="en-US" sz="2400" noProof="1">
                <a:sym typeface="+mn-ea"/>
              </a:rPr>
              <a:t>的</a:t>
            </a:r>
            <a:r>
              <a:rPr lang="zh-CN" altLang="en-US" sz="2400" noProof="1" smtClean="0">
                <a:sym typeface="+mn-ea"/>
              </a:rPr>
              <a:t>特点。</a:t>
            </a:r>
            <a:endParaRPr lang="en-US" altLang="zh-CN" sz="2400" noProof="1" smtClean="0">
              <a:sym typeface="+mn-ea"/>
            </a:endParaRPr>
          </a:p>
          <a:p>
            <a:pPr marL="0" lvl="0">
              <a:buNone/>
              <a:defRPr/>
            </a:pPr>
            <a:endParaRPr lang="zh-CN" altLang="en-US" sz="2400" noProof="1">
              <a:sym typeface="+mn-ea"/>
            </a:endParaRPr>
          </a:p>
          <a:p>
            <a:pPr marL="0" lvl="0">
              <a:buNone/>
              <a:defRPr/>
            </a:pPr>
            <a:endParaRPr lang="en-US" altLang="zh-CN" sz="2400" noProof="1" smtClean="0">
              <a:sym typeface="+mn-ea"/>
            </a:endParaRPr>
          </a:p>
          <a:p>
            <a:pPr marL="0" lvl="0">
              <a:buNone/>
              <a:defRPr/>
            </a:pPr>
            <a:endParaRPr lang="zh-CN" altLang="en-US" sz="2400" noProof="1" smtClean="0">
              <a:sym typeface="+mn-ea"/>
            </a:endParaRPr>
          </a:p>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Tree>
    <p:extLst>
      <p:ext uri="{BB962C8B-B14F-4D97-AF65-F5344CB8AC3E}">
        <p14:creationId xmlns:p14="http://schemas.microsoft.com/office/powerpoint/2010/main" val="3456986321"/>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296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第二节  政策执行的过程与手段</a:t>
            </a:r>
          </a:p>
        </p:txBody>
      </p:sp>
      <p:sp>
        <p:nvSpPr>
          <p:cNvPr id="31746" name="文本占位符 29698"/>
          <p:cNvSpPr>
            <a:spLocks noGrp="1"/>
          </p:cNvSpPr>
          <p:nvPr>
            <p:ph idx="1"/>
          </p:nvPr>
        </p:nvSpPr>
        <p:spPr bwMode="auto">
          <a:xfrm>
            <a:off x="231228" y="1219200"/>
            <a:ext cx="8640572" cy="5454869"/>
          </a:xfrm>
          <a:solidFill>
            <a:schemeClr val="bg1">
              <a:lumMod val="95000"/>
            </a:schemeClr>
          </a:solidFill>
          <a:ln/>
          <a:effectLst/>
          <a:scene3d>
            <a:camera prst="orthographicFront"/>
            <a:lightRig rig="balanced" dir="t"/>
          </a:scene3d>
          <a:sp3d prstMaterial="plastic"/>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normAutofit fontScale="97500"/>
          </a:bodyPr>
          <a:lstStyle/>
          <a:p>
            <a:pPr marL="0" lvl="0">
              <a:buNone/>
              <a:defRPr/>
            </a:pPr>
            <a:r>
              <a:rPr lang="zh-CN" altLang="en-US" sz="2400" noProof="1">
                <a:sym typeface="+mn-ea"/>
              </a:rPr>
              <a:t>二、政策执行</a:t>
            </a:r>
            <a:r>
              <a:rPr lang="zh-CN" altLang="en-US" sz="2400" noProof="1">
                <a:sym typeface="+mn-ea"/>
              </a:rPr>
              <a:t>的</a:t>
            </a:r>
            <a:r>
              <a:rPr lang="zh-CN" altLang="en-US" sz="2400" noProof="1" smtClean="0">
                <a:sym typeface="+mn-ea"/>
              </a:rPr>
              <a:t>手段</a:t>
            </a:r>
            <a:endParaRPr lang="en-US" altLang="zh-CN" sz="2400" noProof="1" smtClean="0">
              <a:sym typeface="+mn-ea"/>
            </a:endParaRPr>
          </a:p>
          <a:p>
            <a:pPr marL="0" lvl="0">
              <a:buNone/>
              <a:defRPr/>
            </a:pPr>
            <a:r>
              <a:rPr lang="zh-CN" altLang="en-US" sz="2400" noProof="1" smtClean="0">
                <a:sym typeface="+mn-ea"/>
              </a:rPr>
              <a:t>（</a:t>
            </a:r>
            <a:r>
              <a:rPr lang="zh-CN" altLang="en-US" sz="2400" noProof="1">
                <a:sym typeface="+mn-ea"/>
              </a:rPr>
              <a:t>三）经济手段</a:t>
            </a:r>
          </a:p>
          <a:p>
            <a:pPr marL="0" lvl="0">
              <a:buNone/>
              <a:defRPr/>
            </a:pPr>
            <a:r>
              <a:rPr lang="zh-CN" altLang="en-US" sz="2400" noProof="1">
                <a:sym typeface="+mn-ea"/>
              </a:rPr>
              <a:t>　　经济手段是指根据客观经济规律和物质利益原则，利用各种经济杠杆，调节政策执行过程中的各种不同经济利益之间的关系，以促进政策顺利实施的方法。经济手段主要运用价格、工资、利润、利息、税收、资金、罚款以及经济责任、经济合同等来组织、调节和影响政策执行者和政策对象的活动。</a:t>
            </a:r>
          </a:p>
          <a:p>
            <a:pPr marL="0" lvl="0">
              <a:buNone/>
              <a:defRPr/>
            </a:pPr>
            <a:r>
              <a:rPr lang="zh-CN" altLang="en-US" sz="2400" noProof="1">
                <a:sym typeface="+mn-ea"/>
              </a:rPr>
              <a:t>    具有如下三个特征：</a:t>
            </a:r>
          </a:p>
          <a:p>
            <a:pPr marL="0" lvl="0">
              <a:buNone/>
              <a:defRPr/>
            </a:pPr>
            <a:endParaRPr lang="en-US" altLang="zh-CN" sz="2400" noProof="1" smtClean="0">
              <a:sym typeface="+mn-ea"/>
            </a:endParaRPr>
          </a:p>
          <a:p>
            <a:pPr marL="0" lvl="0">
              <a:buNone/>
              <a:defRPr/>
            </a:pPr>
            <a:endParaRPr lang="zh-CN" altLang="en-US" sz="2400" noProof="1">
              <a:sym typeface="+mn-ea"/>
            </a:endParaRPr>
          </a:p>
          <a:p>
            <a:pPr marL="0" lvl="0">
              <a:buNone/>
              <a:defRPr/>
            </a:pPr>
            <a:endParaRPr lang="en-US" altLang="zh-CN" sz="2400" noProof="1" smtClean="0">
              <a:sym typeface="+mn-ea"/>
            </a:endParaRPr>
          </a:p>
          <a:p>
            <a:pPr marL="0" lvl="0">
              <a:buNone/>
              <a:defRPr/>
            </a:pPr>
            <a:endParaRPr lang="zh-CN" altLang="en-US" sz="2400" noProof="1" smtClean="0">
              <a:sym typeface="+mn-ea"/>
            </a:endParaRPr>
          </a:p>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矩形 1"/>
          <p:cNvSpPr/>
          <p:nvPr>
            <p:custDataLst>
              <p:tags r:id="rId1"/>
            </p:custDataLst>
          </p:nvPr>
        </p:nvSpPr>
        <p:spPr>
          <a:xfrm>
            <a:off x="1869198" y="5345578"/>
            <a:ext cx="1820007" cy="1201819"/>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p:spPr>
        <p:style>
          <a:lnRef idx="1">
            <a:schemeClr val="accent5"/>
          </a:lnRef>
          <a:fillRef idx="2">
            <a:schemeClr val="accent5"/>
          </a:fillRef>
          <a:effectRef idx="1">
            <a:schemeClr val="accent5"/>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200" b="0" i="0" u="none" strike="noStrike" kern="1200" cap="none" spc="0" normalizeH="0" baseline="0" noProof="1">
                <a:ln>
                  <a:noFill/>
                </a:ln>
                <a:solidFill>
                  <a:schemeClr val="dk1"/>
                </a:solidFill>
                <a:effectLst/>
                <a:uLnTx/>
                <a:uFillTx/>
                <a:latin typeface="黑体" panose="02010609060101010101" charset="-122"/>
                <a:ea typeface="黑体" panose="02010609060101010101" charset="-122"/>
                <a:cs typeface="黑体" panose="02010609060101010101" charset="-122"/>
                <a:sym typeface="+mn-ea"/>
              </a:rPr>
              <a:t>1.间接性</a:t>
            </a:r>
          </a:p>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200" b="0" i="0" u="none" strike="noStrike" kern="1200" cap="none" spc="0" normalizeH="0" baseline="0" noProof="1">
              <a:ln>
                <a:noFill/>
              </a:ln>
              <a:solidFill>
                <a:prstClr val="white"/>
              </a:solidFill>
              <a:effectLst/>
              <a:uLnTx/>
              <a:uFillTx/>
              <a:latin typeface="黑体" panose="02010609060101010101" charset="-122"/>
              <a:ea typeface="黑体" panose="02010609060101010101" charset="-122"/>
              <a:cs typeface="黑体" panose="02010609060101010101" charset="-122"/>
              <a:sym typeface="+mn-ea"/>
            </a:endParaRPr>
          </a:p>
        </p:txBody>
      </p:sp>
      <p:sp>
        <p:nvSpPr>
          <p:cNvPr id="5" name="矩形 1"/>
          <p:cNvSpPr/>
          <p:nvPr>
            <p:custDataLst>
              <p:tags r:id="rId2"/>
            </p:custDataLst>
          </p:nvPr>
        </p:nvSpPr>
        <p:spPr>
          <a:xfrm>
            <a:off x="3774199" y="5349765"/>
            <a:ext cx="1885318" cy="1080157"/>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200" b="0" i="0" u="none" strike="noStrike" kern="1200" cap="none" spc="0" normalizeH="0" baseline="0" noProof="1">
                <a:ln>
                  <a:noFill/>
                </a:ln>
                <a:solidFill>
                  <a:schemeClr val="dk1"/>
                </a:solidFill>
                <a:effectLst/>
                <a:uLnTx/>
                <a:uFillTx/>
                <a:latin typeface="黑体" panose="02010609060101010101" charset="-122"/>
                <a:ea typeface="黑体" panose="02010609060101010101" charset="-122"/>
                <a:cs typeface="黑体" panose="02010609060101010101" charset="-122"/>
                <a:sym typeface="+mn-ea"/>
              </a:rPr>
              <a:t>2.有偿性</a:t>
            </a:r>
          </a:p>
        </p:txBody>
      </p:sp>
      <p:sp>
        <p:nvSpPr>
          <p:cNvPr id="6" name="矩形 1"/>
          <p:cNvSpPr/>
          <p:nvPr>
            <p:custDataLst>
              <p:tags r:id="rId3"/>
            </p:custDataLst>
          </p:nvPr>
        </p:nvSpPr>
        <p:spPr>
          <a:xfrm>
            <a:off x="5625224" y="5476023"/>
            <a:ext cx="1889672" cy="1009462"/>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p:spPr>
        <p:style>
          <a:lnRef idx="1">
            <a:schemeClr val="accent2"/>
          </a:lnRef>
          <a:fillRef idx="2">
            <a:schemeClr val="accent2"/>
          </a:fillRef>
          <a:effectRef idx="1">
            <a:schemeClr val="accent2"/>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200" b="0" i="0" u="none" strike="noStrike" kern="1200" cap="none" spc="0" normalizeH="0" baseline="0" noProof="1">
                <a:ln>
                  <a:noFill/>
                </a:ln>
                <a:solidFill>
                  <a:schemeClr val="dk1"/>
                </a:solidFill>
                <a:effectLst/>
                <a:uLnTx/>
                <a:uFillTx/>
                <a:latin typeface="黑体" panose="02010609060101010101" charset="-122"/>
                <a:ea typeface="黑体" panose="02010609060101010101" charset="-122"/>
                <a:cs typeface="黑体" panose="02010609060101010101" charset="-122"/>
                <a:sym typeface="+mn-ea"/>
              </a:rPr>
              <a:t>3.关联性</a:t>
            </a:r>
            <a:endParaRPr kumimoji="0" lang="zh-CN" altLang="en-US" sz="1800" b="0" i="0" u="none" strike="noStrike" kern="1200" cap="none" spc="0" normalizeH="0" baseline="0" noProof="1">
              <a:ln>
                <a:noFill/>
              </a:ln>
              <a:solidFill>
                <a:prstClr val="white"/>
              </a:solidFill>
              <a:effectLst/>
              <a:uLnTx/>
              <a:uFillTx/>
              <a:latin typeface="黑体" panose="02010609060101010101" charset="-122"/>
              <a:ea typeface="黑体" panose="02010609060101010101" charset="-122"/>
              <a:cs typeface="黑体" panose="02010609060101010101" charset="-122"/>
              <a:sym typeface="+mn-ea"/>
            </a:endParaRPr>
          </a:p>
        </p:txBody>
      </p:sp>
    </p:spTree>
    <p:extLst>
      <p:ext uri="{BB962C8B-B14F-4D97-AF65-F5344CB8AC3E}">
        <p14:creationId xmlns:p14="http://schemas.microsoft.com/office/powerpoint/2010/main" val="1739417110"/>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296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第二节  政策执行的过程与手段</a:t>
            </a:r>
          </a:p>
        </p:txBody>
      </p:sp>
      <p:sp>
        <p:nvSpPr>
          <p:cNvPr id="31746" name="文本占位符 29698"/>
          <p:cNvSpPr>
            <a:spLocks noGrp="1"/>
          </p:cNvSpPr>
          <p:nvPr>
            <p:ph idx="1"/>
          </p:nvPr>
        </p:nvSpPr>
        <p:spPr bwMode="auto">
          <a:xfrm>
            <a:off x="231228" y="1219200"/>
            <a:ext cx="8640572" cy="4907277"/>
          </a:xfrm>
          <a:solidFill>
            <a:schemeClr val="bg1">
              <a:lumMod val="95000"/>
            </a:schemeClr>
          </a:solidFill>
          <a:ln/>
          <a:effectLst/>
          <a:scene3d>
            <a:camera prst="orthographicFront"/>
            <a:lightRig rig="balanced" dir="t"/>
          </a:scene3d>
          <a:sp3d prstMaterial="plastic"/>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normAutofit fontScale="97500"/>
          </a:bodyPr>
          <a:lstStyle/>
          <a:p>
            <a:pPr marL="0" lvl="0">
              <a:buNone/>
              <a:defRPr/>
            </a:pPr>
            <a:r>
              <a:rPr lang="zh-CN" altLang="en-US" sz="2400" noProof="1">
                <a:sym typeface="+mn-ea"/>
              </a:rPr>
              <a:t>二、政策执行</a:t>
            </a:r>
            <a:r>
              <a:rPr lang="zh-CN" altLang="en-US" sz="2400" noProof="1">
                <a:sym typeface="+mn-ea"/>
              </a:rPr>
              <a:t>的</a:t>
            </a:r>
            <a:r>
              <a:rPr lang="zh-CN" altLang="en-US" sz="2400" noProof="1" smtClean="0">
                <a:sym typeface="+mn-ea"/>
              </a:rPr>
              <a:t>手段</a:t>
            </a:r>
            <a:endParaRPr lang="en-US" altLang="zh-CN" sz="2400" noProof="1" smtClean="0">
              <a:sym typeface="+mn-ea"/>
            </a:endParaRPr>
          </a:p>
          <a:p>
            <a:pPr marL="0" lvl="0">
              <a:buNone/>
              <a:defRPr/>
            </a:pPr>
            <a:r>
              <a:rPr lang="zh-CN" altLang="en-US" sz="2400" noProof="1" smtClean="0">
                <a:sym typeface="+mn-ea"/>
              </a:rPr>
              <a:t>（</a:t>
            </a:r>
            <a:r>
              <a:rPr lang="zh-CN" altLang="en-US" sz="2400" noProof="1">
                <a:sym typeface="+mn-ea"/>
              </a:rPr>
              <a:t>四</a:t>
            </a:r>
            <a:r>
              <a:rPr lang="zh-CN" altLang="en-US" sz="2400" noProof="1">
                <a:sym typeface="+mn-ea"/>
              </a:rPr>
              <a:t>）</a:t>
            </a:r>
            <a:r>
              <a:rPr lang="zh-CN" altLang="en-US" sz="2400" noProof="1" smtClean="0">
                <a:sym typeface="+mn-ea"/>
              </a:rPr>
              <a:t>其他手段</a:t>
            </a:r>
            <a:endParaRPr lang="zh-CN" altLang="en-US" sz="2400" noProof="1">
              <a:sym typeface="+mn-ea"/>
            </a:endParaRPr>
          </a:p>
          <a:p>
            <a:pPr marL="0" lvl="0">
              <a:buNone/>
              <a:defRPr/>
            </a:pPr>
            <a:r>
              <a:rPr lang="zh-CN" altLang="en-US" sz="2400" noProof="1">
                <a:sym typeface="+mn-ea"/>
              </a:rPr>
              <a:t>　</a:t>
            </a:r>
            <a:r>
              <a:rPr lang="zh-CN" altLang="en-US" sz="2400" noProof="1" smtClean="0">
                <a:sym typeface="+mn-ea"/>
              </a:rPr>
              <a:t>  说服</a:t>
            </a:r>
            <a:r>
              <a:rPr lang="zh-CN" altLang="en-US" sz="2400" noProof="1">
                <a:sym typeface="+mn-ea"/>
              </a:rPr>
              <a:t>引导手段也是政策执行的有效手段之一，它具有较少的强制性，更容易被政策对象接受。通过说服引导的手段引导人们将把政策内化为自身的信念，主动去贯彻公共政策。</a:t>
            </a:r>
          </a:p>
          <a:p>
            <a:pPr marL="0" lvl="0">
              <a:buNone/>
              <a:defRPr/>
            </a:pPr>
            <a:r>
              <a:rPr lang="zh-CN" altLang="en-US" sz="2400" noProof="1">
                <a:sym typeface="+mn-ea"/>
              </a:rPr>
              <a:t>　　技术手段是采用现代化的科学技术来改进政策执行的方式，如网络技术、信息技术等。通过技术手段能够提高政策执行的效率。</a:t>
            </a:r>
          </a:p>
          <a:p>
            <a:pPr marL="0" lvl="0">
              <a:buNone/>
              <a:defRPr/>
            </a:pPr>
            <a:endParaRPr lang="en-US" altLang="zh-CN" sz="2400" noProof="1" smtClean="0">
              <a:sym typeface="+mn-ea"/>
            </a:endParaRPr>
          </a:p>
          <a:p>
            <a:pPr marL="0" lvl="0">
              <a:buNone/>
              <a:defRPr/>
            </a:pPr>
            <a:endParaRPr lang="zh-CN" altLang="en-US" sz="2400" noProof="1">
              <a:sym typeface="+mn-ea"/>
            </a:endParaRPr>
          </a:p>
          <a:p>
            <a:pPr marL="0" lvl="0">
              <a:buNone/>
              <a:defRPr/>
            </a:pPr>
            <a:endParaRPr lang="en-US" altLang="zh-CN" sz="2400" noProof="1" smtClean="0">
              <a:sym typeface="+mn-ea"/>
            </a:endParaRPr>
          </a:p>
          <a:p>
            <a:pPr marL="0" lvl="0">
              <a:buNone/>
              <a:defRPr/>
            </a:pPr>
            <a:endParaRPr lang="zh-CN" altLang="en-US" sz="2400" noProof="1" smtClean="0">
              <a:sym typeface="+mn-ea"/>
            </a:endParaRPr>
          </a:p>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Tree>
    <p:extLst>
      <p:ext uri="{BB962C8B-B14F-4D97-AF65-F5344CB8AC3E}">
        <p14:creationId xmlns:p14="http://schemas.microsoft.com/office/powerpoint/2010/main" val="1076516511"/>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40961"/>
          <p:cNvSpPr>
            <a:spLocks noGrp="1"/>
          </p:cNvSpPr>
          <p:nvPr>
            <p:ph type="title"/>
          </p:nvPr>
        </p:nvSpPr>
        <p:spPr>
          <a:xfrm>
            <a:off x="457200" y="276225"/>
            <a:ext cx="8229600" cy="935038"/>
          </a:xfrm>
          <a:ln/>
        </p:spPr>
        <p:txBody>
          <a:bodyPr vert="horz" wrap="square" lIns="91440" tIns="45720" rIns="91440" bIns="45720" anchor="ctr" anchorCtr="0"/>
          <a:lstStyle/>
          <a:p>
            <a:pPr algn="ctr" eaLnBrk="1" hangingPunct="1"/>
            <a:r>
              <a:rPr lang="zh-CN" altLang="en-US" b="1" dirty="0">
                <a:solidFill>
                  <a:srgbClr val="6D5337"/>
                </a:solidFill>
              </a:rPr>
              <a:t>第三节  政策执行模型</a:t>
            </a:r>
          </a:p>
        </p:txBody>
      </p:sp>
      <p:sp>
        <p:nvSpPr>
          <p:cNvPr id="50179" name="文本占位符 40962"/>
          <p:cNvSpPr>
            <a:spLocks noGrp="1"/>
          </p:cNvSpPr>
          <p:nvPr>
            <p:ph idx="1"/>
          </p:nvPr>
        </p:nvSpPr>
        <p:spPr>
          <a:xfrm>
            <a:off x="357353" y="1165225"/>
            <a:ext cx="8634248" cy="5267325"/>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400" dirty="0">
                <a:latin typeface="黑体" panose="02010609060101010101" charset="-122"/>
                <a:ea typeface="黑体" panose="02010609060101010101" charset="-122"/>
              </a:rPr>
              <a:t>一</a:t>
            </a:r>
            <a:r>
              <a:rPr lang="zh-CN" altLang="en-US" sz="2400" dirty="0"/>
              <a:t>、</a:t>
            </a:r>
            <a:r>
              <a:rPr lang="zh-CN" altLang="en-US" sz="2400" dirty="0" smtClean="0">
                <a:latin typeface="黑体" panose="02010609060101010101" charset="-122"/>
                <a:ea typeface="黑体" panose="02010609060101010101" charset="-122"/>
              </a:rPr>
              <a:t>过程模型</a:t>
            </a:r>
            <a:endParaRPr lang="zh-CN" altLang="en-US" sz="2400" dirty="0"/>
          </a:p>
        </p:txBody>
      </p:sp>
      <p:pic>
        <p:nvPicPr>
          <p:cNvPr id="2" name="图片 1"/>
          <p:cNvPicPr>
            <a:picLocks noChangeAspect="1"/>
          </p:cNvPicPr>
          <p:nvPr/>
        </p:nvPicPr>
        <p:blipFill>
          <a:blip r:embed="rId2"/>
          <a:stretch>
            <a:fillRect/>
          </a:stretch>
        </p:blipFill>
        <p:spPr>
          <a:xfrm>
            <a:off x="737775" y="2100263"/>
            <a:ext cx="7668449" cy="3952993"/>
          </a:xfrm>
          <a:prstGeom prst="rect">
            <a:avLst/>
          </a:prstGeom>
        </p:spPr>
      </p:pic>
    </p:spTree>
    <p:extLst>
      <p:ext uri="{BB962C8B-B14F-4D97-AF65-F5344CB8AC3E}">
        <p14:creationId xmlns:p14="http://schemas.microsoft.com/office/powerpoint/2010/main" val="4232844097"/>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40961"/>
          <p:cNvSpPr>
            <a:spLocks noGrp="1"/>
          </p:cNvSpPr>
          <p:nvPr>
            <p:ph type="title"/>
          </p:nvPr>
        </p:nvSpPr>
        <p:spPr>
          <a:xfrm>
            <a:off x="457200" y="276225"/>
            <a:ext cx="8229600" cy="935038"/>
          </a:xfrm>
          <a:ln/>
        </p:spPr>
        <p:txBody>
          <a:bodyPr vert="horz" wrap="square" lIns="91440" tIns="45720" rIns="91440" bIns="45720" anchor="ctr" anchorCtr="0"/>
          <a:lstStyle/>
          <a:p>
            <a:pPr algn="ctr" eaLnBrk="1" hangingPunct="1"/>
            <a:r>
              <a:rPr lang="zh-CN" altLang="en-US" b="1" dirty="0">
                <a:solidFill>
                  <a:srgbClr val="6D5337"/>
                </a:solidFill>
              </a:rPr>
              <a:t>第三节  政策执行模型</a:t>
            </a:r>
          </a:p>
        </p:txBody>
      </p:sp>
      <p:sp>
        <p:nvSpPr>
          <p:cNvPr id="50179" name="文本占位符 40962"/>
          <p:cNvSpPr>
            <a:spLocks noGrp="1"/>
          </p:cNvSpPr>
          <p:nvPr>
            <p:ph idx="1"/>
          </p:nvPr>
        </p:nvSpPr>
        <p:spPr>
          <a:xfrm>
            <a:off x="357353" y="1165225"/>
            <a:ext cx="8634248" cy="5267325"/>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400" dirty="0" smtClean="0"/>
              <a:t>二、互适模型</a:t>
            </a:r>
            <a:endParaRPr lang="zh-CN" altLang="en-US" sz="2400" dirty="0"/>
          </a:p>
        </p:txBody>
      </p:sp>
      <p:pic>
        <p:nvPicPr>
          <p:cNvPr id="3" name="图片 2"/>
          <p:cNvPicPr>
            <a:picLocks noChangeAspect="1"/>
          </p:cNvPicPr>
          <p:nvPr/>
        </p:nvPicPr>
        <p:blipFill>
          <a:blip r:embed="rId2"/>
          <a:stretch>
            <a:fillRect/>
          </a:stretch>
        </p:blipFill>
        <p:spPr>
          <a:xfrm>
            <a:off x="357353" y="2302190"/>
            <a:ext cx="8634248" cy="2848973"/>
          </a:xfrm>
          <a:prstGeom prst="rect">
            <a:avLst/>
          </a:prstGeom>
        </p:spPr>
      </p:pic>
    </p:spTree>
    <p:extLst>
      <p:ext uri="{BB962C8B-B14F-4D97-AF65-F5344CB8AC3E}">
        <p14:creationId xmlns:p14="http://schemas.microsoft.com/office/powerpoint/2010/main" val="3279600599"/>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40961"/>
          <p:cNvSpPr>
            <a:spLocks noGrp="1"/>
          </p:cNvSpPr>
          <p:nvPr>
            <p:ph type="title"/>
          </p:nvPr>
        </p:nvSpPr>
        <p:spPr>
          <a:xfrm>
            <a:off x="457200" y="276225"/>
            <a:ext cx="8229600" cy="935038"/>
          </a:xfrm>
          <a:ln/>
        </p:spPr>
        <p:txBody>
          <a:bodyPr vert="horz" wrap="square" lIns="91440" tIns="45720" rIns="91440" bIns="45720" anchor="ctr" anchorCtr="0"/>
          <a:lstStyle/>
          <a:p>
            <a:pPr algn="ctr" eaLnBrk="1" hangingPunct="1"/>
            <a:r>
              <a:rPr lang="zh-CN" altLang="en-US" b="1" dirty="0">
                <a:solidFill>
                  <a:srgbClr val="6D5337"/>
                </a:solidFill>
              </a:rPr>
              <a:t>第三节  政策执行模型</a:t>
            </a:r>
          </a:p>
        </p:txBody>
      </p:sp>
      <p:sp>
        <p:nvSpPr>
          <p:cNvPr id="50179" name="文本占位符 40962"/>
          <p:cNvSpPr>
            <a:spLocks noGrp="1"/>
          </p:cNvSpPr>
          <p:nvPr>
            <p:ph idx="1"/>
          </p:nvPr>
        </p:nvSpPr>
        <p:spPr>
          <a:xfrm>
            <a:off x="357353" y="1165225"/>
            <a:ext cx="8460826" cy="5267325"/>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400" dirty="0" smtClean="0"/>
              <a:t>三、博弈</a:t>
            </a:r>
            <a:r>
              <a:rPr lang="zh-CN" altLang="en-US" sz="2400" dirty="0" smtClean="0">
                <a:latin typeface="黑体" panose="02010609060101010101" charset="-122"/>
                <a:ea typeface="黑体" panose="02010609060101010101" charset="-122"/>
              </a:rPr>
              <a:t>模型</a:t>
            </a:r>
            <a:endParaRPr lang="en-US" altLang="zh-CN" sz="2400" dirty="0" smtClean="0">
              <a:latin typeface="黑体" panose="02010609060101010101" charset="-122"/>
              <a:ea typeface="黑体" panose="02010609060101010101" charset="-122"/>
            </a:endParaRPr>
          </a:p>
          <a:p>
            <a:pPr marL="0">
              <a:buNone/>
            </a:pPr>
            <a:r>
              <a:rPr lang="zh-CN" altLang="en-US" sz="2400" dirty="0" smtClean="0"/>
              <a:t>    博弈</a:t>
            </a:r>
            <a:r>
              <a:rPr lang="zh-CN" altLang="en-US" sz="2400" dirty="0"/>
              <a:t>模型就是运用博弈理论来观察、分析政策执行过程中相关</a:t>
            </a:r>
            <a:r>
              <a:rPr lang="zh-CN" altLang="en-US" sz="2400" dirty="0" smtClean="0"/>
              <a:t>参与者就</a:t>
            </a:r>
            <a:r>
              <a:rPr lang="zh-CN" altLang="en-US" sz="2400" dirty="0"/>
              <a:t>政策目标或手段的达成</a:t>
            </a:r>
            <a:r>
              <a:rPr lang="zh-CN" altLang="en-US" sz="2400" dirty="0" smtClean="0"/>
              <a:t>所做的</a:t>
            </a:r>
            <a:r>
              <a:rPr lang="zh-CN" altLang="en-US" sz="2400" dirty="0"/>
              <a:t>说服、协商与妥协等互动情形。该模型以完全理性人为假设前提，认为在政策执行中，当面临冲突和竞争时，每一个参与者在做选择时都会遵循最大</a:t>
            </a:r>
            <a:r>
              <a:rPr lang="zh-CN" altLang="en-US" sz="2400" dirty="0" smtClean="0"/>
              <a:t>收益</a:t>
            </a:r>
            <a:r>
              <a:rPr lang="en-US" altLang="zh-CN" sz="2400" dirty="0" smtClean="0"/>
              <a:t>-</a:t>
            </a:r>
            <a:r>
              <a:rPr lang="zh-CN" altLang="en-US" sz="2400" dirty="0" smtClean="0"/>
              <a:t>最小</a:t>
            </a:r>
            <a:r>
              <a:rPr lang="zh-CN" altLang="en-US" sz="2400" dirty="0"/>
              <a:t>损失原则。</a:t>
            </a:r>
          </a:p>
          <a:p>
            <a:pPr marL="0" algn="just" eaLnBrk="1" hangingPunct="1">
              <a:buNone/>
            </a:pPr>
            <a:endParaRPr lang="zh-CN" altLang="en-US" sz="2400" dirty="0"/>
          </a:p>
        </p:txBody>
      </p:sp>
    </p:spTree>
    <p:extLst>
      <p:ext uri="{BB962C8B-B14F-4D97-AF65-F5344CB8AC3E}">
        <p14:creationId xmlns:p14="http://schemas.microsoft.com/office/powerpoint/2010/main" val="3519512766"/>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40961"/>
          <p:cNvSpPr>
            <a:spLocks noGrp="1"/>
          </p:cNvSpPr>
          <p:nvPr>
            <p:ph type="title"/>
          </p:nvPr>
        </p:nvSpPr>
        <p:spPr>
          <a:xfrm>
            <a:off x="457200" y="276225"/>
            <a:ext cx="8229600" cy="935038"/>
          </a:xfrm>
          <a:ln/>
        </p:spPr>
        <p:txBody>
          <a:bodyPr vert="horz" wrap="square" lIns="91440" tIns="45720" rIns="91440" bIns="45720" anchor="ctr" anchorCtr="0"/>
          <a:lstStyle/>
          <a:p>
            <a:pPr algn="ctr" eaLnBrk="1" hangingPunct="1"/>
            <a:r>
              <a:rPr lang="zh-CN" altLang="en-US" b="1" dirty="0">
                <a:solidFill>
                  <a:srgbClr val="6D5337"/>
                </a:solidFill>
              </a:rPr>
              <a:t>第三节  政策执行模型</a:t>
            </a:r>
          </a:p>
        </p:txBody>
      </p:sp>
      <p:sp>
        <p:nvSpPr>
          <p:cNvPr id="50179" name="文本占位符 40962"/>
          <p:cNvSpPr>
            <a:spLocks noGrp="1"/>
          </p:cNvSpPr>
          <p:nvPr>
            <p:ph idx="1"/>
          </p:nvPr>
        </p:nvSpPr>
        <p:spPr>
          <a:xfrm>
            <a:off x="357353" y="1165225"/>
            <a:ext cx="8634248" cy="5267325"/>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400" dirty="0" smtClean="0"/>
              <a:t>四、循环模型</a:t>
            </a:r>
            <a:endParaRPr lang="zh-CN" altLang="en-US" sz="2400" dirty="0"/>
          </a:p>
        </p:txBody>
      </p:sp>
      <p:pic>
        <p:nvPicPr>
          <p:cNvPr id="2" name="图片 1"/>
          <p:cNvPicPr>
            <a:picLocks noChangeAspect="1"/>
          </p:cNvPicPr>
          <p:nvPr/>
        </p:nvPicPr>
        <p:blipFill>
          <a:blip r:embed="rId2"/>
          <a:stretch>
            <a:fillRect/>
          </a:stretch>
        </p:blipFill>
        <p:spPr>
          <a:xfrm>
            <a:off x="956440" y="1821647"/>
            <a:ext cx="7077897" cy="4610903"/>
          </a:xfrm>
          <a:prstGeom prst="rect">
            <a:avLst/>
          </a:prstGeom>
        </p:spPr>
      </p:pic>
    </p:spTree>
    <p:extLst>
      <p:ext uri="{BB962C8B-B14F-4D97-AF65-F5344CB8AC3E}">
        <p14:creationId xmlns:p14="http://schemas.microsoft.com/office/powerpoint/2010/main" val="1616659141"/>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40961"/>
          <p:cNvSpPr>
            <a:spLocks noGrp="1"/>
          </p:cNvSpPr>
          <p:nvPr>
            <p:ph type="title"/>
          </p:nvPr>
        </p:nvSpPr>
        <p:spPr>
          <a:xfrm>
            <a:off x="457200" y="276225"/>
            <a:ext cx="8229600" cy="935038"/>
          </a:xfrm>
          <a:ln/>
        </p:spPr>
        <p:txBody>
          <a:bodyPr vert="horz" wrap="square" lIns="91440" tIns="45720" rIns="91440" bIns="45720" anchor="ctr" anchorCtr="0"/>
          <a:lstStyle/>
          <a:p>
            <a:pPr algn="ctr" eaLnBrk="1" hangingPunct="1"/>
            <a:r>
              <a:rPr lang="zh-CN" altLang="en-US" b="1" dirty="0">
                <a:solidFill>
                  <a:srgbClr val="6D5337"/>
                </a:solidFill>
              </a:rPr>
              <a:t>第三节  政策执行模型</a:t>
            </a:r>
          </a:p>
        </p:txBody>
      </p:sp>
      <p:sp>
        <p:nvSpPr>
          <p:cNvPr id="50179" name="文本占位符 40962"/>
          <p:cNvSpPr>
            <a:spLocks noGrp="1"/>
          </p:cNvSpPr>
          <p:nvPr>
            <p:ph idx="1"/>
          </p:nvPr>
        </p:nvSpPr>
        <p:spPr>
          <a:xfrm>
            <a:off x="357353" y="1165225"/>
            <a:ext cx="8634248" cy="5267325"/>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400" dirty="0"/>
              <a:t>五</a:t>
            </a:r>
            <a:r>
              <a:rPr lang="zh-CN" altLang="en-US" sz="2400" dirty="0" smtClean="0"/>
              <a:t>、系统模型</a:t>
            </a:r>
            <a:endParaRPr lang="zh-CN" altLang="en-US" sz="2400" dirty="0"/>
          </a:p>
        </p:txBody>
      </p:sp>
      <p:pic>
        <p:nvPicPr>
          <p:cNvPr id="3" name="图片 2"/>
          <p:cNvPicPr>
            <a:picLocks noChangeAspect="1"/>
          </p:cNvPicPr>
          <p:nvPr/>
        </p:nvPicPr>
        <p:blipFill>
          <a:blip r:embed="rId2"/>
          <a:stretch>
            <a:fillRect/>
          </a:stretch>
        </p:blipFill>
        <p:spPr>
          <a:xfrm>
            <a:off x="1097223" y="2192687"/>
            <a:ext cx="6949554" cy="3258439"/>
          </a:xfrm>
          <a:prstGeom prst="rect">
            <a:avLst/>
          </a:prstGeom>
        </p:spPr>
      </p:pic>
    </p:spTree>
    <p:extLst>
      <p:ext uri="{BB962C8B-B14F-4D97-AF65-F5344CB8AC3E}">
        <p14:creationId xmlns:p14="http://schemas.microsoft.com/office/powerpoint/2010/main" val="454032314"/>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40961"/>
          <p:cNvSpPr>
            <a:spLocks noGrp="1"/>
          </p:cNvSpPr>
          <p:nvPr>
            <p:ph type="title"/>
          </p:nvPr>
        </p:nvSpPr>
        <p:spPr>
          <a:xfrm>
            <a:off x="457200" y="276225"/>
            <a:ext cx="8229600" cy="935038"/>
          </a:xfrm>
          <a:ln/>
        </p:spPr>
        <p:txBody>
          <a:bodyPr vert="horz" wrap="square" lIns="91440" tIns="45720" rIns="91440" bIns="45720" anchor="ctr" anchorCtr="0"/>
          <a:lstStyle/>
          <a:p>
            <a:pPr algn="ctr" eaLnBrk="1" hangingPunct="1"/>
            <a:r>
              <a:rPr lang="zh-CN" altLang="en-US" b="1" dirty="0">
                <a:solidFill>
                  <a:srgbClr val="6D5337"/>
                </a:solidFill>
              </a:rPr>
              <a:t>第三节  政策执行模型</a:t>
            </a:r>
          </a:p>
        </p:txBody>
      </p:sp>
      <p:sp>
        <p:nvSpPr>
          <p:cNvPr id="50179" name="文本占位符 40962"/>
          <p:cNvSpPr>
            <a:spLocks noGrp="1"/>
          </p:cNvSpPr>
          <p:nvPr>
            <p:ph idx="1"/>
          </p:nvPr>
        </p:nvSpPr>
        <p:spPr>
          <a:xfrm>
            <a:off x="357353" y="1165225"/>
            <a:ext cx="8634248" cy="5267325"/>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400" dirty="0" smtClean="0"/>
              <a:t>六、综合模型</a:t>
            </a:r>
            <a:endParaRPr lang="zh-CN" altLang="en-US" sz="2400" dirty="0"/>
          </a:p>
        </p:txBody>
      </p:sp>
      <p:pic>
        <p:nvPicPr>
          <p:cNvPr id="2" name="图片 1"/>
          <p:cNvPicPr>
            <a:picLocks noChangeAspect="1"/>
          </p:cNvPicPr>
          <p:nvPr/>
        </p:nvPicPr>
        <p:blipFill>
          <a:blip r:embed="rId2"/>
          <a:stretch>
            <a:fillRect/>
          </a:stretch>
        </p:blipFill>
        <p:spPr>
          <a:xfrm>
            <a:off x="1174771" y="1767923"/>
            <a:ext cx="6581864" cy="4664627"/>
          </a:xfrm>
          <a:prstGeom prst="rect">
            <a:avLst/>
          </a:prstGeom>
        </p:spPr>
      </p:pic>
    </p:spTree>
    <p:extLst>
      <p:ext uri="{BB962C8B-B14F-4D97-AF65-F5344CB8AC3E}">
        <p14:creationId xmlns:p14="http://schemas.microsoft.com/office/powerpoint/2010/main" val="902409960"/>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lgn="just" eaLnBrk="1" hangingPunct="1">
              <a:buNone/>
            </a:pPr>
            <a:r>
              <a:rPr lang="zh-CN" altLang="en-US" dirty="0">
                <a:latin typeface="黑体" panose="02010609060101010101" charset="-122"/>
                <a:ea typeface="黑体" panose="02010609060101010101" charset="-122"/>
              </a:rPr>
              <a:t>一、政策问题的特性</a:t>
            </a:r>
          </a:p>
          <a:p>
            <a:pPr marL="0">
              <a:buNone/>
            </a:pPr>
            <a:r>
              <a:rPr lang="zh-CN" altLang="en-US" sz="2400" dirty="0"/>
              <a:t>（一）政策问题的性质</a:t>
            </a:r>
          </a:p>
          <a:p>
            <a:pPr marL="0">
              <a:buNone/>
            </a:pPr>
            <a:r>
              <a:rPr lang="zh-CN" altLang="en-US" sz="2400" dirty="0" smtClean="0"/>
              <a:t>    越</a:t>
            </a:r>
            <a:r>
              <a:rPr lang="zh-CN" altLang="en-US" sz="2400" dirty="0"/>
              <a:t>复杂的问题，执行难度越大，如敏感的政治性政策、涉及利益分配和调整的经济政策、 创新性较强的改革政策、涉及领域众多的综合性政策等。</a:t>
            </a:r>
            <a:endParaRPr lang="zh-CN" altLang="en-US" sz="2400" dirty="0"/>
          </a:p>
        </p:txBody>
      </p:sp>
    </p:spTree>
    <p:extLst>
      <p:ext uri="{BB962C8B-B14F-4D97-AF65-F5344CB8AC3E}">
        <p14:creationId xmlns:p14="http://schemas.microsoft.com/office/powerpoint/2010/main" val="1134772688"/>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smtClean="0">
                <a:sym typeface="思源黑体 CN Light" charset="0"/>
              </a:rPr>
              <a:t>　  ①行政法规。行政机关依据国家宪法规定和全国人大授予的权力制定行政法规，习惯上被称为政府立法活动或行政立法活动。行政法规以总理令的形式发布，在所有公共政策中占有重要的地位。</a:t>
            </a:r>
          </a:p>
          <a:p>
            <a:pPr marL="0" indent="0">
              <a:buNone/>
            </a:pPr>
            <a:r>
              <a:rPr lang="zh-CN" altLang="en-US" dirty="0" smtClean="0">
                <a:sym typeface="思源黑体 CN Light" charset="0"/>
              </a:rPr>
              <a:t>    ②行政措施、决定和命令。行政措施、决定和命令往往以国务院文件或国务院办公厅文件的形式发布。无论是行政法规，还是行政措施、决定和命令，都被称为“国家政令”，具有相同的法律效力。</a:t>
            </a:r>
          </a:p>
          <a:p>
            <a:pPr marL="0" indent="0">
              <a:buNone/>
            </a:pPr>
            <a:r>
              <a:rPr lang="zh-CN" altLang="en-US" dirty="0" smtClean="0">
                <a:sym typeface="思源黑体 CN Light" charset="0"/>
              </a:rPr>
              <a:t>    ③部门规章。部门规章是国家法律和行政法规的具体化，具有较强的规范性，是行政决策的基本组成部分。部门规章大多以部长令的形式发布，并须报国务院备案，国务院有权予以改变或撤销。</a:t>
            </a:r>
          </a:p>
          <a:p>
            <a:pPr marL="0" indent="0">
              <a:buNone/>
            </a:pPr>
            <a:endParaRPr lang="zh-CN" altLang="en-US" dirty="0" smtClean="0">
              <a:sym typeface="思源黑体 CN Light" charset="0"/>
            </a:endParaRPr>
          </a:p>
        </p:txBody>
      </p:sp>
    </p:spTree>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lgn="just" eaLnBrk="1" hangingPunct="1">
              <a:buNone/>
            </a:pPr>
            <a:r>
              <a:rPr lang="zh-CN" altLang="en-US" dirty="0">
                <a:latin typeface="黑体" panose="02010609060101010101" charset="-122"/>
                <a:ea typeface="黑体" panose="02010609060101010101" charset="-122"/>
              </a:rPr>
              <a:t>一、政策问题的特性</a:t>
            </a:r>
          </a:p>
          <a:p>
            <a:pPr marL="0">
              <a:buNone/>
            </a:pPr>
            <a:r>
              <a:rPr lang="zh-CN" altLang="en-US" sz="2400" dirty="0"/>
              <a:t>（二）政策问题所涉及的范围</a:t>
            </a:r>
          </a:p>
          <a:p>
            <a:pPr marL="0">
              <a:buNone/>
            </a:pPr>
            <a:r>
              <a:rPr lang="zh-CN" altLang="en-US" sz="2400" dirty="0" smtClean="0"/>
              <a:t>    政策</a:t>
            </a:r>
            <a:r>
              <a:rPr lang="zh-CN" altLang="en-US" sz="2400" dirty="0"/>
              <a:t>问题所涉及的范围越小，所涉及的政策对象规模越小，政策执行就越容易；反之，</a:t>
            </a:r>
            <a:r>
              <a:rPr lang="zh-CN" altLang="en-US" sz="2400" dirty="0" smtClean="0"/>
              <a:t>政策</a:t>
            </a:r>
            <a:r>
              <a:rPr lang="zh-CN" altLang="en-US" sz="2400" dirty="0"/>
              <a:t>执行就越困难。</a:t>
            </a:r>
            <a:endParaRPr lang="zh-CN" altLang="en-US" sz="2400" dirty="0"/>
          </a:p>
        </p:txBody>
      </p:sp>
    </p:spTree>
    <p:extLst>
      <p:ext uri="{BB962C8B-B14F-4D97-AF65-F5344CB8AC3E}">
        <p14:creationId xmlns:p14="http://schemas.microsoft.com/office/powerpoint/2010/main" val="3689483846"/>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lgn="just" eaLnBrk="1" hangingPunct="1">
              <a:buNone/>
            </a:pPr>
            <a:r>
              <a:rPr lang="zh-CN" altLang="en-US" dirty="0">
                <a:latin typeface="黑体" panose="02010609060101010101" charset="-122"/>
                <a:ea typeface="黑体" panose="02010609060101010101" charset="-122"/>
              </a:rPr>
              <a:t>一、政策问题的特性</a:t>
            </a:r>
          </a:p>
          <a:p>
            <a:pPr marL="0">
              <a:buNone/>
            </a:pPr>
            <a:r>
              <a:rPr lang="zh-CN" altLang="en-US" sz="2400" dirty="0"/>
              <a:t>（三）伴随政策问题产生的行为调适量</a:t>
            </a:r>
          </a:p>
          <a:p>
            <a:pPr marL="0">
              <a:buNone/>
            </a:pPr>
            <a:r>
              <a:rPr lang="zh-CN" altLang="en-US" sz="2400" dirty="0" smtClean="0"/>
              <a:t>    人们</a:t>
            </a:r>
            <a:r>
              <a:rPr lang="zh-CN" altLang="en-US" sz="2400" dirty="0"/>
              <a:t>一旦养成一套行为模式，就习惯于墨守成规、维持现状，要改变其行为十分困难</a:t>
            </a:r>
            <a:r>
              <a:rPr lang="zh-CN" altLang="en-US" sz="2400" dirty="0" smtClean="0"/>
              <a:t>。因此</a:t>
            </a:r>
            <a:r>
              <a:rPr lang="zh-CN" altLang="en-US" sz="2400" dirty="0"/>
              <a:t>，政策所需政策对象行为的调适量越小越好，这样不易造成抵触情绪，有利于政策的</a:t>
            </a:r>
            <a:r>
              <a:rPr lang="zh-CN" altLang="en-US" sz="2400" dirty="0" smtClean="0"/>
              <a:t>有效</a:t>
            </a:r>
            <a:r>
              <a:rPr lang="zh-CN" altLang="en-US" sz="2400" dirty="0"/>
              <a:t>执行。</a:t>
            </a:r>
            <a:endParaRPr lang="zh-CN" altLang="en-US" sz="2400" dirty="0"/>
          </a:p>
        </p:txBody>
      </p:sp>
    </p:spTree>
    <p:extLst>
      <p:ext uri="{BB962C8B-B14F-4D97-AF65-F5344CB8AC3E}">
        <p14:creationId xmlns:p14="http://schemas.microsoft.com/office/powerpoint/2010/main" val="1874815524"/>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buNone/>
            </a:pPr>
            <a:r>
              <a:rPr lang="zh-CN" altLang="en-US" dirty="0">
                <a:latin typeface="黑体" panose="02010609060101010101" charset="-122"/>
                <a:ea typeface="黑体" panose="02010609060101010101" charset="-122"/>
              </a:rPr>
              <a:t>二、政策</a:t>
            </a:r>
            <a:r>
              <a:rPr lang="zh-CN" altLang="en-US" dirty="0" smtClean="0">
                <a:latin typeface="黑体" panose="02010609060101010101" charset="-122"/>
                <a:ea typeface="黑体" panose="02010609060101010101" charset="-122"/>
              </a:rPr>
              <a:t>本身</a:t>
            </a:r>
            <a:endParaRPr lang="en-US" altLang="zh-CN" dirty="0" smtClean="0">
              <a:latin typeface="黑体" panose="02010609060101010101" charset="-122"/>
              <a:ea typeface="黑体" panose="02010609060101010101" charset="-122"/>
            </a:endParaRPr>
          </a:p>
          <a:p>
            <a:pPr marL="0">
              <a:buNone/>
            </a:pPr>
            <a:r>
              <a:rPr lang="zh-CN" altLang="en-US" sz="2400" dirty="0"/>
              <a:t>（一）政策的合理性</a:t>
            </a:r>
          </a:p>
          <a:p>
            <a:pPr marL="0">
              <a:buNone/>
            </a:pPr>
            <a:r>
              <a:rPr lang="zh-CN" altLang="en-US" sz="2400" dirty="0" smtClean="0"/>
              <a:t>    公共</a:t>
            </a:r>
            <a:r>
              <a:rPr lang="zh-CN" altLang="en-US" sz="2400" dirty="0"/>
              <a:t>政策作为调节、组织、控制和管理人类社会系统的工具，必须具有合理性才能使</a:t>
            </a:r>
            <a:r>
              <a:rPr lang="zh-CN" altLang="en-US" sz="2400" dirty="0" smtClean="0"/>
              <a:t>公共</a:t>
            </a:r>
            <a:r>
              <a:rPr lang="zh-CN" altLang="en-US" sz="2400" dirty="0"/>
              <a:t>政策正确地引导社会的运行方向。</a:t>
            </a:r>
            <a:endParaRPr lang="zh-CN" altLang="en-US" sz="2400" dirty="0"/>
          </a:p>
        </p:txBody>
      </p:sp>
    </p:spTree>
    <p:extLst>
      <p:ext uri="{BB962C8B-B14F-4D97-AF65-F5344CB8AC3E}">
        <p14:creationId xmlns:p14="http://schemas.microsoft.com/office/powerpoint/2010/main" val="865129502"/>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buNone/>
            </a:pPr>
            <a:r>
              <a:rPr lang="zh-CN" altLang="en-US" dirty="0">
                <a:latin typeface="黑体" panose="02010609060101010101" charset="-122"/>
                <a:ea typeface="黑体" panose="02010609060101010101" charset="-122"/>
              </a:rPr>
              <a:t>二、政策</a:t>
            </a:r>
            <a:r>
              <a:rPr lang="zh-CN" altLang="en-US" dirty="0" smtClean="0">
                <a:latin typeface="黑体" panose="02010609060101010101" charset="-122"/>
                <a:ea typeface="黑体" panose="02010609060101010101" charset="-122"/>
              </a:rPr>
              <a:t>本身</a:t>
            </a:r>
            <a:endParaRPr lang="en-US" altLang="zh-CN" dirty="0" smtClean="0">
              <a:latin typeface="黑体" panose="02010609060101010101" charset="-122"/>
              <a:ea typeface="黑体" panose="02010609060101010101" charset="-122"/>
            </a:endParaRPr>
          </a:p>
          <a:p>
            <a:pPr marL="0">
              <a:buNone/>
            </a:pPr>
            <a:r>
              <a:rPr lang="zh-CN" altLang="en-US" sz="2400" dirty="0"/>
              <a:t>（二）政策的具体性</a:t>
            </a:r>
          </a:p>
          <a:p>
            <a:pPr marL="0">
              <a:buNone/>
            </a:pPr>
            <a:r>
              <a:rPr lang="zh-CN" altLang="en-US" sz="2400" dirty="0" smtClean="0"/>
              <a:t>    模棱两可</a:t>
            </a:r>
            <a:r>
              <a:rPr lang="zh-CN" altLang="en-US" sz="2400" dirty="0"/>
              <a:t>、含糊不清的政策不仅无法执行，而且容易引起政策界限模糊和政策随意</a:t>
            </a:r>
            <a:r>
              <a:rPr lang="zh-CN" altLang="en-US" sz="2400" dirty="0" smtClean="0"/>
              <a:t>变通</a:t>
            </a:r>
            <a:r>
              <a:rPr lang="zh-CN" altLang="en-US" sz="2400" dirty="0"/>
              <a:t>。</a:t>
            </a:r>
            <a:endParaRPr lang="zh-CN" altLang="en-US" sz="2400" dirty="0"/>
          </a:p>
        </p:txBody>
      </p:sp>
    </p:spTree>
    <p:extLst>
      <p:ext uri="{BB962C8B-B14F-4D97-AF65-F5344CB8AC3E}">
        <p14:creationId xmlns:p14="http://schemas.microsoft.com/office/powerpoint/2010/main" val="1293800905"/>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buNone/>
            </a:pPr>
            <a:r>
              <a:rPr lang="zh-CN" altLang="en-US" dirty="0">
                <a:latin typeface="黑体" panose="02010609060101010101" charset="-122"/>
                <a:ea typeface="黑体" panose="02010609060101010101" charset="-122"/>
              </a:rPr>
              <a:t>二、政策</a:t>
            </a:r>
            <a:r>
              <a:rPr lang="zh-CN" altLang="en-US" dirty="0" smtClean="0">
                <a:latin typeface="黑体" panose="02010609060101010101" charset="-122"/>
                <a:ea typeface="黑体" panose="02010609060101010101" charset="-122"/>
              </a:rPr>
              <a:t>本身</a:t>
            </a:r>
            <a:endParaRPr lang="en-US" altLang="zh-CN" dirty="0" smtClean="0">
              <a:latin typeface="黑体" panose="02010609060101010101" charset="-122"/>
              <a:ea typeface="黑体" panose="02010609060101010101" charset="-122"/>
            </a:endParaRPr>
          </a:p>
          <a:p>
            <a:pPr marL="0">
              <a:buNone/>
            </a:pPr>
            <a:r>
              <a:rPr lang="zh-CN" altLang="en-US" sz="2400" dirty="0"/>
              <a:t>（三）政策的稳定性</a:t>
            </a:r>
          </a:p>
          <a:p>
            <a:pPr marL="0">
              <a:buNone/>
            </a:pPr>
            <a:r>
              <a:rPr lang="zh-CN" altLang="en-US" sz="2400" dirty="0" smtClean="0"/>
              <a:t>    政策</a:t>
            </a:r>
            <a:r>
              <a:rPr lang="zh-CN" altLang="en-US" sz="2400" dirty="0"/>
              <a:t>的稳定性是指政策一经制定并付诸实施，就不能轻易变动。政策频繁变化，不仅</a:t>
            </a:r>
            <a:r>
              <a:rPr lang="zh-CN" altLang="en-US" sz="2400" dirty="0" smtClean="0"/>
              <a:t>会使</a:t>
            </a:r>
            <a:r>
              <a:rPr lang="zh-CN" altLang="en-US" sz="2400" dirty="0"/>
              <a:t>政策对象无所适从，降低政策的权威性，而且会增加执行难度。</a:t>
            </a:r>
            <a:endParaRPr lang="zh-CN" altLang="en-US" sz="2400" dirty="0"/>
          </a:p>
        </p:txBody>
      </p:sp>
    </p:spTree>
    <p:extLst>
      <p:ext uri="{BB962C8B-B14F-4D97-AF65-F5344CB8AC3E}">
        <p14:creationId xmlns:p14="http://schemas.microsoft.com/office/powerpoint/2010/main" val="67243640"/>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buNone/>
            </a:pPr>
            <a:r>
              <a:rPr lang="zh-CN" altLang="en-US" dirty="0">
                <a:latin typeface="黑体" panose="02010609060101010101" charset="-122"/>
                <a:ea typeface="黑体" panose="02010609060101010101" charset="-122"/>
              </a:rPr>
              <a:t>三、政策执行</a:t>
            </a:r>
            <a:r>
              <a:rPr lang="zh-CN" altLang="en-US" dirty="0" smtClean="0">
                <a:latin typeface="黑体" panose="02010609060101010101" charset="-122"/>
                <a:ea typeface="黑体" panose="02010609060101010101" charset="-122"/>
              </a:rPr>
              <a:t>主体</a:t>
            </a:r>
            <a:endParaRPr lang="en-US" altLang="zh-CN" dirty="0" smtClean="0">
              <a:latin typeface="黑体" panose="02010609060101010101" charset="-122"/>
              <a:ea typeface="黑体" panose="02010609060101010101" charset="-122"/>
            </a:endParaRPr>
          </a:p>
          <a:p>
            <a:pPr marL="0">
              <a:buNone/>
            </a:pPr>
            <a:r>
              <a:rPr lang="zh-CN" altLang="en-US" sz="2400" dirty="0"/>
              <a:t>（一）政策执行组织的配置</a:t>
            </a:r>
          </a:p>
          <a:p>
            <a:pPr marL="0">
              <a:buNone/>
            </a:pPr>
            <a:r>
              <a:rPr lang="zh-CN" altLang="en-US" sz="2400" dirty="0" smtClean="0"/>
              <a:t>    政策</a:t>
            </a:r>
            <a:r>
              <a:rPr lang="zh-CN" altLang="en-US" sz="2400" dirty="0"/>
              <a:t>执行需要依托一个坚强有力的执行组织才能进行，因此，它是一种组织行为。</a:t>
            </a:r>
            <a:r>
              <a:rPr lang="zh-CN" altLang="en-US" sz="2400" dirty="0" smtClean="0"/>
              <a:t>政策执行</a:t>
            </a:r>
            <a:r>
              <a:rPr lang="zh-CN" altLang="en-US" sz="2400" dirty="0"/>
              <a:t>组织的结构和组织权责都会直接影响政策执行的有效性。</a:t>
            </a:r>
            <a:endParaRPr lang="zh-CN" altLang="en-US" sz="2400" dirty="0"/>
          </a:p>
        </p:txBody>
      </p:sp>
    </p:spTree>
    <p:extLst>
      <p:ext uri="{BB962C8B-B14F-4D97-AF65-F5344CB8AC3E}">
        <p14:creationId xmlns:p14="http://schemas.microsoft.com/office/powerpoint/2010/main" val="755720230"/>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buNone/>
            </a:pPr>
            <a:r>
              <a:rPr lang="zh-CN" altLang="en-US" dirty="0">
                <a:latin typeface="黑体" panose="02010609060101010101" charset="-122"/>
                <a:ea typeface="黑体" panose="02010609060101010101" charset="-122"/>
              </a:rPr>
              <a:t>三、政策执行</a:t>
            </a:r>
            <a:r>
              <a:rPr lang="zh-CN" altLang="en-US" dirty="0" smtClean="0">
                <a:latin typeface="黑体" panose="02010609060101010101" charset="-122"/>
                <a:ea typeface="黑体" panose="02010609060101010101" charset="-122"/>
              </a:rPr>
              <a:t>主体</a:t>
            </a:r>
            <a:endParaRPr lang="en-US" altLang="zh-CN" dirty="0" smtClean="0">
              <a:latin typeface="黑体" panose="02010609060101010101" charset="-122"/>
              <a:ea typeface="黑体" panose="02010609060101010101" charset="-122"/>
            </a:endParaRPr>
          </a:p>
          <a:p>
            <a:pPr marL="0">
              <a:buNone/>
            </a:pPr>
            <a:r>
              <a:rPr lang="zh-CN" altLang="en-US" sz="2400" dirty="0"/>
              <a:t>（二）政策执行者的素质</a:t>
            </a:r>
          </a:p>
          <a:p>
            <a:pPr marL="0">
              <a:buNone/>
            </a:pPr>
            <a:r>
              <a:rPr lang="zh-CN" altLang="en-US" sz="2400" dirty="0" smtClean="0"/>
              <a:t>    政策</a:t>
            </a:r>
            <a:r>
              <a:rPr lang="zh-CN" altLang="en-US" sz="2400" dirty="0"/>
              <a:t>执行者作为政策执行组织的主要组成元素，是影响公共政策有效执行的主要</a:t>
            </a:r>
            <a:r>
              <a:rPr lang="zh-CN" altLang="en-US" sz="2400" dirty="0" smtClean="0"/>
              <a:t>因素之一</a:t>
            </a:r>
            <a:r>
              <a:rPr lang="zh-CN" altLang="en-US" sz="2400" dirty="0"/>
              <a:t>。执行者的思想政治素质、知识素质、能力素质和心理素质等因素都影响着公共政策</a:t>
            </a:r>
            <a:r>
              <a:rPr lang="zh-CN" altLang="en-US" sz="2400" dirty="0" smtClean="0"/>
              <a:t>的有效</a:t>
            </a:r>
            <a:r>
              <a:rPr lang="zh-CN" altLang="en-US" sz="2400" dirty="0"/>
              <a:t>执行。</a:t>
            </a:r>
            <a:endParaRPr lang="zh-CN" altLang="en-US" sz="2400" dirty="0"/>
          </a:p>
        </p:txBody>
      </p:sp>
    </p:spTree>
    <p:extLst>
      <p:ext uri="{BB962C8B-B14F-4D97-AF65-F5344CB8AC3E}">
        <p14:creationId xmlns:p14="http://schemas.microsoft.com/office/powerpoint/2010/main" val="2896785504"/>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buNone/>
            </a:pPr>
            <a:r>
              <a:rPr lang="zh-CN" altLang="en-US" dirty="0">
                <a:latin typeface="黑体" panose="02010609060101010101" charset="-122"/>
                <a:ea typeface="黑体" panose="02010609060101010101" charset="-122"/>
              </a:rPr>
              <a:t>四、政策</a:t>
            </a:r>
            <a:r>
              <a:rPr lang="zh-CN" altLang="en-US" dirty="0" smtClean="0">
                <a:latin typeface="黑体" panose="02010609060101010101" charset="-122"/>
                <a:ea typeface="黑体" panose="02010609060101010101" charset="-122"/>
              </a:rPr>
              <a:t>对象</a:t>
            </a:r>
            <a:endParaRPr lang="en-US" altLang="zh-CN" dirty="0" smtClean="0">
              <a:latin typeface="黑体" panose="02010609060101010101" charset="-122"/>
              <a:ea typeface="黑体" panose="02010609060101010101" charset="-122"/>
            </a:endParaRPr>
          </a:p>
          <a:p>
            <a:pPr marL="0">
              <a:buNone/>
            </a:pPr>
            <a:r>
              <a:rPr lang="zh-CN" altLang="en-US" sz="2400" dirty="0" smtClean="0"/>
              <a:t>    政策</a:t>
            </a:r>
            <a:r>
              <a:rPr lang="zh-CN" altLang="en-US" sz="2400" dirty="0"/>
              <a:t>对象是政策执行主体在实施政策过程中产生的作用和影响的承受者。政策执行</a:t>
            </a:r>
            <a:r>
              <a:rPr lang="zh-CN" altLang="en-US" sz="2400" dirty="0" smtClean="0"/>
              <a:t>是否</a:t>
            </a:r>
            <a:r>
              <a:rPr lang="zh-CN" altLang="en-US" sz="2400" dirty="0"/>
              <a:t>有效，不仅取决于政策执行机构和执行者，而且取决于政策对象的态度。政策对象对</a:t>
            </a:r>
            <a:r>
              <a:rPr lang="zh-CN" altLang="en-US" sz="2400" dirty="0" smtClean="0"/>
              <a:t>政策的</a:t>
            </a:r>
            <a:r>
              <a:rPr lang="zh-CN" altLang="en-US" sz="2400" dirty="0"/>
              <a:t>接受程度是影响政策能否有效执行的关键因素之一，主要包括政策对象的利益取向、</a:t>
            </a:r>
            <a:r>
              <a:rPr lang="zh-CN" altLang="en-US" sz="2400" dirty="0" smtClean="0"/>
              <a:t>文化心理</a:t>
            </a:r>
            <a:r>
              <a:rPr lang="zh-CN" altLang="en-US" sz="2400" dirty="0"/>
              <a:t>因素和文化教育程度。</a:t>
            </a:r>
            <a:endParaRPr lang="zh-CN" altLang="en-US" sz="2400" dirty="0"/>
          </a:p>
        </p:txBody>
      </p:sp>
    </p:spTree>
    <p:extLst>
      <p:ext uri="{BB962C8B-B14F-4D97-AF65-F5344CB8AC3E}">
        <p14:creationId xmlns:p14="http://schemas.microsoft.com/office/powerpoint/2010/main" val="855815348"/>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55297"/>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第四节  影响政策有效执行的因素</a:t>
            </a:r>
          </a:p>
        </p:txBody>
      </p:sp>
      <p:sp>
        <p:nvSpPr>
          <p:cNvPr id="68611" name="文本占位符 55298"/>
          <p:cNvSpPr>
            <a:spLocks noGrp="1"/>
          </p:cNvSpPr>
          <p:nvPr>
            <p:ph idx="1"/>
          </p:nvPr>
        </p:nvSpPr>
        <p:spPr>
          <a:solidFill>
            <a:srgbClr val="F2F2F2">
              <a:alpha val="100000"/>
            </a:srgbClr>
          </a:solidFill>
          <a:ln/>
        </p:spPr>
        <p:txBody>
          <a:bodyPr vert="horz" wrap="square" lIns="91440" tIns="45720" rIns="91440" bIns="45720" anchor="t" anchorCtr="0"/>
          <a:lstStyle/>
          <a:p>
            <a:pPr marL="0">
              <a:buNone/>
            </a:pPr>
            <a:r>
              <a:rPr lang="zh-CN" altLang="en-US" dirty="0">
                <a:latin typeface="黑体" panose="02010609060101010101" charset="-122"/>
                <a:ea typeface="黑体" panose="02010609060101010101" charset="-122"/>
              </a:rPr>
              <a:t>五、政策</a:t>
            </a:r>
            <a:r>
              <a:rPr lang="zh-CN" altLang="en-US" dirty="0" smtClean="0">
                <a:latin typeface="黑体" panose="02010609060101010101" charset="-122"/>
                <a:ea typeface="黑体" panose="02010609060101010101" charset="-122"/>
              </a:rPr>
              <a:t>环境</a:t>
            </a:r>
            <a:endParaRPr lang="en-US" altLang="zh-CN" dirty="0" smtClean="0">
              <a:latin typeface="黑体" panose="02010609060101010101" charset="-122"/>
              <a:ea typeface="黑体" panose="02010609060101010101" charset="-122"/>
            </a:endParaRPr>
          </a:p>
          <a:p>
            <a:pPr marL="0">
              <a:buNone/>
            </a:pPr>
            <a:r>
              <a:rPr lang="zh-CN" altLang="en-US" sz="2400" dirty="0" smtClean="0"/>
              <a:t>    政策</a:t>
            </a:r>
            <a:r>
              <a:rPr lang="zh-CN" altLang="en-US" sz="2400" dirty="0"/>
              <a:t>的有效执行离不开所处社会环境的影响和制约。适宜的环境有助于政策的有效</a:t>
            </a:r>
            <a:r>
              <a:rPr lang="zh-CN" altLang="en-US" sz="2400" dirty="0" smtClean="0"/>
              <a:t>执行</a:t>
            </a:r>
            <a:r>
              <a:rPr lang="zh-CN" altLang="en-US" sz="2400" dirty="0"/>
              <a:t>，反之则会妨碍政策的有效执行。影响政策有效执行的政策环境因素主要有政治环境、经济环境和社会文化环境。</a:t>
            </a:r>
            <a:endParaRPr lang="zh-CN" altLang="en-US" sz="2400" dirty="0"/>
          </a:p>
        </p:txBody>
      </p:sp>
    </p:spTree>
    <p:extLst>
      <p:ext uri="{BB962C8B-B14F-4D97-AF65-F5344CB8AC3E}">
        <p14:creationId xmlns:p14="http://schemas.microsoft.com/office/powerpoint/2010/main" val="3699103617"/>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标题 71681"/>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第五节  政策执行的偏差及其矫正</a:t>
            </a:r>
          </a:p>
        </p:txBody>
      </p:sp>
      <p:sp>
        <p:nvSpPr>
          <p:cNvPr id="73730" name="文本占位符 71682"/>
          <p:cNvSpPr>
            <a:spLocks noGrp="1"/>
          </p:cNvSpPr>
          <p:nvPr>
            <p:ph idx="1"/>
          </p:nvPr>
        </p:nvSpPr>
        <p:spPr>
          <a:xfrm>
            <a:off x="313286" y="1274160"/>
            <a:ext cx="8483873" cy="5074088"/>
          </a:xfrm>
          <a:solidFill>
            <a:srgbClr val="F2F2F2"/>
          </a:solidFill>
        </p:spPr>
        <p:txBody>
          <a:bodyPr vert="horz" wrap="square" lIns="91440" tIns="45720" rIns="91440" bIns="45720" numCol="1" rtlCol="0" anchor="t" anchorCtr="0" compatLnSpc="1">
            <a:normAutofit/>
          </a:bodyPr>
          <a:lstStyle/>
          <a:p>
            <a:pPr marL="0" marR="0" lvl="0" indent="-228600" algn="just" defTabSz="914400" rtl="0" eaLnBrk="1" fontAlgn="base" latinLnBrk="0" hangingPunct="1">
              <a:lnSpc>
                <a:spcPct val="130000"/>
              </a:lnSpc>
              <a:spcBef>
                <a:spcPts val="1000"/>
              </a:spcBef>
              <a:spcAft>
                <a:spcPct val="0"/>
              </a:spcAft>
              <a:buClrTx/>
              <a:buSzTx/>
              <a:buFont typeface="Arial" panose="020B0604020202020204" pitchFamily="34" charset="0"/>
              <a:buNone/>
              <a:defRPr/>
            </a:pPr>
            <a:r>
              <a:rPr kumimoji="0" lang="zh-CN" altLang="en-US" sz="2400" b="0" i="0" u="none" strike="noStrike" kern="1200" cap="none" spc="0" normalizeH="0" baseline="0" noProof="1">
                <a:ln>
                  <a:noFill/>
                </a:ln>
                <a:solidFill>
                  <a:schemeClr val="tx1"/>
                </a:solidFill>
                <a:effectLst/>
                <a:uLnTx/>
                <a:uFillTx/>
                <a:latin typeface="黑体" panose="02010609060101010101" charset="-122"/>
                <a:ea typeface="黑体" panose="02010609060101010101" charset="-122"/>
                <a:cs typeface="宋体" panose="02010600030101010101" pitchFamily="2" charset="-122"/>
                <a:sym typeface="+mn-ea"/>
              </a:rPr>
              <a:t>一、政策执行偏差的概念</a:t>
            </a:r>
          </a:p>
          <a:p>
            <a:pPr marL="0" marR="0" lvl="0" indent="609600" algn="just" defTabSz="914400" rtl="0" eaLnBrk="1" fontAlgn="base" latinLnBrk="0" hangingPunct="1">
              <a:lnSpc>
                <a:spcPct val="150000"/>
              </a:lnSpc>
              <a:spcBef>
                <a:spcPts val="1000"/>
              </a:spcBef>
              <a:spcAft>
                <a:spcPct val="0"/>
              </a:spcAft>
              <a:buClrTx/>
              <a:buSzTx/>
              <a:buFont typeface="Arial" panose="020B0604020202020204" pitchFamily="34" charset="0"/>
              <a:buNone/>
              <a:defRPr/>
            </a:pP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所谓政策执行</a:t>
            </a: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偏差，是</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指执行者在实施政策的过程中，由于受主客观因素的影响，其行为效果偏离政策目标并产生不良后果的政策</a:t>
            </a: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现象，也</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被称为</a:t>
            </a:r>
            <a:r>
              <a:rPr kumimoji="0" lang="zh-CN" altLang="en-US" sz="2400" b="0" i="0" u="none" strike="noStrike" kern="1200" cap="none" spc="0" normalizeH="0" baseline="0" noProof="1" smtClean="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“执行走样”“执行梗阻”</a:t>
            </a:r>
            <a:r>
              <a:rPr kumimoji="0" lang="zh-CN" altLang="en-US" sz="2400" b="0" i="0" u="none" strike="noStrike" kern="1200" cap="none" spc="0" normalizeH="0" baseline="0" noProof="1">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sym typeface="+mn-ea"/>
              </a:rPr>
              <a:t>等。</a:t>
            </a:r>
          </a:p>
        </p:txBody>
      </p:sp>
    </p:spTree>
    <p:extLst>
      <p:ext uri="{BB962C8B-B14F-4D97-AF65-F5344CB8AC3E}">
        <p14:creationId xmlns:p14="http://schemas.microsoft.com/office/powerpoint/2010/main" val="3046527737"/>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a:sym typeface="思源黑体 CN Light" charset="0"/>
              </a:rPr>
              <a:t>（二）按照</a:t>
            </a:r>
            <a:r>
              <a:rPr lang="zh-CN" altLang="en-US" sz="2400" dirty="0" smtClean="0">
                <a:sym typeface="思源黑体 CN Light" charset="0"/>
              </a:rPr>
              <a:t>政策产生</a:t>
            </a:r>
            <a:r>
              <a:rPr lang="zh-CN" altLang="en-US" sz="2400" dirty="0">
                <a:sym typeface="思源黑体 CN Light" charset="0"/>
              </a:rPr>
              <a:t>的逻辑顺序划分</a:t>
            </a:r>
          </a:p>
          <a:p>
            <a:pPr marL="0" indent="0">
              <a:buNone/>
            </a:pPr>
            <a:r>
              <a:rPr lang="zh-CN" altLang="en-US" sz="2400" dirty="0">
                <a:sym typeface="思源黑体 CN Light" charset="0"/>
              </a:rPr>
              <a:t>　　</a:t>
            </a:r>
            <a:r>
              <a:rPr lang="en-US" altLang="zh-CN" sz="2400" dirty="0">
                <a:sym typeface="思源黑体 CN Light" charset="0"/>
              </a:rPr>
              <a:t>1. </a:t>
            </a:r>
            <a:r>
              <a:rPr lang="zh-CN" altLang="en-US" sz="2400" dirty="0">
                <a:sym typeface="思源黑体 CN Light" charset="0"/>
              </a:rPr>
              <a:t>元政策</a:t>
            </a:r>
          </a:p>
          <a:p>
            <a:pPr marL="0" indent="0">
              <a:buNone/>
            </a:pPr>
            <a:r>
              <a:rPr lang="zh-CN" altLang="en-US" sz="2400" dirty="0">
                <a:sym typeface="思源黑体 CN Light" charset="0"/>
              </a:rPr>
              <a:t>    元政策又称总政策、总路线、总方针，是公共政策主体在一定历史阶段为实现一定的目标或完成一定的任务而制定的指导全局的总原则，对其他各项政策起指导和规范的作用。</a:t>
            </a:r>
          </a:p>
          <a:p>
            <a:pPr marL="0" indent="0">
              <a:buNone/>
            </a:pPr>
            <a:r>
              <a:rPr lang="zh-CN" altLang="en-US" sz="2400" dirty="0">
                <a:sym typeface="思源黑体 CN Light" charset="0"/>
              </a:rPr>
              <a:t>    元政策的表现形式一般有以下几种：一是宪法及其解释，如</a:t>
            </a:r>
            <a:r>
              <a:rPr lang="en-US" altLang="zh-CN" sz="2400" dirty="0">
                <a:sym typeface="思源黑体 CN Light" charset="0"/>
              </a:rPr>
              <a:t>《</a:t>
            </a:r>
            <a:r>
              <a:rPr lang="zh-CN" altLang="en-US" sz="2400" dirty="0">
                <a:sym typeface="思源黑体 CN Light" charset="0"/>
              </a:rPr>
              <a:t>中华人民共和国宪法</a:t>
            </a:r>
            <a:r>
              <a:rPr lang="en-US" altLang="zh-CN" sz="2400" dirty="0">
                <a:sym typeface="思源黑体 CN Light" charset="0"/>
              </a:rPr>
              <a:t>》</a:t>
            </a:r>
            <a:r>
              <a:rPr lang="zh-CN" altLang="en-US" sz="2400" dirty="0">
                <a:sym typeface="思源黑体 CN Light" charset="0"/>
              </a:rPr>
              <a:t>；二是执政党的纲领；三是执政党领袖、国家元首、政府首脑的施政纲领和政策报告；四是执政党、政府的重要文件。</a:t>
            </a:r>
          </a:p>
        </p:txBody>
      </p:sp>
    </p:spTree>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标题 71681"/>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第五节  政策执行的偏差及其矫正</a:t>
            </a:r>
          </a:p>
        </p:txBody>
      </p:sp>
      <p:sp>
        <p:nvSpPr>
          <p:cNvPr id="73730" name="文本占位符 71682"/>
          <p:cNvSpPr>
            <a:spLocks noGrp="1"/>
          </p:cNvSpPr>
          <p:nvPr>
            <p:ph idx="1"/>
          </p:nvPr>
        </p:nvSpPr>
        <p:spPr>
          <a:xfrm>
            <a:off x="313286" y="1274160"/>
            <a:ext cx="8483873" cy="5074088"/>
          </a:xfrm>
          <a:solidFill>
            <a:srgbClr val="F2F2F2"/>
          </a:solidFill>
        </p:spPr>
        <p:txBody>
          <a:bodyPr vert="horz" wrap="square" lIns="91440" tIns="45720" rIns="91440" bIns="45720" numCol="1" rtlCol="0" anchor="t" anchorCtr="0" compatLnSpc="1">
            <a:normAutofit fontScale="92500" lnSpcReduction="10000"/>
          </a:bodyPr>
          <a:lstStyle/>
          <a:p>
            <a:pPr marL="0" lvl="0">
              <a:buNone/>
              <a:defRPr/>
            </a:pPr>
            <a:r>
              <a:rPr lang="zh-CN" altLang="en-US" sz="2400" noProof="1">
                <a:latin typeface="黑体" panose="02010609060101010101" charset="-122"/>
                <a:ea typeface="黑体" panose="02010609060101010101" charset="-122"/>
                <a:sym typeface="+mn-ea"/>
              </a:rPr>
              <a:t>二、政策执行偏差产生</a:t>
            </a:r>
            <a:r>
              <a:rPr lang="zh-CN" altLang="en-US" sz="2400" noProof="1">
                <a:latin typeface="黑体" panose="02010609060101010101" charset="-122"/>
                <a:ea typeface="黑体" panose="02010609060101010101" charset="-122"/>
                <a:sym typeface="+mn-ea"/>
              </a:rPr>
              <a:t>的</a:t>
            </a:r>
            <a:r>
              <a:rPr lang="zh-CN" altLang="en-US" sz="2400" noProof="1" smtClean="0">
                <a:latin typeface="黑体" panose="02010609060101010101" charset="-122"/>
                <a:ea typeface="黑体" panose="02010609060101010101" charset="-122"/>
                <a:sym typeface="+mn-ea"/>
              </a:rPr>
              <a:t>原因</a:t>
            </a:r>
            <a:endParaRPr lang="en-US" altLang="zh-CN" sz="2400" noProof="1" smtClean="0">
              <a:latin typeface="黑体" panose="02010609060101010101" charset="-122"/>
              <a:ea typeface="黑体" panose="02010609060101010101" charset="-122"/>
              <a:sym typeface="+mn-ea"/>
            </a:endParaRPr>
          </a:p>
          <a:p>
            <a:pPr marL="0" lvl="0">
              <a:buNone/>
              <a:defRPr/>
            </a:pPr>
            <a:r>
              <a:rPr lang="zh-CN" altLang="en-US" sz="2400" noProof="1" smtClean="0">
                <a:sym typeface="+mn-ea"/>
              </a:rPr>
              <a:t>（</a:t>
            </a:r>
            <a:r>
              <a:rPr lang="zh-CN" altLang="en-US" sz="2400" noProof="1">
                <a:sym typeface="+mn-ea"/>
              </a:rPr>
              <a:t>一）主观原因  </a:t>
            </a:r>
          </a:p>
          <a:p>
            <a:pPr marL="0" lvl="0" indent="609600">
              <a:lnSpc>
                <a:spcPct val="150000"/>
              </a:lnSpc>
              <a:buNone/>
              <a:defRPr/>
            </a:pPr>
            <a:r>
              <a:rPr lang="en-US" altLang="zh-CN" sz="2400" noProof="1">
                <a:sym typeface="+mn-ea"/>
              </a:rPr>
              <a:t>1</a:t>
            </a:r>
            <a:r>
              <a:rPr lang="zh-CN" altLang="en-US" sz="2400" noProof="1">
                <a:sym typeface="+mn-ea"/>
              </a:rPr>
              <a:t>．政策执行者因素　</a:t>
            </a:r>
          </a:p>
          <a:p>
            <a:pPr marL="0" lvl="0" indent="609600">
              <a:lnSpc>
                <a:spcPct val="150000"/>
              </a:lnSpc>
              <a:buNone/>
              <a:defRPr/>
            </a:pPr>
            <a:r>
              <a:rPr lang="zh-CN" altLang="en-US" sz="2400" noProof="1">
                <a:sym typeface="+mn-ea"/>
              </a:rPr>
              <a:t>（</a:t>
            </a:r>
            <a:r>
              <a:rPr lang="en-US" altLang="zh-CN" sz="2400" noProof="1">
                <a:sym typeface="+mn-ea"/>
              </a:rPr>
              <a:t>1</a:t>
            </a:r>
            <a:r>
              <a:rPr lang="zh-CN" altLang="en-US" sz="2400" noProof="1">
                <a:sym typeface="+mn-ea"/>
              </a:rPr>
              <a:t>）政策执行者的素质缺陷导致对政策的</a:t>
            </a:r>
            <a:r>
              <a:rPr lang="zh-CN" altLang="en-US" sz="2400" noProof="1">
                <a:sym typeface="+mn-ea"/>
              </a:rPr>
              <a:t>执行</a:t>
            </a:r>
            <a:r>
              <a:rPr lang="zh-CN" altLang="en-US" sz="2400" noProof="1" smtClean="0">
                <a:sym typeface="+mn-ea"/>
              </a:rPr>
              <a:t>偏差；（</a:t>
            </a:r>
            <a:r>
              <a:rPr lang="en-US" altLang="zh-CN" sz="2400" noProof="1" smtClean="0">
                <a:sym typeface="+mn-ea"/>
              </a:rPr>
              <a:t>2</a:t>
            </a:r>
            <a:r>
              <a:rPr lang="zh-CN" altLang="en-US" sz="2400" noProof="1" smtClean="0">
                <a:sym typeface="+mn-ea"/>
              </a:rPr>
              <a:t>）政策执行者由于利益驱使导致角色错位；（</a:t>
            </a:r>
            <a:r>
              <a:rPr lang="en-US" altLang="zh-CN" sz="2400" noProof="1">
                <a:sym typeface="+mn-ea"/>
              </a:rPr>
              <a:t>3</a:t>
            </a:r>
            <a:r>
              <a:rPr lang="zh-CN" altLang="en-US" sz="2400" noProof="1">
                <a:sym typeface="+mn-ea"/>
              </a:rPr>
              <a:t>）政策执行者的执行方式欠妥导致</a:t>
            </a:r>
            <a:r>
              <a:rPr lang="zh-CN" altLang="en-US" sz="2400" noProof="1">
                <a:sym typeface="+mn-ea"/>
              </a:rPr>
              <a:t>执行</a:t>
            </a:r>
            <a:r>
              <a:rPr lang="zh-CN" altLang="en-US" sz="2400" noProof="1" smtClean="0">
                <a:sym typeface="+mn-ea"/>
              </a:rPr>
              <a:t>偏差。</a:t>
            </a:r>
            <a:endParaRPr lang="zh-CN" altLang="en-US" sz="2400" noProof="1">
              <a:sym typeface="+mn-ea"/>
            </a:endParaRPr>
          </a:p>
          <a:p>
            <a:pPr marL="0" lvl="0" indent="609600">
              <a:lnSpc>
                <a:spcPct val="150000"/>
              </a:lnSpc>
              <a:buNone/>
              <a:defRPr/>
            </a:pPr>
            <a:r>
              <a:rPr lang="en-US" altLang="zh-CN" sz="2400" noProof="1">
                <a:sym typeface="+mn-ea"/>
              </a:rPr>
              <a:t>2</a:t>
            </a:r>
            <a:r>
              <a:rPr lang="zh-CN" altLang="en-US" sz="2400" noProof="1">
                <a:sym typeface="+mn-ea"/>
              </a:rPr>
              <a:t>．政策执行机构</a:t>
            </a:r>
            <a:r>
              <a:rPr lang="zh-CN" altLang="en-US" sz="2400" noProof="1">
                <a:sym typeface="+mn-ea"/>
              </a:rPr>
              <a:t>的</a:t>
            </a:r>
            <a:r>
              <a:rPr lang="zh-CN" altLang="en-US" sz="2400" noProof="1" smtClean="0">
                <a:sym typeface="+mn-ea"/>
              </a:rPr>
              <a:t>因素</a:t>
            </a:r>
          </a:p>
          <a:p>
            <a:pPr marL="0" lvl="0" indent="609600">
              <a:lnSpc>
                <a:spcPct val="150000"/>
              </a:lnSpc>
              <a:buNone/>
              <a:defRPr/>
            </a:pPr>
            <a:r>
              <a:rPr lang="zh-CN" altLang="en-US" sz="2400" noProof="1" smtClean="0">
                <a:sym typeface="+mn-ea"/>
              </a:rPr>
              <a:t>（</a:t>
            </a:r>
            <a:r>
              <a:rPr lang="en-US" altLang="zh-CN" sz="2400" noProof="1" smtClean="0">
                <a:sym typeface="+mn-ea"/>
              </a:rPr>
              <a:t>1</a:t>
            </a:r>
            <a:r>
              <a:rPr lang="zh-CN" altLang="en-US" sz="2400" noProof="1" smtClean="0">
                <a:sym typeface="+mn-ea"/>
              </a:rPr>
              <a:t>）组织结构不合理；（</a:t>
            </a:r>
            <a:r>
              <a:rPr lang="en-US" altLang="zh-CN" sz="2400" noProof="1">
                <a:sym typeface="+mn-ea"/>
              </a:rPr>
              <a:t>2</a:t>
            </a:r>
            <a:r>
              <a:rPr lang="zh-CN" altLang="en-US" sz="2400" noProof="1">
                <a:sym typeface="+mn-ea"/>
              </a:rPr>
              <a:t>）执行机构中沟通和</a:t>
            </a:r>
            <a:r>
              <a:rPr lang="zh-CN" altLang="en-US" sz="2400" noProof="1">
                <a:sym typeface="+mn-ea"/>
              </a:rPr>
              <a:t>协调</a:t>
            </a:r>
            <a:r>
              <a:rPr lang="zh-CN" altLang="en-US" sz="2400" noProof="1" smtClean="0">
                <a:sym typeface="+mn-ea"/>
              </a:rPr>
              <a:t>困难；（</a:t>
            </a:r>
            <a:r>
              <a:rPr lang="en-US" altLang="zh-CN" sz="2400" noProof="1">
                <a:sym typeface="+mn-ea"/>
              </a:rPr>
              <a:t>3</a:t>
            </a:r>
            <a:r>
              <a:rPr lang="zh-CN" altLang="en-US" sz="2400" noProof="1">
                <a:sym typeface="+mn-ea"/>
              </a:rPr>
              <a:t>）政策关系</a:t>
            </a:r>
            <a:r>
              <a:rPr lang="zh-CN" altLang="en-US" sz="2400" noProof="1">
                <a:sym typeface="+mn-ea"/>
              </a:rPr>
              <a:t>处理</a:t>
            </a:r>
            <a:r>
              <a:rPr lang="zh-CN" altLang="en-US" sz="2400" noProof="1" smtClean="0">
                <a:sym typeface="+mn-ea"/>
              </a:rPr>
              <a:t>不当。</a:t>
            </a:r>
            <a:endParaRPr lang="zh-CN" altLang="en-US" sz="2400" noProof="1">
              <a:sym typeface="+mn-ea"/>
            </a:endParaRPr>
          </a:p>
        </p:txBody>
      </p:sp>
    </p:spTree>
    <p:extLst>
      <p:ext uri="{BB962C8B-B14F-4D97-AF65-F5344CB8AC3E}">
        <p14:creationId xmlns:p14="http://schemas.microsoft.com/office/powerpoint/2010/main" val="2717161627"/>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标题 71681"/>
          <p:cNvSpPr>
            <a:spLocks noGrp="1"/>
          </p:cNvSpPr>
          <p:nvPr>
            <p:ph type="title"/>
          </p:nvPr>
        </p:nvSpPr>
        <p:spPr>
          <a:ln/>
        </p:spPr>
        <p:txBody>
          <a:bodyPr vert="horz" wrap="square" lIns="91440" tIns="45720" rIns="91440" bIns="45720" anchor="ctr" anchorCtr="0"/>
          <a:lstStyle/>
          <a:p>
            <a:pPr algn="l" eaLnBrk="1" hangingPunct="1"/>
            <a:r>
              <a:rPr lang="zh-CN" altLang="en-US" b="1" dirty="0">
                <a:solidFill>
                  <a:srgbClr val="6D5337"/>
                </a:solidFill>
              </a:rPr>
              <a:t>第五节  政策执行的偏差及其矫正</a:t>
            </a:r>
          </a:p>
        </p:txBody>
      </p:sp>
      <p:sp>
        <p:nvSpPr>
          <p:cNvPr id="73730" name="文本占位符 71682"/>
          <p:cNvSpPr>
            <a:spLocks noGrp="1"/>
          </p:cNvSpPr>
          <p:nvPr>
            <p:ph idx="1"/>
          </p:nvPr>
        </p:nvSpPr>
        <p:spPr>
          <a:xfrm>
            <a:off x="313286" y="1274160"/>
            <a:ext cx="8483873" cy="5074088"/>
          </a:xfrm>
          <a:solidFill>
            <a:srgbClr val="F2F2F2"/>
          </a:solidFill>
        </p:spPr>
        <p:txBody>
          <a:bodyPr vert="horz" wrap="square" lIns="91440" tIns="45720" rIns="91440" bIns="45720" numCol="1" rtlCol="0" anchor="t" anchorCtr="0" compatLnSpc="1">
            <a:normAutofit/>
          </a:bodyPr>
          <a:lstStyle/>
          <a:p>
            <a:pPr marL="0" lvl="0">
              <a:buNone/>
              <a:defRPr/>
            </a:pPr>
            <a:r>
              <a:rPr lang="zh-CN" altLang="en-US" sz="2400" noProof="1">
                <a:latin typeface="黑体" panose="02010609060101010101" charset="-122"/>
                <a:ea typeface="黑体" panose="02010609060101010101" charset="-122"/>
                <a:sym typeface="+mn-ea"/>
              </a:rPr>
              <a:t>二、政策执行偏差产生</a:t>
            </a:r>
            <a:r>
              <a:rPr lang="zh-CN" altLang="en-US" sz="2400" noProof="1">
                <a:latin typeface="黑体" panose="02010609060101010101" charset="-122"/>
                <a:ea typeface="黑体" panose="02010609060101010101" charset="-122"/>
                <a:sym typeface="+mn-ea"/>
              </a:rPr>
              <a:t>的</a:t>
            </a:r>
            <a:r>
              <a:rPr lang="zh-CN" altLang="en-US" sz="2400" noProof="1" smtClean="0">
                <a:latin typeface="黑体" panose="02010609060101010101" charset="-122"/>
                <a:ea typeface="黑体" panose="02010609060101010101" charset="-122"/>
                <a:sym typeface="+mn-ea"/>
              </a:rPr>
              <a:t>原因</a:t>
            </a:r>
            <a:endParaRPr lang="en-US" altLang="zh-CN" sz="2400" noProof="1" smtClean="0">
              <a:latin typeface="黑体" panose="02010609060101010101" charset="-122"/>
              <a:ea typeface="黑体" panose="02010609060101010101" charset="-122"/>
              <a:sym typeface="+mn-ea"/>
            </a:endParaRPr>
          </a:p>
          <a:p>
            <a:pPr marL="0" lvl="0">
              <a:buNone/>
              <a:defRPr/>
            </a:pPr>
            <a:r>
              <a:rPr lang="zh-CN" altLang="en-US" sz="2400" noProof="1">
                <a:sym typeface="+mn-ea"/>
              </a:rPr>
              <a:t>（二）客观原因</a:t>
            </a:r>
          </a:p>
          <a:p>
            <a:pPr marL="0" lvl="0">
              <a:buNone/>
              <a:defRPr/>
            </a:pPr>
            <a:r>
              <a:rPr lang="en-US" altLang="zh-CN" sz="2400" noProof="1" smtClean="0">
                <a:sym typeface="+mn-ea"/>
              </a:rPr>
              <a:t>    1</a:t>
            </a:r>
            <a:r>
              <a:rPr lang="zh-CN" altLang="en-US" sz="2400" noProof="1">
                <a:sym typeface="+mn-ea"/>
              </a:rPr>
              <a:t>．政策质量低劣</a:t>
            </a:r>
          </a:p>
          <a:p>
            <a:pPr marL="0" lvl="0">
              <a:buNone/>
              <a:defRPr/>
            </a:pPr>
            <a:r>
              <a:rPr lang="zh-CN" altLang="en-US" sz="2400" noProof="1" smtClean="0">
                <a:sym typeface="+mn-ea"/>
              </a:rPr>
              <a:t>    （</a:t>
            </a:r>
            <a:r>
              <a:rPr lang="en-US" altLang="zh-CN" sz="2400" noProof="1" smtClean="0">
                <a:sym typeface="+mn-ea"/>
              </a:rPr>
              <a:t>1</a:t>
            </a:r>
            <a:r>
              <a:rPr lang="zh-CN" altLang="en-US" sz="2400" noProof="1" smtClean="0">
                <a:sym typeface="+mn-ea"/>
              </a:rPr>
              <a:t>）政策</a:t>
            </a:r>
            <a:r>
              <a:rPr lang="zh-CN" altLang="en-US" sz="2400" noProof="1">
                <a:sym typeface="+mn-ea"/>
              </a:rPr>
              <a:t>目标错误</a:t>
            </a:r>
            <a:r>
              <a:rPr lang="zh-CN" altLang="en-US" sz="2400" noProof="1">
                <a:sym typeface="+mn-ea"/>
              </a:rPr>
              <a:t>或者</a:t>
            </a:r>
            <a:r>
              <a:rPr lang="zh-CN" altLang="en-US" sz="2400" noProof="1" smtClean="0">
                <a:sym typeface="+mn-ea"/>
              </a:rPr>
              <a:t>模糊不清；（</a:t>
            </a:r>
            <a:r>
              <a:rPr lang="en-US" altLang="zh-CN" sz="2400" noProof="1" smtClean="0">
                <a:sym typeface="+mn-ea"/>
              </a:rPr>
              <a:t>2</a:t>
            </a:r>
            <a:r>
              <a:rPr lang="zh-CN" altLang="en-US" sz="2400" noProof="1" smtClean="0">
                <a:sym typeface="+mn-ea"/>
              </a:rPr>
              <a:t>）政策</a:t>
            </a:r>
            <a:r>
              <a:rPr lang="zh-CN" altLang="en-US" sz="2400" noProof="1">
                <a:sym typeface="+mn-ea"/>
              </a:rPr>
              <a:t>内容</a:t>
            </a:r>
            <a:r>
              <a:rPr lang="zh-CN" altLang="en-US" sz="2400" noProof="1" smtClean="0">
                <a:sym typeface="+mn-ea"/>
              </a:rPr>
              <a:t>混乱；（</a:t>
            </a:r>
            <a:r>
              <a:rPr lang="en-US" altLang="zh-CN" sz="2400" noProof="1" smtClean="0">
                <a:sym typeface="+mn-ea"/>
              </a:rPr>
              <a:t>3</a:t>
            </a:r>
            <a:r>
              <a:rPr lang="zh-CN" altLang="en-US" sz="2400" noProof="1" smtClean="0">
                <a:sym typeface="+mn-ea"/>
              </a:rPr>
              <a:t>）政策</a:t>
            </a:r>
            <a:r>
              <a:rPr lang="zh-CN" altLang="en-US" sz="2400" noProof="1">
                <a:sym typeface="+mn-ea"/>
              </a:rPr>
              <a:t>标准</a:t>
            </a:r>
            <a:r>
              <a:rPr lang="zh-CN" altLang="en-US" sz="2400" noProof="1">
                <a:sym typeface="+mn-ea"/>
              </a:rPr>
              <a:t>不</a:t>
            </a:r>
            <a:r>
              <a:rPr lang="zh-CN" altLang="en-US" sz="2400" noProof="1" smtClean="0">
                <a:sym typeface="+mn-ea"/>
              </a:rPr>
              <a:t>合理</a:t>
            </a:r>
            <a:r>
              <a:rPr lang="zh-CN" altLang="en-US" sz="2400" noProof="1">
                <a:sym typeface="+mn-ea"/>
              </a:rPr>
              <a:t>。</a:t>
            </a:r>
          </a:p>
          <a:p>
            <a:pPr marL="0" lvl="0">
              <a:buNone/>
              <a:defRPr/>
            </a:pPr>
            <a:r>
              <a:rPr lang="en-US" altLang="zh-CN" sz="2400" noProof="1" smtClean="0">
                <a:sym typeface="+mn-ea"/>
              </a:rPr>
              <a:t>    2</a:t>
            </a:r>
            <a:r>
              <a:rPr lang="zh-CN" altLang="en-US" sz="2400" noProof="1">
                <a:sym typeface="+mn-ea"/>
              </a:rPr>
              <a:t>．政策环境的变化</a:t>
            </a:r>
          </a:p>
          <a:p>
            <a:pPr marL="0" lvl="0">
              <a:buNone/>
              <a:defRPr/>
            </a:pPr>
            <a:r>
              <a:rPr lang="en-US" altLang="zh-CN" sz="2400" noProof="1" smtClean="0">
                <a:sym typeface="+mn-ea"/>
              </a:rPr>
              <a:t>    3</a:t>
            </a:r>
            <a:r>
              <a:rPr lang="zh-CN" altLang="en-US" sz="2400" noProof="1">
                <a:sym typeface="+mn-ea"/>
              </a:rPr>
              <a:t>．利益集团的压力</a:t>
            </a:r>
          </a:p>
          <a:p>
            <a:pPr marL="0" lvl="0">
              <a:buNone/>
              <a:defRPr/>
            </a:pPr>
            <a:r>
              <a:rPr lang="en-US" altLang="zh-CN" sz="2400" noProof="1" smtClean="0">
                <a:sym typeface="+mn-ea"/>
              </a:rPr>
              <a:t>    4</a:t>
            </a:r>
            <a:r>
              <a:rPr lang="zh-CN" altLang="en-US" sz="2400" noProof="1">
                <a:sym typeface="+mn-ea"/>
              </a:rPr>
              <a:t>．监督机制的不健全</a:t>
            </a:r>
          </a:p>
        </p:txBody>
      </p:sp>
    </p:spTree>
    <p:extLst>
      <p:ext uri="{BB962C8B-B14F-4D97-AF65-F5344CB8AC3E}">
        <p14:creationId xmlns:p14="http://schemas.microsoft.com/office/powerpoint/2010/main" val="1418972228"/>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文本占位符 79874"/>
          <p:cNvSpPr>
            <a:spLocks noGrp="1"/>
          </p:cNvSpPr>
          <p:nvPr>
            <p:ph idx="1"/>
          </p:nvPr>
        </p:nvSpPr>
        <p:spPr>
          <a:xfrm>
            <a:off x="462455" y="1408386"/>
            <a:ext cx="8271642" cy="4274864"/>
          </a:xfrm>
          <a:solidFill>
            <a:srgbClr val="F2F2F2">
              <a:alpha val="100000"/>
            </a:srgbClr>
          </a:solidFill>
          <a:ln/>
        </p:spPr>
        <p:txBody>
          <a:bodyPr vert="horz" wrap="square" lIns="91440" tIns="45720" rIns="91440" bIns="45720" anchor="t" anchorCtr="0"/>
          <a:lstStyle/>
          <a:p>
            <a:pPr marL="0" algn="just" eaLnBrk="1" hangingPunct="1">
              <a:buNone/>
            </a:pPr>
            <a:r>
              <a:rPr lang="zh-CN" altLang="en-US" sz="2400" dirty="0">
                <a:latin typeface="黑体" panose="02010609060101010101" charset="-122"/>
                <a:ea typeface="黑体" panose="02010609060101010101" charset="-122"/>
              </a:rPr>
              <a:t>三、政策执行偏差的矫正</a:t>
            </a:r>
          </a:p>
          <a:p>
            <a:pPr marL="0" algn="just" eaLnBrk="1" hangingPunct="1">
              <a:buNone/>
            </a:pPr>
            <a:r>
              <a:rPr lang="zh-CN" altLang="en-US" sz="2400" dirty="0"/>
              <a:t>（一）提高政策执行者的素质</a:t>
            </a:r>
          </a:p>
          <a:p>
            <a:pPr marL="0" algn="just" eaLnBrk="1" hangingPunct="1">
              <a:buNone/>
            </a:pPr>
            <a:r>
              <a:rPr lang="zh-CN" altLang="en-US" sz="2400" dirty="0"/>
              <a:t>（二）加强政策执行的监督体系建设</a:t>
            </a:r>
          </a:p>
          <a:p>
            <a:pPr marL="0" algn="just" eaLnBrk="1" hangingPunct="1">
              <a:buNone/>
            </a:pPr>
            <a:r>
              <a:rPr lang="zh-CN" altLang="en-US" sz="2400" dirty="0"/>
              <a:t>（三）提高公共政策质量 </a:t>
            </a:r>
          </a:p>
          <a:p>
            <a:pPr marL="0" algn="just" eaLnBrk="1" hangingPunct="1">
              <a:buNone/>
            </a:pPr>
            <a:r>
              <a:rPr lang="zh-CN" altLang="en-US" sz="2400" dirty="0"/>
              <a:t>（四）做好公共政策执行再决策</a:t>
            </a:r>
          </a:p>
          <a:p>
            <a:pPr marL="0" algn="just" eaLnBrk="1" hangingPunct="1">
              <a:buNone/>
            </a:pPr>
            <a:r>
              <a:rPr lang="zh-CN" altLang="en-US" sz="2400" dirty="0"/>
              <a:t>（五）加强公共政策执行的制度创新</a:t>
            </a:r>
            <a:r>
              <a:rPr lang="zh-CN" altLang="en-US" sz="2400" dirty="0">
                <a:latin typeface="黑体" panose="02010609060101010101" charset="-122"/>
                <a:ea typeface="黑体" panose="02010609060101010101" charset="-122"/>
              </a:rPr>
              <a:t>　</a:t>
            </a:r>
          </a:p>
        </p:txBody>
      </p:sp>
      <p:sp>
        <p:nvSpPr>
          <p:cNvPr id="3" name="标题 71681"/>
          <p:cNvSpPr>
            <a:spLocks noGrp="1"/>
          </p:cNvSpPr>
          <p:nvPr>
            <p:ph type="title"/>
          </p:nvPr>
        </p:nvSpPr>
        <p:spPr>
          <a:xfrm>
            <a:off x="965199" y="111127"/>
            <a:ext cx="7906601" cy="854074"/>
          </a:xfrm>
          <a:ln/>
        </p:spPr>
        <p:txBody>
          <a:bodyPr vert="horz" wrap="square" lIns="91440" tIns="45720" rIns="91440" bIns="45720" anchor="ctr" anchorCtr="0"/>
          <a:lstStyle/>
          <a:p>
            <a:pPr algn="l" eaLnBrk="1" hangingPunct="1"/>
            <a:r>
              <a:rPr lang="zh-CN" altLang="en-US" b="1" dirty="0">
                <a:solidFill>
                  <a:srgbClr val="6D5337"/>
                </a:solidFill>
              </a:rPr>
              <a:t>第五节  政策执行的偏差及其矫正</a:t>
            </a:r>
          </a:p>
        </p:txBody>
      </p:sp>
    </p:spTree>
    <p:extLst>
      <p:ext uri="{BB962C8B-B14F-4D97-AF65-F5344CB8AC3E}">
        <p14:creationId xmlns:p14="http://schemas.microsoft.com/office/powerpoint/2010/main" val="286084973"/>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任意多边形: 形状 2"/>
          <p:cNvSpPr/>
          <p:nvPr/>
        </p:nvSpPr>
        <p:spPr>
          <a:xfrm flipH="1">
            <a:off x="1" y="2170113"/>
            <a:ext cx="4308872" cy="4703762"/>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菱形 3"/>
          <p:cNvSpPr/>
          <p:nvPr/>
        </p:nvSpPr>
        <p:spPr>
          <a:xfrm flipH="1">
            <a:off x="1710929" y="703264"/>
            <a:ext cx="2105025" cy="2808287"/>
          </a:xfrm>
          <a:prstGeom prst="diamond">
            <a:avLst/>
          </a:prstGeom>
          <a:solidFill>
            <a:srgbClr val="DCCBB9"/>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6000" b="1" noProof="1" smtClean="0">
                <a:latin typeface="思源黑体 CN Bold" pitchFamily="34" charset="-122"/>
                <a:ea typeface="思源黑体 CN Bold" pitchFamily="34" charset="-122"/>
                <a:cs typeface="+mn-ea"/>
                <a:sym typeface="+mn-lt"/>
              </a:rPr>
              <a:t>07</a:t>
            </a:r>
            <a:endParaRPr lang="zh-CN" altLang="en-US" sz="6000" b="1" noProof="1">
              <a:latin typeface="思源黑体 CN Bold" pitchFamily="34" charset="-122"/>
              <a:ea typeface="思源黑体 CN Bold" pitchFamily="34" charset="-122"/>
              <a:cs typeface="+mn-ea"/>
              <a:sym typeface="+mn-lt"/>
            </a:endParaRPr>
          </a:p>
        </p:txBody>
      </p:sp>
      <p:sp>
        <p:nvSpPr>
          <p:cNvPr id="16388" name="文本框 4"/>
          <p:cNvSpPr txBox="1">
            <a:spLocks noChangeArrowheads="1"/>
          </p:cNvSpPr>
          <p:nvPr/>
        </p:nvSpPr>
        <p:spPr bwMode="auto">
          <a:xfrm>
            <a:off x="4308873" y="2413001"/>
            <a:ext cx="375999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6000" b="1" dirty="0">
                <a:solidFill>
                  <a:srgbClr val="6D5337"/>
                </a:solidFill>
                <a:latin typeface="思源黑体 CN Bold" pitchFamily="34" charset="-122"/>
                <a:ea typeface="思源黑体 CN Bold" pitchFamily="34" charset="-122"/>
                <a:sym typeface="思源黑体 CN Light" charset="0"/>
              </a:rPr>
              <a:t>政策评估与监控</a:t>
            </a:r>
          </a:p>
        </p:txBody>
      </p:sp>
      <p:sp>
        <p:nvSpPr>
          <p:cNvPr id="16389" name="矩形 5"/>
          <p:cNvSpPr>
            <a:spLocks noChangeArrowheads="1"/>
          </p:cNvSpPr>
          <p:nvPr/>
        </p:nvSpPr>
        <p:spPr bwMode="auto">
          <a:xfrm>
            <a:off x="4308873" y="3646488"/>
            <a:ext cx="4112419"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800"/>
              </a:lnSpc>
            </a:pPr>
            <a:endParaRPr lang="en-US" altLang="zh-CN" sz="1600">
              <a:solidFill>
                <a:srgbClr val="6D5337"/>
              </a:solidFill>
              <a:ea typeface="宋体" panose="02010600030101010101" pitchFamily="2" charset="-122"/>
              <a:sym typeface="思源黑体 CN Light" charset="0"/>
            </a:endParaRPr>
          </a:p>
        </p:txBody>
      </p:sp>
    </p:spTree>
    <p:extLst>
      <p:ext uri="{BB962C8B-B14F-4D97-AF65-F5344CB8AC3E}">
        <p14:creationId xmlns:p14="http://schemas.microsoft.com/office/powerpoint/2010/main" val="3192370034"/>
      </p:ext>
    </p:extLst>
  </p:cSld>
  <p:clrMapOvr>
    <a:masterClrMapping/>
  </p:clrMapOvr>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spcBef>
                <a:spcPts val="1200"/>
              </a:spcBef>
              <a:buNone/>
            </a:pPr>
            <a:r>
              <a:rPr lang="zh-CN" altLang="en-US" sz="2400" dirty="0">
                <a:sym typeface="思源黑体 CN Light" charset="0"/>
              </a:rPr>
              <a:t>政策评估的核心</a:t>
            </a:r>
            <a:r>
              <a:rPr lang="zh-CN" altLang="en-US" sz="2400" dirty="0" smtClean="0">
                <a:sym typeface="思源黑体 CN Light" charset="0"/>
              </a:rPr>
              <a:t>问题：</a:t>
            </a:r>
            <a:endParaRPr lang="en-US" altLang="zh-CN" sz="2400" dirty="0" smtClean="0">
              <a:sym typeface="思源黑体 CN Light" charset="0"/>
            </a:endParaRPr>
          </a:p>
          <a:p>
            <a:pPr>
              <a:spcBef>
                <a:spcPts val="1200"/>
              </a:spcBef>
            </a:pPr>
            <a:r>
              <a:rPr lang="zh-CN" altLang="en-US" sz="2400" dirty="0" smtClean="0">
                <a:sym typeface="思源黑体 CN Light" charset="0"/>
              </a:rPr>
              <a:t>怎样</a:t>
            </a:r>
            <a:r>
              <a:rPr lang="zh-CN" altLang="en-US" sz="2400" dirty="0">
                <a:sym typeface="思源黑体 CN Light" charset="0"/>
              </a:rPr>
              <a:t>去衡量政策的效果和影响？</a:t>
            </a:r>
          </a:p>
          <a:p>
            <a:pPr>
              <a:spcBef>
                <a:spcPts val="1200"/>
              </a:spcBef>
            </a:pPr>
            <a:r>
              <a:rPr lang="zh-CN" altLang="en-US" sz="2400" dirty="0" smtClean="0">
                <a:sym typeface="思源黑体 CN Light" charset="0"/>
              </a:rPr>
              <a:t>由</a:t>
            </a:r>
            <a:r>
              <a:rPr lang="zh-CN" altLang="en-US" sz="2400" dirty="0">
                <a:sym typeface="思源黑体 CN Light" charset="0"/>
              </a:rPr>
              <a:t>什么人去评估政策？</a:t>
            </a:r>
          </a:p>
          <a:p>
            <a:pPr>
              <a:spcBef>
                <a:spcPts val="1200"/>
              </a:spcBef>
            </a:pPr>
            <a:r>
              <a:rPr lang="zh-CN" altLang="en-US" sz="2400" dirty="0" smtClean="0">
                <a:sym typeface="思源黑体 CN Light" charset="0"/>
              </a:rPr>
              <a:t>政策</a:t>
            </a:r>
            <a:r>
              <a:rPr lang="zh-CN" altLang="en-US" sz="2400" dirty="0">
                <a:sym typeface="思源黑体 CN Light" charset="0"/>
              </a:rPr>
              <a:t>评估的结果是什么？</a:t>
            </a:r>
          </a:p>
          <a:p>
            <a:pPr>
              <a:spcBef>
                <a:spcPts val="1200"/>
              </a:spcBef>
            </a:pPr>
            <a:r>
              <a:rPr lang="zh-CN" altLang="en-US" sz="2400" dirty="0" smtClean="0">
                <a:sym typeface="思源黑体 CN Light" charset="0"/>
              </a:rPr>
              <a:t>有</a:t>
            </a:r>
            <a:r>
              <a:rPr lang="zh-CN" altLang="en-US" sz="2400" dirty="0">
                <a:sym typeface="思源黑体 CN Light" charset="0"/>
              </a:rPr>
              <a:t>无改变或废止政策的要求？</a:t>
            </a:r>
          </a:p>
        </p:txBody>
      </p:sp>
    </p:spTree>
    <p:extLst>
      <p:ext uri="{BB962C8B-B14F-4D97-AF65-F5344CB8AC3E}">
        <p14:creationId xmlns:p14="http://schemas.microsoft.com/office/powerpoint/2010/main" val="3536983876"/>
      </p:ext>
    </p:extLst>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nvGrpSpPr>
          <p:cNvPr id="19459" name="组合 7"/>
          <p:cNvGrpSpPr/>
          <p:nvPr/>
        </p:nvGrpSpPr>
        <p:grpSpPr bwMode="auto">
          <a:xfrm>
            <a:off x="-7144" y="1352551"/>
            <a:ext cx="9154716" cy="3228975"/>
            <a:chOff x="-9525" y="1809750"/>
            <a:chExt cx="12201525" cy="3228975"/>
          </a:xfrm>
        </p:grpSpPr>
        <p:sp>
          <p:nvSpPr>
            <p:cNvPr id="2" name="任意多边形: 形状 1"/>
            <p:cNvSpPr/>
            <p:nvPr/>
          </p:nvSpPr>
          <p:spPr>
            <a:xfrm>
              <a:off x="-9525" y="1809750"/>
              <a:ext cx="12201525" cy="3228975"/>
            </a:xfrm>
            <a:custGeom>
              <a:avLst/>
              <a:gdLst>
                <a:gd name="connsiteX0" fmla="*/ 0 w 12201525"/>
                <a:gd name="connsiteY0" fmla="*/ 3228975 h 3228975"/>
                <a:gd name="connsiteX1" fmla="*/ 2238375 w 12201525"/>
                <a:gd name="connsiteY1" fmla="*/ 2476500 h 3228975"/>
                <a:gd name="connsiteX2" fmla="*/ 4791075 w 12201525"/>
                <a:gd name="connsiteY2" fmla="*/ 2152650 h 3228975"/>
                <a:gd name="connsiteX3" fmla="*/ 6629400 w 12201525"/>
                <a:gd name="connsiteY3" fmla="*/ 2381250 h 3228975"/>
                <a:gd name="connsiteX4" fmla="*/ 8134350 w 12201525"/>
                <a:gd name="connsiteY4" fmla="*/ 1581150 h 3228975"/>
                <a:gd name="connsiteX5" fmla="*/ 9467850 w 12201525"/>
                <a:gd name="connsiteY5" fmla="*/ 1333500 h 3228975"/>
                <a:gd name="connsiteX6" fmla="*/ 12201525 w 12201525"/>
                <a:gd name="connsiteY6" fmla="*/ 0 h 3228975"/>
                <a:gd name="connsiteX0-1" fmla="*/ 0 w 12201525"/>
                <a:gd name="connsiteY0-2" fmla="*/ 3228975 h 3228975"/>
                <a:gd name="connsiteX1-3" fmla="*/ 2238375 w 12201525"/>
                <a:gd name="connsiteY1-4" fmla="*/ 2476500 h 3228975"/>
                <a:gd name="connsiteX2-5" fmla="*/ 4791075 w 12201525"/>
                <a:gd name="connsiteY2-6" fmla="*/ 2152650 h 3228975"/>
                <a:gd name="connsiteX3-7" fmla="*/ 6629400 w 12201525"/>
                <a:gd name="connsiteY3-8" fmla="*/ 2381250 h 3228975"/>
                <a:gd name="connsiteX4-9" fmla="*/ 8134350 w 12201525"/>
                <a:gd name="connsiteY4-10" fmla="*/ 1581150 h 3228975"/>
                <a:gd name="connsiteX5-11" fmla="*/ 9467850 w 12201525"/>
                <a:gd name="connsiteY5-12" fmla="*/ 1333500 h 3228975"/>
                <a:gd name="connsiteX6-13" fmla="*/ 12201525 w 12201525"/>
                <a:gd name="connsiteY6-14" fmla="*/ 0 h 3228975"/>
                <a:gd name="connsiteX0-15" fmla="*/ 0 w 12201525"/>
                <a:gd name="connsiteY0-16" fmla="*/ 3228975 h 3228975"/>
                <a:gd name="connsiteX1-17" fmla="*/ 2238375 w 12201525"/>
                <a:gd name="connsiteY1-18" fmla="*/ 2476500 h 3228975"/>
                <a:gd name="connsiteX2-19" fmla="*/ 4791075 w 12201525"/>
                <a:gd name="connsiteY2-20" fmla="*/ 2152650 h 3228975"/>
                <a:gd name="connsiteX3-21" fmla="*/ 6629400 w 12201525"/>
                <a:gd name="connsiteY3-22" fmla="*/ 2381250 h 3228975"/>
                <a:gd name="connsiteX4-23" fmla="*/ 8134350 w 12201525"/>
                <a:gd name="connsiteY4-24" fmla="*/ 1581150 h 3228975"/>
                <a:gd name="connsiteX5-25" fmla="*/ 9467850 w 12201525"/>
                <a:gd name="connsiteY5-26" fmla="*/ 1333500 h 3228975"/>
                <a:gd name="connsiteX6-27" fmla="*/ 12201525 w 12201525"/>
                <a:gd name="connsiteY6-28" fmla="*/ 0 h 3228975"/>
                <a:gd name="connsiteX0-29" fmla="*/ 0 w 12201525"/>
                <a:gd name="connsiteY0-30" fmla="*/ 3228975 h 3228975"/>
                <a:gd name="connsiteX1-31" fmla="*/ 2238375 w 12201525"/>
                <a:gd name="connsiteY1-32" fmla="*/ 2476500 h 3228975"/>
                <a:gd name="connsiteX2-33" fmla="*/ 4791075 w 12201525"/>
                <a:gd name="connsiteY2-34" fmla="*/ 2152650 h 3228975"/>
                <a:gd name="connsiteX3-35" fmla="*/ 6629400 w 12201525"/>
                <a:gd name="connsiteY3-36" fmla="*/ 2381250 h 3228975"/>
                <a:gd name="connsiteX4-37" fmla="*/ 8134350 w 12201525"/>
                <a:gd name="connsiteY4-38" fmla="*/ 1581150 h 3228975"/>
                <a:gd name="connsiteX5-39" fmla="*/ 9467850 w 12201525"/>
                <a:gd name="connsiteY5-40" fmla="*/ 1333500 h 3228975"/>
                <a:gd name="connsiteX6-41" fmla="*/ 12201525 w 12201525"/>
                <a:gd name="connsiteY6-42" fmla="*/ 0 h 3228975"/>
                <a:gd name="connsiteX0-43" fmla="*/ 0 w 12201525"/>
                <a:gd name="connsiteY0-44" fmla="*/ 3228975 h 3228975"/>
                <a:gd name="connsiteX1-45" fmla="*/ 2238375 w 12201525"/>
                <a:gd name="connsiteY1-46" fmla="*/ 2476500 h 3228975"/>
                <a:gd name="connsiteX2-47" fmla="*/ 4791075 w 12201525"/>
                <a:gd name="connsiteY2-48" fmla="*/ 2152650 h 3228975"/>
                <a:gd name="connsiteX3-49" fmla="*/ 6629400 w 12201525"/>
                <a:gd name="connsiteY3-50" fmla="*/ 2381250 h 3228975"/>
                <a:gd name="connsiteX4-51" fmla="*/ 8134350 w 12201525"/>
                <a:gd name="connsiteY4-52" fmla="*/ 1581150 h 3228975"/>
                <a:gd name="connsiteX5-53" fmla="*/ 9467850 w 12201525"/>
                <a:gd name="connsiteY5-54" fmla="*/ 1333500 h 3228975"/>
                <a:gd name="connsiteX6-55" fmla="*/ 12201525 w 12201525"/>
                <a:gd name="connsiteY6-56" fmla="*/ 0 h 3228975"/>
                <a:gd name="connsiteX0-57" fmla="*/ 0 w 12201525"/>
                <a:gd name="connsiteY0-58" fmla="*/ 3228975 h 3228975"/>
                <a:gd name="connsiteX1-59" fmla="*/ 2238375 w 12201525"/>
                <a:gd name="connsiteY1-60" fmla="*/ 2476500 h 3228975"/>
                <a:gd name="connsiteX2-61" fmla="*/ 4791075 w 12201525"/>
                <a:gd name="connsiteY2-62" fmla="*/ 2152650 h 3228975"/>
                <a:gd name="connsiteX3-63" fmla="*/ 6629400 w 12201525"/>
                <a:gd name="connsiteY3-64" fmla="*/ 2381250 h 3228975"/>
                <a:gd name="connsiteX4-65" fmla="*/ 8134350 w 12201525"/>
                <a:gd name="connsiteY4-66" fmla="*/ 1581150 h 3228975"/>
                <a:gd name="connsiteX5-67" fmla="*/ 9467850 w 12201525"/>
                <a:gd name="connsiteY5-68" fmla="*/ 1333500 h 3228975"/>
                <a:gd name="connsiteX6-69" fmla="*/ 12201525 w 12201525"/>
                <a:gd name="connsiteY6-70" fmla="*/ 0 h 3228975"/>
                <a:gd name="connsiteX0-71" fmla="*/ 0 w 12201525"/>
                <a:gd name="connsiteY0-72" fmla="*/ 3228975 h 3228975"/>
                <a:gd name="connsiteX1-73" fmla="*/ 2238375 w 12201525"/>
                <a:gd name="connsiteY1-74" fmla="*/ 2476500 h 3228975"/>
                <a:gd name="connsiteX2-75" fmla="*/ 4791075 w 12201525"/>
                <a:gd name="connsiteY2-76" fmla="*/ 2152650 h 3228975"/>
                <a:gd name="connsiteX3-77" fmla="*/ 6629400 w 12201525"/>
                <a:gd name="connsiteY3-78" fmla="*/ 2381250 h 3228975"/>
                <a:gd name="connsiteX4-79" fmla="*/ 8134350 w 12201525"/>
                <a:gd name="connsiteY4-80" fmla="*/ 1581150 h 3228975"/>
                <a:gd name="connsiteX5-81" fmla="*/ 9467850 w 12201525"/>
                <a:gd name="connsiteY5-82" fmla="*/ 1333500 h 3228975"/>
                <a:gd name="connsiteX6-83" fmla="*/ 12201525 w 12201525"/>
                <a:gd name="connsiteY6-84" fmla="*/ 0 h 3228975"/>
                <a:gd name="connsiteX0-85" fmla="*/ 0 w 12201525"/>
                <a:gd name="connsiteY0-86" fmla="*/ 3228975 h 3228975"/>
                <a:gd name="connsiteX1-87" fmla="*/ 2238375 w 12201525"/>
                <a:gd name="connsiteY1-88" fmla="*/ 2476500 h 3228975"/>
                <a:gd name="connsiteX2-89" fmla="*/ 4791075 w 12201525"/>
                <a:gd name="connsiteY2-90" fmla="*/ 2152650 h 3228975"/>
                <a:gd name="connsiteX3-91" fmla="*/ 6629400 w 12201525"/>
                <a:gd name="connsiteY3-92" fmla="*/ 2381250 h 3228975"/>
                <a:gd name="connsiteX4-93" fmla="*/ 8134350 w 12201525"/>
                <a:gd name="connsiteY4-94" fmla="*/ 1581150 h 3228975"/>
                <a:gd name="connsiteX5-95" fmla="*/ 9467850 w 12201525"/>
                <a:gd name="connsiteY5-96" fmla="*/ 1333500 h 3228975"/>
                <a:gd name="connsiteX6-97" fmla="*/ 12201525 w 12201525"/>
                <a:gd name="connsiteY6-98" fmla="*/ 0 h 3228975"/>
                <a:gd name="connsiteX0-99" fmla="*/ 0 w 12201525"/>
                <a:gd name="connsiteY0-100" fmla="*/ 3228975 h 3228975"/>
                <a:gd name="connsiteX1-101" fmla="*/ 2238375 w 12201525"/>
                <a:gd name="connsiteY1-102" fmla="*/ 2476500 h 3228975"/>
                <a:gd name="connsiteX2-103" fmla="*/ 4791075 w 12201525"/>
                <a:gd name="connsiteY2-104" fmla="*/ 2152650 h 3228975"/>
                <a:gd name="connsiteX3-105" fmla="*/ 6629400 w 12201525"/>
                <a:gd name="connsiteY3-106" fmla="*/ 2381250 h 3228975"/>
                <a:gd name="connsiteX4-107" fmla="*/ 8134350 w 12201525"/>
                <a:gd name="connsiteY4-108" fmla="*/ 1581150 h 3228975"/>
                <a:gd name="connsiteX5-109" fmla="*/ 9467850 w 12201525"/>
                <a:gd name="connsiteY5-110" fmla="*/ 1333500 h 3228975"/>
                <a:gd name="connsiteX6-111" fmla="*/ 12201525 w 12201525"/>
                <a:gd name="connsiteY6-112" fmla="*/ 0 h 3228975"/>
                <a:gd name="connsiteX0-113" fmla="*/ 0 w 12201525"/>
                <a:gd name="connsiteY0-114" fmla="*/ 3228975 h 3228975"/>
                <a:gd name="connsiteX1-115" fmla="*/ 2238375 w 12201525"/>
                <a:gd name="connsiteY1-116" fmla="*/ 2476500 h 3228975"/>
                <a:gd name="connsiteX2-117" fmla="*/ 4791075 w 12201525"/>
                <a:gd name="connsiteY2-118" fmla="*/ 2152650 h 3228975"/>
                <a:gd name="connsiteX3-119" fmla="*/ 6629400 w 12201525"/>
                <a:gd name="connsiteY3-120" fmla="*/ 2381250 h 3228975"/>
                <a:gd name="connsiteX4-121" fmla="*/ 8134350 w 12201525"/>
                <a:gd name="connsiteY4-122" fmla="*/ 1581150 h 3228975"/>
                <a:gd name="connsiteX5-123" fmla="*/ 9467850 w 12201525"/>
                <a:gd name="connsiteY5-124" fmla="*/ 1333500 h 3228975"/>
                <a:gd name="connsiteX6-125" fmla="*/ 12201525 w 12201525"/>
                <a:gd name="connsiteY6-126" fmla="*/ 0 h 3228975"/>
                <a:gd name="connsiteX0-127" fmla="*/ 0 w 12201525"/>
                <a:gd name="connsiteY0-128" fmla="*/ 3228975 h 3228975"/>
                <a:gd name="connsiteX1-129" fmla="*/ 2238375 w 12201525"/>
                <a:gd name="connsiteY1-130" fmla="*/ 2476500 h 3228975"/>
                <a:gd name="connsiteX2-131" fmla="*/ 4791075 w 12201525"/>
                <a:gd name="connsiteY2-132" fmla="*/ 2152650 h 3228975"/>
                <a:gd name="connsiteX3-133" fmla="*/ 6629400 w 12201525"/>
                <a:gd name="connsiteY3-134" fmla="*/ 2381250 h 3228975"/>
                <a:gd name="connsiteX4-135" fmla="*/ 8134350 w 12201525"/>
                <a:gd name="connsiteY4-136" fmla="*/ 1581150 h 3228975"/>
                <a:gd name="connsiteX5-137" fmla="*/ 9467850 w 12201525"/>
                <a:gd name="connsiteY5-138" fmla="*/ 1333500 h 3228975"/>
                <a:gd name="connsiteX6-139" fmla="*/ 12201525 w 12201525"/>
                <a:gd name="connsiteY6-140" fmla="*/ 0 h 3228975"/>
                <a:gd name="connsiteX0-141" fmla="*/ 0 w 12201525"/>
                <a:gd name="connsiteY0-142" fmla="*/ 3228975 h 3228975"/>
                <a:gd name="connsiteX1-143" fmla="*/ 2238375 w 12201525"/>
                <a:gd name="connsiteY1-144" fmla="*/ 2476500 h 3228975"/>
                <a:gd name="connsiteX2-145" fmla="*/ 4791075 w 12201525"/>
                <a:gd name="connsiteY2-146" fmla="*/ 2152650 h 3228975"/>
                <a:gd name="connsiteX3-147" fmla="*/ 6629400 w 12201525"/>
                <a:gd name="connsiteY3-148" fmla="*/ 2381250 h 3228975"/>
                <a:gd name="connsiteX4-149" fmla="*/ 8134350 w 12201525"/>
                <a:gd name="connsiteY4-150" fmla="*/ 1581150 h 3228975"/>
                <a:gd name="connsiteX5-151" fmla="*/ 9467850 w 12201525"/>
                <a:gd name="connsiteY5-152" fmla="*/ 1333500 h 3228975"/>
                <a:gd name="connsiteX6-153" fmla="*/ 12201525 w 12201525"/>
                <a:gd name="connsiteY6-154" fmla="*/ 0 h 3228975"/>
                <a:gd name="connsiteX0-155" fmla="*/ 0 w 12201525"/>
                <a:gd name="connsiteY0-156" fmla="*/ 3228975 h 3228975"/>
                <a:gd name="connsiteX1-157" fmla="*/ 2238375 w 12201525"/>
                <a:gd name="connsiteY1-158" fmla="*/ 2476500 h 3228975"/>
                <a:gd name="connsiteX2-159" fmla="*/ 4791075 w 12201525"/>
                <a:gd name="connsiteY2-160" fmla="*/ 2152650 h 3228975"/>
                <a:gd name="connsiteX3-161" fmla="*/ 6629400 w 12201525"/>
                <a:gd name="connsiteY3-162" fmla="*/ 2381250 h 3228975"/>
                <a:gd name="connsiteX4-163" fmla="*/ 8134350 w 12201525"/>
                <a:gd name="connsiteY4-164" fmla="*/ 1581150 h 3228975"/>
                <a:gd name="connsiteX5-165" fmla="*/ 9467850 w 12201525"/>
                <a:gd name="connsiteY5-166" fmla="*/ 1333500 h 3228975"/>
                <a:gd name="connsiteX6-167" fmla="*/ 12201525 w 12201525"/>
                <a:gd name="connsiteY6-168" fmla="*/ 0 h 3228975"/>
                <a:gd name="connsiteX0-169" fmla="*/ 0 w 12201525"/>
                <a:gd name="connsiteY0-170" fmla="*/ 3228975 h 3228975"/>
                <a:gd name="connsiteX1-171" fmla="*/ 2238375 w 12201525"/>
                <a:gd name="connsiteY1-172" fmla="*/ 2476500 h 3228975"/>
                <a:gd name="connsiteX2-173" fmla="*/ 4791075 w 12201525"/>
                <a:gd name="connsiteY2-174" fmla="*/ 2152650 h 3228975"/>
                <a:gd name="connsiteX3-175" fmla="*/ 6629400 w 12201525"/>
                <a:gd name="connsiteY3-176" fmla="*/ 2381250 h 3228975"/>
                <a:gd name="connsiteX4-177" fmla="*/ 8134350 w 12201525"/>
                <a:gd name="connsiteY4-178" fmla="*/ 1581150 h 3228975"/>
                <a:gd name="connsiteX5-179" fmla="*/ 9467850 w 12201525"/>
                <a:gd name="connsiteY5-180" fmla="*/ 1333500 h 3228975"/>
                <a:gd name="connsiteX6-181" fmla="*/ 12201525 w 12201525"/>
                <a:gd name="connsiteY6-182" fmla="*/ 0 h 3228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01525" h="3228975">
                  <a:moveTo>
                    <a:pt x="0" y="3228975"/>
                  </a:moveTo>
                  <a:cubicBezTo>
                    <a:pt x="746125" y="2978150"/>
                    <a:pt x="1868488" y="2541587"/>
                    <a:pt x="2238375" y="2476500"/>
                  </a:cubicBezTo>
                  <a:cubicBezTo>
                    <a:pt x="2608262" y="2411413"/>
                    <a:pt x="4402138" y="2111375"/>
                    <a:pt x="4791075" y="2152650"/>
                  </a:cubicBezTo>
                  <a:cubicBezTo>
                    <a:pt x="5180012" y="2193925"/>
                    <a:pt x="6072188" y="2476500"/>
                    <a:pt x="6629400" y="2381250"/>
                  </a:cubicBezTo>
                  <a:cubicBezTo>
                    <a:pt x="7186613" y="2286000"/>
                    <a:pt x="7623175" y="1635125"/>
                    <a:pt x="8134350" y="1581150"/>
                  </a:cubicBezTo>
                  <a:cubicBezTo>
                    <a:pt x="8645525" y="1527175"/>
                    <a:pt x="9042400" y="1568450"/>
                    <a:pt x="9467850" y="1333500"/>
                  </a:cubicBezTo>
                  <a:cubicBezTo>
                    <a:pt x="9893300" y="1098550"/>
                    <a:pt x="11290300" y="444500"/>
                    <a:pt x="12201525" y="0"/>
                  </a:cubicBezTo>
                </a:path>
              </a:pathLst>
            </a:custGeom>
            <a:no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椭圆 2"/>
            <p:cNvSpPr/>
            <p:nvPr/>
          </p:nvSpPr>
          <p:spPr>
            <a:xfrm>
              <a:off x="1981200" y="427672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椭圆 3"/>
            <p:cNvSpPr/>
            <p:nvPr/>
          </p:nvSpPr>
          <p:spPr>
            <a:xfrm>
              <a:off x="4552950" y="38766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 name="椭圆 4"/>
            <p:cNvSpPr/>
            <p:nvPr/>
          </p:nvSpPr>
          <p:spPr>
            <a:xfrm>
              <a:off x="6410325" y="4138613"/>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 name="椭圆 5"/>
            <p:cNvSpPr/>
            <p:nvPr/>
          </p:nvSpPr>
          <p:spPr>
            <a:xfrm>
              <a:off x="7972425" y="33051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7" name="椭圆 6"/>
            <p:cNvSpPr/>
            <p:nvPr/>
          </p:nvSpPr>
          <p:spPr>
            <a:xfrm>
              <a:off x="10391775" y="2533650"/>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sp>
        <p:nvSpPr>
          <p:cNvPr id="19466" name="small-sharp-pencil_16463"/>
          <p:cNvSpPr>
            <a:spLocks noChangeAspect="1" noChangeArrowheads="1"/>
          </p:cNvSpPr>
          <p:nvPr/>
        </p:nvSpPr>
        <p:spPr bwMode="auto">
          <a:xfrm flipH="1">
            <a:off x="6040042" y="250507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7" name="small-sharp-pencil_16463"/>
          <p:cNvSpPr>
            <a:spLocks noChangeAspect="1" noChangeArrowheads="1"/>
          </p:cNvSpPr>
          <p:nvPr/>
        </p:nvSpPr>
        <p:spPr bwMode="auto">
          <a:xfrm flipH="1">
            <a:off x="7854554" y="173672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8" name="small-sharp-pencil_16463"/>
          <p:cNvSpPr>
            <a:spLocks noChangeAspect="1" noChangeArrowheads="1"/>
          </p:cNvSpPr>
          <p:nvPr/>
        </p:nvSpPr>
        <p:spPr bwMode="auto">
          <a:xfrm flipH="1">
            <a:off x="4868467" y="3308351"/>
            <a:ext cx="345281" cy="455613"/>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9" name="small-sharp-pencil_16463"/>
          <p:cNvSpPr>
            <a:spLocks noChangeAspect="1" noChangeArrowheads="1"/>
          </p:cNvSpPr>
          <p:nvPr/>
        </p:nvSpPr>
        <p:spPr bwMode="auto">
          <a:xfrm flipH="1">
            <a:off x="1546623" y="3409950"/>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0" name="small-sharp-pencil_16463"/>
          <p:cNvSpPr>
            <a:spLocks noChangeAspect="1" noChangeArrowheads="1"/>
          </p:cNvSpPr>
          <p:nvPr/>
        </p:nvSpPr>
        <p:spPr bwMode="auto">
          <a:xfrm flipH="1">
            <a:off x="3445669" y="3009900"/>
            <a:ext cx="34409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1" name="文本框 36"/>
          <p:cNvSpPr txBox="1">
            <a:spLocks noChangeArrowheads="1"/>
          </p:cNvSpPr>
          <p:nvPr/>
        </p:nvSpPr>
        <p:spPr bwMode="auto">
          <a:xfrm>
            <a:off x="5307806" y="1581151"/>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第四节</a:t>
            </a:r>
          </a:p>
        </p:txBody>
      </p:sp>
      <p:sp>
        <p:nvSpPr>
          <p:cNvPr id="19472" name="文本框 37"/>
          <p:cNvSpPr txBox="1">
            <a:spLocks noChangeArrowheads="1"/>
          </p:cNvSpPr>
          <p:nvPr/>
        </p:nvSpPr>
        <p:spPr bwMode="auto">
          <a:xfrm>
            <a:off x="4807743" y="2019300"/>
            <a:ext cx="21490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政策监控概述</a:t>
            </a:r>
          </a:p>
        </p:txBody>
      </p:sp>
      <p:sp>
        <p:nvSpPr>
          <p:cNvPr id="19473" name="文本框 36"/>
          <p:cNvSpPr txBox="1">
            <a:spLocks noChangeArrowheads="1"/>
          </p:cNvSpPr>
          <p:nvPr/>
        </p:nvSpPr>
        <p:spPr bwMode="auto">
          <a:xfrm>
            <a:off x="4572000" y="40751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第三节</a:t>
            </a:r>
          </a:p>
        </p:txBody>
      </p:sp>
      <p:sp>
        <p:nvSpPr>
          <p:cNvPr id="19474" name="文本框 37"/>
          <p:cNvSpPr txBox="1">
            <a:spLocks noChangeArrowheads="1"/>
          </p:cNvSpPr>
          <p:nvPr/>
        </p:nvSpPr>
        <p:spPr bwMode="auto">
          <a:xfrm>
            <a:off x="4201716" y="4581526"/>
            <a:ext cx="22562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政策评估方法</a:t>
            </a:r>
          </a:p>
        </p:txBody>
      </p:sp>
      <p:sp>
        <p:nvSpPr>
          <p:cNvPr id="19476" name="文本框 37"/>
          <p:cNvSpPr txBox="1">
            <a:spLocks noChangeArrowheads="1"/>
          </p:cNvSpPr>
          <p:nvPr/>
        </p:nvSpPr>
        <p:spPr bwMode="auto">
          <a:xfrm>
            <a:off x="2462212" y="2365376"/>
            <a:ext cx="21097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政策评估的过程与内容</a:t>
            </a:r>
          </a:p>
        </p:txBody>
      </p:sp>
      <p:sp>
        <p:nvSpPr>
          <p:cNvPr id="19477" name="文本框 36"/>
          <p:cNvSpPr txBox="1">
            <a:spLocks noChangeArrowheads="1"/>
          </p:cNvSpPr>
          <p:nvPr/>
        </p:nvSpPr>
        <p:spPr bwMode="auto">
          <a:xfrm>
            <a:off x="7192566" y="2660651"/>
            <a:ext cx="125134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第五节</a:t>
            </a:r>
          </a:p>
        </p:txBody>
      </p:sp>
      <p:sp>
        <p:nvSpPr>
          <p:cNvPr id="19478" name="文本框 37"/>
          <p:cNvSpPr txBox="1">
            <a:spLocks noChangeArrowheads="1"/>
          </p:cNvSpPr>
          <p:nvPr/>
        </p:nvSpPr>
        <p:spPr bwMode="auto">
          <a:xfrm>
            <a:off x="7192566" y="3190875"/>
            <a:ext cx="18752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政策监控过程与机制</a:t>
            </a:r>
          </a:p>
        </p:txBody>
      </p:sp>
      <p:sp>
        <p:nvSpPr>
          <p:cNvPr id="19479" name="文本框 36"/>
          <p:cNvSpPr txBox="1">
            <a:spLocks noChangeArrowheads="1"/>
          </p:cNvSpPr>
          <p:nvPr/>
        </p:nvSpPr>
        <p:spPr bwMode="auto">
          <a:xfrm>
            <a:off x="920353" y="43164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a:solidFill>
                  <a:srgbClr val="0D0D0D"/>
                </a:solidFill>
                <a:ea typeface="宋体" panose="02010600030101010101" pitchFamily="2" charset="-122"/>
                <a:sym typeface="思源黑体 CN Light" charset="0"/>
              </a:rPr>
              <a:t>第一节</a:t>
            </a:r>
          </a:p>
        </p:txBody>
      </p:sp>
      <p:sp>
        <p:nvSpPr>
          <p:cNvPr id="19480" name="文本框 37"/>
          <p:cNvSpPr txBox="1">
            <a:spLocks noChangeArrowheads="1"/>
          </p:cNvSpPr>
          <p:nvPr/>
        </p:nvSpPr>
        <p:spPr bwMode="auto">
          <a:xfrm>
            <a:off x="647701" y="4837113"/>
            <a:ext cx="205978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smtClean="0">
                <a:solidFill>
                  <a:srgbClr val="0D0D0D"/>
                </a:solidFill>
                <a:ea typeface="宋体" panose="02010600030101010101" pitchFamily="2" charset="-122"/>
                <a:sym typeface="思源黑体 CN Light" charset="0"/>
              </a:rPr>
              <a:t>政策评估概述</a:t>
            </a:r>
            <a:endParaRPr lang="zh-CN" altLang="en-US" sz="2000" dirty="0">
              <a:solidFill>
                <a:srgbClr val="0D0D0D"/>
              </a:solidFill>
              <a:ea typeface="宋体" panose="02010600030101010101" pitchFamily="2" charset="-122"/>
              <a:sym typeface="思源黑体 CN Light" charset="0"/>
            </a:endParaRPr>
          </a:p>
        </p:txBody>
      </p:sp>
      <p:sp>
        <p:nvSpPr>
          <p:cNvPr id="29" name="文本框 36"/>
          <p:cNvSpPr txBox="1">
            <a:spLocks noChangeArrowheads="1"/>
          </p:cNvSpPr>
          <p:nvPr/>
        </p:nvSpPr>
        <p:spPr bwMode="auto">
          <a:xfrm>
            <a:off x="2667596" y="1784352"/>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smtClean="0">
                <a:solidFill>
                  <a:srgbClr val="0D0D0D"/>
                </a:solidFill>
                <a:ea typeface="宋体" panose="02010600030101010101" pitchFamily="2" charset="-122"/>
                <a:sym typeface="思源黑体 CN Light" charset="0"/>
              </a:rPr>
              <a:t>第二节</a:t>
            </a:r>
            <a:endParaRPr lang="zh-CN" altLang="en-US" sz="2400" b="1" dirty="0">
              <a:solidFill>
                <a:srgbClr val="0D0D0D"/>
              </a:solidFill>
              <a:ea typeface="宋体" panose="02010600030101010101" pitchFamily="2" charset="-122"/>
              <a:sym typeface="思源黑体 CN Light" charset="0"/>
            </a:endParaRPr>
          </a:p>
        </p:txBody>
      </p:sp>
    </p:spTree>
    <p:extLst>
      <p:ext uri="{BB962C8B-B14F-4D97-AF65-F5344CB8AC3E}">
        <p14:creationId xmlns:p14="http://schemas.microsoft.com/office/powerpoint/2010/main" val="1113097811"/>
      </p:ext>
    </p:extLst>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政策</a:t>
            </a:r>
            <a:r>
              <a:rPr lang="zh-CN" altLang="en-US" b="1" dirty="0">
                <a:solidFill>
                  <a:srgbClr val="6D5337"/>
                </a:solidFill>
                <a:sym typeface="思源黑体 CN Light" charset="0"/>
              </a:rPr>
              <a:t>评估概述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smtClean="0">
                <a:sym typeface="思源黑体 CN Light" charset="0"/>
              </a:rPr>
              <a:t>一、政策</a:t>
            </a:r>
            <a:r>
              <a:rPr lang="zh-CN" altLang="en-US" sz="2400" dirty="0">
                <a:sym typeface="思源黑体 CN Light" charset="0"/>
              </a:rPr>
              <a:t>评估</a:t>
            </a:r>
            <a:r>
              <a:rPr lang="zh-CN" altLang="en-US" sz="2400" dirty="0" smtClean="0">
                <a:sym typeface="思源黑体 CN Light" charset="0"/>
              </a:rPr>
              <a:t>的概念</a:t>
            </a:r>
            <a:endParaRPr lang="zh-CN" altLang="en-US" sz="2400" dirty="0">
              <a:sym typeface="思源黑体 CN Light" charset="0"/>
            </a:endParaRPr>
          </a:p>
          <a:p>
            <a:pPr marL="0" indent="0">
              <a:spcBef>
                <a:spcPts val="1200"/>
              </a:spcBef>
              <a:buNone/>
            </a:pPr>
            <a:r>
              <a:rPr lang="zh-CN" altLang="en-US" sz="2400" dirty="0" smtClean="0">
                <a:sym typeface="思源黑体 CN Light" charset="0"/>
              </a:rPr>
              <a:t>    公共</a:t>
            </a:r>
            <a:r>
              <a:rPr lang="zh-CN" altLang="en-US" sz="2400" dirty="0">
                <a:sym typeface="思源黑体 CN Light" charset="0"/>
              </a:rPr>
              <a:t>政策评估就是评估主体依据一定的标准和程序，对政策产出和政策影响进行检测和评价，以判断政策结果是否达到预期目标的活动，并以此作为决定政策变化、政策改进和制定新政策的依据</a:t>
            </a:r>
            <a:r>
              <a:rPr lang="zh-CN" altLang="en-US" sz="2400" dirty="0" smtClean="0">
                <a:sym typeface="思源黑体 CN Light" charset="0"/>
              </a:rPr>
              <a:t>。</a:t>
            </a:r>
            <a:endParaRPr lang="zh-CN" altLang="en-US" sz="2400" dirty="0">
              <a:sym typeface="思源黑体 CN Light" charset="0"/>
            </a:endParaRPr>
          </a:p>
        </p:txBody>
      </p:sp>
    </p:spTree>
    <p:extLst>
      <p:ext uri="{BB962C8B-B14F-4D97-AF65-F5344CB8AC3E}">
        <p14:creationId xmlns:p14="http://schemas.microsoft.com/office/powerpoint/2010/main" val="2789292404"/>
      </p:ext>
    </p:extLst>
  </p:cSld>
  <p:clrMapOvr>
    <a:masterClrMapping/>
  </p:clrMapOvr>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政策</a:t>
            </a:r>
            <a:r>
              <a:rPr lang="zh-CN" altLang="en-US" b="1" dirty="0">
                <a:solidFill>
                  <a:srgbClr val="6D5337"/>
                </a:solidFill>
                <a:sym typeface="思源黑体 CN Light" charset="0"/>
              </a:rPr>
              <a:t>评估概述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smtClean="0">
                <a:sym typeface="思源黑体 CN Light" charset="0"/>
              </a:rPr>
              <a:t>一、政策</a:t>
            </a:r>
            <a:r>
              <a:rPr lang="zh-CN" altLang="en-US" sz="2400" dirty="0">
                <a:sym typeface="思源黑体 CN Light" charset="0"/>
              </a:rPr>
              <a:t>评估</a:t>
            </a:r>
            <a:r>
              <a:rPr lang="zh-CN" altLang="en-US" sz="2400" dirty="0" smtClean="0">
                <a:sym typeface="思源黑体 CN Light" charset="0"/>
              </a:rPr>
              <a:t>的类型</a:t>
            </a:r>
            <a:endParaRPr lang="en-US" altLang="zh-CN" sz="2400" dirty="0" smtClean="0">
              <a:sym typeface="思源黑体 CN Light" charset="0"/>
            </a:endParaRPr>
          </a:p>
          <a:p>
            <a:pPr marL="0" indent="0">
              <a:spcBef>
                <a:spcPts val="1200"/>
              </a:spcBef>
              <a:buNone/>
            </a:pPr>
            <a:r>
              <a:rPr lang="zh-CN" altLang="en-US" sz="2400" dirty="0" smtClean="0">
                <a:sym typeface="思源黑体 CN Light" charset="0"/>
              </a:rPr>
              <a:t>    公共</a:t>
            </a:r>
            <a:r>
              <a:rPr lang="zh-CN" altLang="en-US" sz="2400" dirty="0">
                <a:sym typeface="思源黑体 CN Light" charset="0"/>
              </a:rPr>
              <a:t>政策评估就是评估主体依据一定的标准和程序，对政策产出和政策影响进行检测和评价，以判断政策结果是否达到预期目标的活动，并以此作为决定政策变化、政策改进和制定新政策的依据</a:t>
            </a:r>
            <a:r>
              <a:rPr lang="zh-CN" altLang="en-US" sz="2400" dirty="0" smtClean="0">
                <a:sym typeface="思源黑体 CN Light" charset="0"/>
              </a:rPr>
              <a:t>。</a:t>
            </a:r>
            <a:endParaRPr lang="zh-CN" altLang="en-US" sz="2400" dirty="0">
              <a:sym typeface="思源黑体 CN Light" charset="0"/>
            </a:endParaRPr>
          </a:p>
        </p:txBody>
      </p:sp>
    </p:spTree>
    <p:extLst>
      <p:ext uri="{BB962C8B-B14F-4D97-AF65-F5344CB8AC3E}">
        <p14:creationId xmlns:p14="http://schemas.microsoft.com/office/powerpoint/2010/main" val="2146553176"/>
      </p:ext>
    </p:extLst>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政策</a:t>
            </a:r>
            <a:r>
              <a:rPr lang="zh-CN" altLang="en-US" b="1" dirty="0">
                <a:solidFill>
                  <a:srgbClr val="6D5337"/>
                </a:solidFill>
                <a:sym typeface="思源黑体 CN Light" charset="0"/>
              </a:rPr>
              <a:t>评估概述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smtClean="0">
                <a:sym typeface="思源黑体 CN Light" charset="0"/>
              </a:rPr>
              <a:t>二、政策评估的类型</a:t>
            </a:r>
          </a:p>
          <a:p>
            <a:pPr marL="0" indent="0">
              <a:spcBef>
                <a:spcPts val="1200"/>
              </a:spcBef>
              <a:buNone/>
            </a:pPr>
            <a:r>
              <a:rPr lang="zh-CN" altLang="en-US" sz="2400" dirty="0">
                <a:sym typeface="思源黑体 CN Light" charset="0"/>
              </a:rPr>
              <a:t>（一）正式评估和非正式评估</a:t>
            </a:r>
          </a:p>
          <a:p>
            <a:pPr marL="0" indent="0">
              <a:spcBef>
                <a:spcPts val="1200"/>
              </a:spcBef>
              <a:buNone/>
            </a:pPr>
            <a:r>
              <a:rPr lang="zh-CN" altLang="en-US" sz="2400" dirty="0" smtClean="0">
                <a:sym typeface="思源黑体 CN Light" charset="0"/>
              </a:rPr>
              <a:t>    正式</a:t>
            </a:r>
            <a:r>
              <a:rPr lang="zh-CN" altLang="en-US" sz="2400" dirty="0">
                <a:sym typeface="思源黑体 CN Light" charset="0"/>
              </a:rPr>
              <a:t>评估是指事先制订完整的评估方案，严格按规定的程序和内容执行，并由确定的</a:t>
            </a:r>
            <a:r>
              <a:rPr lang="zh-CN" altLang="en-US" sz="2400" dirty="0" smtClean="0">
                <a:sym typeface="思源黑体 CN Light" charset="0"/>
              </a:rPr>
              <a:t>评估</a:t>
            </a:r>
            <a:r>
              <a:rPr lang="zh-CN" altLang="en-US" sz="2400" dirty="0">
                <a:sym typeface="思源黑体 CN Light" charset="0"/>
              </a:rPr>
              <a:t>者实施的评估</a:t>
            </a:r>
            <a:r>
              <a:rPr lang="zh-CN" altLang="en-US" sz="2400" dirty="0" smtClean="0">
                <a:sym typeface="思源黑体 CN Light" charset="0"/>
              </a:rPr>
              <a:t>。</a:t>
            </a:r>
            <a:endParaRPr lang="en-US" altLang="zh-CN" sz="2400" dirty="0" smtClean="0">
              <a:sym typeface="思源黑体 CN Light" charset="0"/>
            </a:endParaRPr>
          </a:p>
          <a:p>
            <a:pPr marL="0" indent="0">
              <a:spcBef>
                <a:spcPts val="1200"/>
              </a:spcBef>
              <a:buNone/>
            </a:pPr>
            <a:r>
              <a:rPr lang="zh-CN" altLang="en-US" sz="2400" dirty="0" smtClean="0">
                <a:sym typeface="思源黑体 CN Light" charset="0"/>
              </a:rPr>
              <a:t>    非正式</a:t>
            </a:r>
            <a:r>
              <a:rPr lang="zh-CN" altLang="en-US" sz="2400" dirty="0">
                <a:sym typeface="思源黑体 CN Light" charset="0"/>
              </a:rPr>
              <a:t>评估是指对评估者、评估形式、评估内容没有严格规定，对评估的结论也不做</a:t>
            </a:r>
            <a:r>
              <a:rPr lang="zh-CN" altLang="en-US" sz="2400" dirty="0" smtClean="0">
                <a:sym typeface="思源黑体 CN Light" charset="0"/>
              </a:rPr>
              <a:t>严格要求</a:t>
            </a:r>
            <a:r>
              <a:rPr lang="zh-CN" altLang="en-US" sz="2400" dirty="0">
                <a:sym typeface="思源黑体 CN Light" charset="0"/>
              </a:rPr>
              <a:t>，团体和个人可以根据自己掌握的情况对政策做出评鉴的评估，具体表现形式有</a:t>
            </a:r>
            <a:r>
              <a:rPr lang="zh-CN" altLang="en-US" sz="2400" dirty="0" smtClean="0">
                <a:sym typeface="思源黑体 CN Light" charset="0"/>
              </a:rPr>
              <a:t>领导的</a:t>
            </a:r>
            <a:r>
              <a:rPr lang="zh-CN" altLang="en-US" sz="2400" dirty="0">
                <a:sym typeface="思源黑体 CN Light" charset="0"/>
              </a:rPr>
              <a:t>公开视察和微服私访、民众的街谈巷议和公开呼吁、媒体的宣传报道和相关建议等</a:t>
            </a:r>
            <a:r>
              <a:rPr lang="zh-CN" altLang="en-US" sz="2400" dirty="0" smtClean="0">
                <a:sym typeface="思源黑体 CN Light" charset="0"/>
              </a:rPr>
              <a:t>。</a:t>
            </a:r>
            <a:endParaRPr lang="zh-CN" altLang="en-US" sz="2400" dirty="0" smtClean="0">
              <a:sym typeface="思源黑体 CN Light" charset="0"/>
            </a:endParaRPr>
          </a:p>
        </p:txBody>
      </p:sp>
    </p:spTree>
    <p:extLst>
      <p:ext uri="{BB962C8B-B14F-4D97-AF65-F5344CB8AC3E}">
        <p14:creationId xmlns:p14="http://schemas.microsoft.com/office/powerpoint/2010/main" val="2386426728"/>
      </p:ext>
    </p:extLst>
  </p:cSld>
  <p:clrMapOvr>
    <a:masterClrMapping/>
  </p:clrMapOvr>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政策</a:t>
            </a:r>
            <a:r>
              <a:rPr lang="zh-CN" altLang="en-US" b="1" dirty="0">
                <a:solidFill>
                  <a:srgbClr val="6D5337"/>
                </a:solidFill>
                <a:sym typeface="思源黑体 CN Light" charset="0"/>
              </a:rPr>
              <a:t>评估概述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smtClean="0">
                <a:sym typeface="思源黑体 CN Light" charset="0"/>
              </a:rPr>
              <a:t>二、政策评估的类型</a:t>
            </a:r>
          </a:p>
          <a:p>
            <a:pPr marL="0" indent="0">
              <a:spcBef>
                <a:spcPts val="1200"/>
              </a:spcBef>
              <a:buNone/>
            </a:pPr>
            <a:r>
              <a:rPr lang="zh-CN" altLang="en-US" sz="2400" dirty="0">
                <a:sym typeface="思源黑体 CN Light" charset="0"/>
              </a:rPr>
              <a:t>（二）内部评估和外部评估</a:t>
            </a:r>
          </a:p>
          <a:p>
            <a:pPr marL="0" indent="0">
              <a:spcBef>
                <a:spcPts val="1200"/>
              </a:spcBef>
              <a:buNone/>
            </a:pPr>
            <a:r>
              <a:rPr lang="zh-CN" altLang="en-US" sz="2400" dirty="0" smtClean="0">
                <a:sym typeface="思源黑体 CN Light" charset="0"/>
              </a:rPr>
              <a:t>    内部</a:t>
            </a:r>
            <a:r>
              <a:rPr lang="zh-CN" altLang="en-US" sz="2400" dirty="0">
                <a:sym typeface="思源黑体 CN Light" charset="0"/>
              </a:rPr>
              <a:t>评估是由公共部门特别是政府部门内部的评估者对政策进行</a:t>
            </a:r>
            <a:r>
              <a:rPr lang="zh-CN" altLang="en-US" sz="2400" dirty="0" smtClean="0">
                <a:sym typeface="思源黑体 CN Light" charset="0"/>
              </a:rPr>
              <a:t>评估。 </a:t>
            </a:r>
            <a:endParaRPr lang="en-US" altLang="zh-CN" sz="2400" dirty="0" smtClean="0">
              <a:sym typeface="思源黑体 CN Light" charset="0"/>
            </a:endParaRPr>
          </a:p>
          <a:p>
            <a:pPr marL="0" indent="0">
              <a:spcBef>
                <a:spcPts val="1200"/>
              </a:spcBef>
              <a:buNone/>
            </a:pPr>
            <a:r>
              <a:rPr lang="en-US" altLang="zh-CN" sz="2400" dirty="0">
                <a:sym typeface="思源黑体 CN Light" charset="0"/>
              </a:rPr>
              <a:t> </a:t>
            </a:r>
            <a:r>
              <a:rPr lang="en-US" altLang="zh-CN" sz="2400" dirty="0" smtClean="0">
                <a:sym typeface="思源黑体 CN Light" charset="0"/>
              </a:rPr>
              <a:t>   </a:t>
            </a:r>
            <a:r>
              <a:rPr lang="zh-CN" altLang="en-US" sz="2400" dirty="0" smtClean="0">
                <a:sym typeface="思源黑体 CN Light" charset="0"/>
              </a:rPr>
              <a:t>外部</a:t>
            </a:r>
            <a:r>
              <a:rPr lang="zh-CN" altLang="en-US" sz="2400" dirty="0">
                <a:sym typeface="思源黑体 CN Light" charset="0"/>
              </a:rPr>
              <a:t>评估是由公共部门特别是政府部门以外的评估者对政策进行评估，可以是由</a:t>
            </a:r>
            <a:r>
              <a:rPr lang="zh-CN" altLang="en-US" sz="2400" dirty="0" smtClean="0">
                <a:sym typeface="思源黑体 CN Light" charset="0"/>
              </a:rPr>
              <a:t>行政机构</a:t>
            </a:r>
            <a:r>
              <a:rPr lang="zh-CN" altLang="en-US" sz="2400" dirty="0">
                <a:sym typeface="思源黑体 CN Light" charset="0"/>
              </a:rPr>
              <a:t>委托营利性或非营利性的研究机构、学术团体、专业咨询公司、大专院校进行的，也</a:t>
            </a:r>
            <a:r>
              <a:rPr lang="zh-CN" altLang="en-US" sz="2400" dirty="0" smtClean="0">
                <a:sym typeface="思源黑体 CN Light" charset="0"/>
              </a:rPr>
              <a:t>可以是</a:t>
            </a:r>
            <a:r>
              <a:rPr lang="zh-CN" altLang="en-US" sz="2400" dirty="0">
                <a:sym typeface="思源黑体 CN Light" charset="0"/>
              </a:rPr>
              <a:t>由投资或立法机构组织的或由报纸、电视、民间团体等其他各种外部评估者组织的。</a:t>
            </a:r>
            <a:endParaRPr lang="zh-CN" altLang="en-US" sz="2400" dirty="0" smtClean="0">
              <a:sym typeface="思源黑体 CN Light" charset="0"/>
            </a:endParaRPr>
          </a:p>
        </p:txBody>
      </p:sp>
    </p:spTree>
    <p:extLst>
      <p:ext uri="{BB962C8B-B14F-4D97-AF65-F5344CB8AC3E}">
        <p14:creationId xmlns:p14="http://schemas.microsoft.com/office/powerpoint/2010/main" val="40754107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a:sym typeface="思源黑体 CN Light" charset="0"/>
              </a:rPr>
              <a:t> </a:t>
            </a:r>
            <a:r>
              <a:rPr lang="zh-CN" altLang="en-US" sz="2400" dirty="0" smtClean="0">
                <a:sym typeface="思源黑体 CN Light" charset="0"/>
              </a:rPr>
              <a:t>   </a:t>
            </a:r>
            <a:r>
              <a:rPr lang="en-US" altLang="zh-CN" sz="2400" dirty="0" smtClean="0">
                <a:sym typeface="思源黑体 CN Light" charset="0"/>
              </a:rPr>
              <a:t>2</a:t>
            </a:r>
            <a:r>
              <a:rPr lang="en-US" altLang="zh-CN" sz="2400" dirty="0">
                <a:sym typeface="思源黑体 CN Light" charset="0"/>
              </a:rPr>
              <a:t>. </a:t>
            </a:r>
            <a:r>
              <a:rPr lang="zh-CN" altLang="en-US" sz="2400" dirty="0">
                <a:sym typeface="思源黑体 CN Light" charset="0"/>
              </a:rPr>
              <a:t>基本政策</a:t>
            </a:r>
          </a:p>
          <a:p>
            <a:pPr marL="0" indent="0">
              <a:buNone/>
            </a:pPr>
            <a:r>
              <a:rPr lang="zh-CN" altLang="en-US" sz="2400" dirty="0" smtClean="0">
                <a:sym typeface="思源黑体 CN Light" charset="0"/>
              </a:rPr>
              <a:t>    基本</a:t>
            </a:r>
            <a:r>
              <a:rPr lang="zh-CN" altLang="en-US" sz="2400" dirty="0">
                <a:sym typeface="思源黑体 CN Light" charset="0"/>
              </a:rPr>
              <a:t>政策是公共政策主体用以指导某一领域或某一方面工作的原则，是元政策在某</a:t>
            </a:r>
            <a:r>
              <a:rPr lang="zh-CN" altLang="en-US" sz="2400" dirty="0" smtClean="0">
                <a:sym typeface="思源黑体 CN Light" charset="0"/>
              </a:rPr>
              <a:t>一领域</a:t>
            </a:r>
            <a:r>
              <a:rPr lang="zh-CN" altLang="en-US" sz="2400" dirty="0">
                <a:sym typeface="思源黑体 CN Light" charset="0"/>
              </a:rPr>
              <a:t>或某一方面的具体化。    </a:t>
            </a:r>
            <a:endParaRPr lang="en-US" altLang="zh-CN" sz="2400" dirty="0" smtClean="0">
              <a:sym typeface="思源黑体 CN Light" charset="0"/>
            </a:endParaRPr>
          </a:p>
          <a:p>
            <a:pPr marL="0" indent="0">
              <a:buNone/>
            </a:pPr>
            <a:r>
              <a:rPr lang="zh-CN" altLang="en-US" sz="2400" dirty="0" smtClean="0">
                <a:sym typeface="思源黑体 CN Light" charset="0"/>
              </a:rPr>
              <a:t>    基本</a:t>
            </a:r>
            <a:r>
              <a:rPr lang="zh-CN" altLang="en-US" sz="2400" dirty="0">
                <a:sym typeface="思源黑体 CN Light" charset="0"/>
              </a:rPr>
              <a:t>政策的要素主要包括政策目标、战略重点、 战略方针、实施原则等。</a:t>
            </a:r>
          </a:p>
        </p:txBody>
      </p:sp>
    </p:spTree>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政策</a:t>
            </a:r>
            <a:r>
              <a:rPr lang="zh-CN" altLang="en-US" b="1" dirty="0">
                <a:solidFill>
                  <a:srgbClr val="6D5337"/>
                </a:solidFill>
                <a:sym typeface="思源黑体 CN Light" charset="0"/>
              </a:rPr>
              <a:t>评估概述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smtClean="0">
                <a:sym typeface="思源黑体 CN Light" charset="0"/>
              </a:rPr>
              <a:t>二、政策评估的类型</a:t>
            </a:r>
          </a:p>
          <a:p>
            <a:pPr marL="0" indent="0">
              <a:spcBef>
                <a:spcPts val="1200"/>
              </a:spcBef>
              <a:buNone/>
            </a:pPr>
            <a:r>
              <a:rPr lang="zh-CN" altLang="en-US" sz="2400" dirty="0">
                <a:sym typeface="思源黑体 CN Light" charset="0"/>
              </a:rPr>
              <a:t>（三）事前评估、事中评估和事后评估</a:t>
            </a:r>
            <a:endParaRPr lang="zh-CN" altLang="en-US" sz="2400" dirty="0" smtClean="0">
              <a:sym typeface="思源黑体 CN Light" charset="0"/>
            </a:endParaRPr>
          </a:p>
        </p:txBody>
      </p:sp>
      <p:pic>
        <p:nvPicPr>
          <p:cNvPr id="4" name="图片 3"/>
          <p:cNvPicPr>
            <a:picLocks noChangeAspect="1"/>
          </p:cNvPicPr>
          <p:nvPr/>
        </p:nvPicPr>
        <p:blipFill>
          <a:blip r:embed="rId2"/>
          <a:stretch>
            <a:fillRect/>
          </a:stretch>
        </p:blipFill>
        <p:spPr>
          <a:xfrm>
            <a:off x="502743" y="2692819"/>
            <a:ext cx="4158269" cy="1933203"/>
          </a:xfrm>
          <a:prstGeom prst="rect">
            <a:avLst/>
          </a:prstGeom>
        </p:spPr>
      </p:pic>
      <p:pic>
        <p:nvPicPr>
          <p:cNvPr id="5" name="图片 4"/>
          <p:cNvPicPr>
            <a:picLocks noChangeAspect="1"/>
          </p:cNvPicPr>
          <p:nvPr/>
        </p:nvPicPr>
        <p:blipFill>
          <a:blip r:embed="rId3"/>
          <a:stretch>
            <a:fillRect/>
          </a:stretch>
        </p:blipFill>
        <p:spPr>
          <a:xfrm>
            <a:off x="2722288" y="5244662"/>
            <a:ext cx="3889691" cy="543712"/>
          </a:xfrm>
          <a:prstGeom prst="rect">
            <a:avLst/>
          </a:prstGeom>
        </p:spPr>
      </p:pic>
      <p:pic>
        <p:nvPicPr>
          <p:cNvPr id="6" name="图片 5"/>
          <p:cNvPicPr>
            <a:picLocks noChangeAspect="1"/>
          </p:cNvPicPr>
          <p:nvPr/>
        </p:nvPicPr>
        <p:blipFill>
          <a:blip r:embed="rId4"/>
          <a:stretch>
            <a:fillRect/>
          </a:stretch>
        </p:blipFill>
        <p:spPr>
          <a:xfrm>
            <a:off x="5216506" y="2692818"/>
            <a:ext cx="3041281" cy="1933203"/>
          </a:xfrm>
          <a:prstGeom prst="rect">
            <a:avLst/>
          </a:prstGeom>
        </p:spPr>
      </p:pic>
      <p:sp>
        <p:nvSpPr>
          <p:cNvPr id="7" name="文本框 6"/>
          <p:cNvSpPr txBox="1"/>
          <p:nvPr/>
        </p:nvSpPr>
        <p:spPr>
          <a:xfrm>
            <a:off x="1723697" y="4654156"/>
            <a:ext cx="1450428" cy="378372"/>
          </a:xfrm>
          <a:prstGeom prst="rect">
            <a:avLst/>
          </a:prstGeom>
          <a:noFill/>
        </p:spPr>
        <p:txBody>
          <a:bodyPr wrap="square" rtlCol="0">
            <a:spAutoFit/>
          </a:bodyPr>
          <a:lstStyle/>
          <a:p>
            <a:r>
              <a:rPr lang="zh-CN" altLang="en-US" dirty="0" smtClean="0"/>
              <a:t>事前评估</a:t>
            </a:r>
            <a:endParaRPr lang="zh-CN" altLang="en-US" dirty="0"/>
          </a:p>
        </p:txBody>
      </p:sp>
      <p:sp>
        <p:nvSpPr>
          <p:cNvPr id="9" name="文本框 8"/>
          <p:cNvSpPr txBox="1"/>
          <p:nvPr/>
        </p:nvSpPr>
        <p:spPr>
          <a:xfrm>
            <a:off x="6106510" y="4626021"/>
            <a:ext cx="1103587" cy="369332"/>
          </a:xfrm>
          <a:prstGeom prst="rect">
            <a:avLst/>
          </a:prstGeom>
          <a:noFill/>
        </p:spPr>
        <p:txBody>
          <a:bodyPr wrap="square" rtlCol="0">
            <a:spAutoFit/>
          </a:bodyPr>
          <a:lstStyle/>
          <a:p>
            <a:r>
              <a:rPr lang="zh-CN" altLang="en-US" dirty="0" smtClean="0"/>
              <a:t>事后评估</a:t>
            </a:r>
            <a:endParaRPr lang="zh-CN" altLang="en-US" dirty="0"/>
          </a:p>
        </p:txBody>
      </p:sp>
      <p:sp>
        <p:nvSpPr>
          <p:cNvPr id="12" name="文本框 11"/>
          <p:cNvSpPr txBox="1"/>
          <p:nvPr/>
        </p:nvSpPr>
        <p:spPr>
          <a:xfrm>
            <a:off x="3993931" y="5917324"/>
            <a:ext cx="1222575" cy="369332"/>
          </a:xfrm>
          <a:prstGeom prst="rect">
            <a:avLst/>
          </a:prstGeom>
          <a:noFill/>
        </p:spPr>
        <p:txBody>
          <a:bodyPr wrap="square" rtlCol="0">
            <a:spAutoFit/>
          </a:bodyPr>
          <a:lstStyle/>
          <a:p>
            <a:r>
              <a:rPr lang="zh-CN" altLang="en-US" dirty="0" smtClean="0"/>
              <a:t>事中评估</a:t>
            </a:r>
            <a:endParaRPr lang="zh-CN" altLang="en-US" dirty="0"/>
          </a:p>
        </p:txBody>
      </p:sp>
    </p:spTree>
    <p:extLst>
      <p:ext uri="{BB962C8B-B14F-4D97-AF65-F5344CB8AC3E}">
        <p14:creationId xmlns:p14="http://schemas.microsoft.com/office/powerpoint/2010/main" val="1180204930"/>
      </p:ext>
    </p:extLst>
  </p:cSld>
  <p:clrMapOvr>
    <a:masterClrMapping/>
  </p:clrMapOvr>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政策</a:t>
            </a:r>
            <a:r>
              <a:rPr lang="zh-CN" altLang="en-US" b="1" dirty="0">
                <a:solidFill>
                  <a:srgbClr val="6D5337"/>
                </a:solidFill>
                <a:sym typeface="思源黑体 CN Light" charset="0"/>
              </a:rPr>
              <a:t>评估概述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smtClean="0">
                <a:sym typeface="思源黑体 CN Light" charset="0"/>
              </a:rPr>
              <a:t>三、</a:t>
            </a:r>
            <a:r>
              <a:rPr lang="zh-CN" altLang="en-US" sz="2400" dirty="0" smtClean="0">
                <a:sym typeface="思源黑体 CN Light" charset="0"/>
              </a:rPr>
              <a:t>政策评估</a:t>
            </a:r>
            <a:r>
              <a:rPr lang="zh-CN" altLang="en-US" sz="2400" dirty="0" smtClean="0">
                <a:sym typeface="思源黑体 CN Light" charset="0"/>
              </a:rPr>
              <a:t>的标准</a:t>
            </a:r>
            <a:endParaRPr lang="en-US" altLang="zh-CN" sz="2400" dirty="0" smtClean="0">
              <a:sym typeface="思源黑体 CN Light" charset="0"/>
            </a:endParaRPr>
          </a:p>
        </p:txBody>
      </p:sp>
      <p:pic>
        <p:nvPicPr>
          <p:cNvPr id="4" name="图片 3"/>
          <p:cNvPicPr>
            <a:picLocks noChangeAspect="1"/>
          </p:cNvPicPr>
          <p:nvPr/>
        </p:nvPicPr>
        <p:blipFill>
          <a:blip r:embed="rId2"/>
          <a:stretch>
            <a:fillRect/>
          </a:stretch>
        </p:blipFill>
        <p:spPr>
          <a:xfrm>
            <a:off x="327022" y="2262116"/>
            <a:ext cx="8449986" cy="4087865"/>
          </a:xfrm>
          <a:prstGeom prst="rect">
            <a:avLst/>
          </a:prstGeom>
        </p:spPr>
      </p:pic>
    </p:spTree>
    <p:extLst>
      <p:ext uri="{BB962C8B-B14F-4D97-AF65-F5344CB8AC3E}">
        <p14:creationId xmlns:p14="http://schemas.microsoft.com/office/powerpoint/2010/main" val="961749296"/>
      </p:ext>
    </p:extLst>
  </p:cSld>
  <p:clrMapOvr>
    <a:masterClrMapping/>
  </p:clrMapOvr>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政策</a:t>
            </a:r>
            <a:r>
              <a:rPr lang="zh-CN" altLang="en-US" b="1" dirty="0">
                <a:solidFill>
                  <a:srgbClr val="6D5337"/>
                </a:solidFill>
                <a:sym typeface="思源黑体 CN Light" charset="0"/>
              </a:rPr>
              <a:t>评估概述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四、政策评估的作用</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评估是检验政策的效果、效益和效率的基本</a:t>
            </a:r>
            <a:r>
              <a:rPr lang="zh-CN" altLang="en-US" sz="2400" dirty="0" smtClean="0">
                <a:sym typeface="思源黑体 CN Light" charset="0"/>
              </a:rPr>
              <a:t>途径。</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评估是决定政策修正、调整、继续或终止的重要</a:t>
            </a:r>
            <a:r>
              <a:rPr lang="zh-CN" altLang="en-US" sz="2400" dirty="0" smtClean="0">
                <a:sym typeface="思源黑体 CN Light" charset="0"/>
              </a:rPr>
              <a:t>依据。</a:t>
            </a:r>
            <a:endParaRPr lang="zh-CN" altLang="en-US" sz="2400" dirty="0">
              <a:sym typeface="思源黑体 CN Light" charset="0"/>
            </a:endParaRP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评估是合理配置资源的有效</a:t>
            </a:r>
            <a:r>
              <a:rPr lang="zh-CN" altLang="en-US" sz="2400" dirty="0" smtClean="0">
                <a:sym typeface="思源黑体 CN Light" charset="0"/>
              </a:rPr>
              <a:t>手段。</a:t>
            </a:r>
            <a:endParaRPr lang="zh-CN" altLang="en-US" sz="2400" dirty="0">
              <a:sym typeface="思源黑体 CN Light" charset="0"/>
            </a:endParaRP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评估是决策科学化、民主化的</a:t>
            </a:r>
            <a:r>
              <a:rPr lang="zh-CN" altLang="en-US" sz="2400" dirty="0" smtClean="0">
                <a:sym typeface="思源黑体 CN Light" charset="0"/>
              </a:rPr>
              <a:t>必由之路。</a:t>
            </a:r>
            <a:endParaRPr lang="zh-CN" altLang="en-US" sz="2400" dirty="0">
              <a:sym typeface="思源黑体 CN Light" charset="0"/>
            </a:endParaRPr>
          </a:p>
        </p:txBody>
      </p:sp>
    </p:spTree>
    <p:extLst>
      <p:ext uri="{BB962C8B-B14F-4D97-AF65-F5344CB8AC3E}">
        <p14:creationId xmlns:p14="http://schemas.microsoft.com/office/powerpoint/2010/main" val="2710904592"/>
      </p:ext>
    </p:extLst>
  </p:cSld>
  <p:clrMapOvr>
    <a:masterClrMapping/>
  </p:clrMapOvr>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评估的过程与内容</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一、准备阶段</a:t>
            </a:r>
          </a:p>
          <a:p>
            <a:pPr>
              <a:spcBef>
                <a:spcPts val="1200"/>
              </a:spcBef>
            </a:pPr>
            <a:r>
              <a:rPr lang="zh-CN" altLang="en-US" sz="2400" dirty="0" smtClean="0">
                <a:sym typeface="思源黑体 CN Light" charset="0"/>
              </a:rPr>
              <a:t>明确</a:t>
            </a:r>
            <a:r>
              <a:rPr lang="zh-CN" altLang="en-US" sz="2400" dirty="0">
                <a:sym typeface="思源黑体 CN Light" charset="0"/>
              </a:rPr>
              <a:t>评估目的　　</a:t>
            </a:r>
          </a:p>
          <a:p>
            <a:pPr>
              <a:spcBef>
                <a:spcPts val="1200"/>
              </a:spcBef>
            </a:pPr>
            <a:r>
              <a:rPr lang="zh-CN" altLang="en-US" sz="2400" dirty="0" smtClean="0">
                <a:sym typeface="思源黑体 CN Light" charset="0"/>
              </a:rPr>
              <a:t>挑选</a:t>
            </a:r>
            <a:r>
              <a:rPr lang="zh-CN" altLang="en-US" sz="2400" dirty="0">
                <a:sym typeface="思源黑体 CN Light" charset="0"/>
              </a:rPr>
              <a:t>和培训评估人员　　</a:t>
            </a:r>
          </a:p>
          <a:p>
            <a:pPr>
              <a:spcBef>
                <a:spcPts val="1200"/>
              </a:spcBef>
            </a:pPr>
            <a:r>
              <a:rPr lang="zh-CN" altLang="en-US" sz="2400" dirty="0" smtClean="0">
                <a:sym typeface="思源黑体 CN Light" charset="0"/>
              </a:rPr>
              <a:t>选定</a:t>
            </a:r>
            <a:r>
              <a:rPr lang="zh-CN" altLang="en-US" sz="2400" dirty="0">
                <a:sym typeface="思源黑体 CN Light" charset="0"/>
              </a:rPr>
              <a:t>评估对象　　</a:t>
            </a:r>
          </a:p>
          <a:p>
            <a:pPr>
              <a:spcBef>
                <a:spcPts val="1200"/>
              </a:spcBef>
            </a:pPr>
            <a:r>
              <a:rPr lang="zh-CN" altLang="en-US" sz="2400" dirty="0" smtClean="0">
                <a:sym typeface="思源黑体 CN Light" charset="0"/>
              </a:rPr>
              <a:t>制订评估</a:t>
            </a:r>
            <a:r>
              <a:rPr lang="zh-CN" altLang="en-US" sz="2400" dirty="0" smtClean="0">
                <a:sym typeface="思源黑体 CN Light" charset="0"/>
              </a:rPr>
              <a:t>计划　　</a:t>
            </a:r>
          </a:p>
        </p:txBody>
      </p:sp>
    </p:spTree>
    <p:extLst>
      <p:ext uri="{BB962C8B-B14F-4D97-AF65-F5344CB8AC3E}">
        <p14:creationId xmlns:p14="http://schemas.microsoft.com/office/powerpoint/2010/main" val="3999896463"/>
      </p:ext>
    </p:extLst>
  </p:cSld>
  <p:clrMapOvr>
    <a:masterClrMapping/>
  </p:clrMapOvr>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评估的过程与内容</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二、实施阶段</a:t>
            </a:r>
          </a:p>
          <a:p>
            <a:pPr>
              <a:spcBef>
                <a:spcPts val="1200"/>
              </a:spcBef>
            </a:pPr>
            <a:r>
              <a:rPr lang="zh-CN" altLang="en-US" sz="2400" dirty="0" smtClean="0">
                <a:sym typeface="思源黑体 CN Light" charset="0"/>
              </a:rPr>
              <a:t>政策</a:t>
            </a:r>
            <a:r>
              <a:rPr lang="zh-CN" altLang="en-US" sz="2400" dirty="0">
                <a:sym typeface="思源黑体 CN Light" charset="0"/>
              </a:rPr>
              <a:t>信息的收集  </a:t>
            </a:r>
          </a:p>
          <a:p>
            <a:pPr>
              <a:spcBef>
                <a:spcPts val="1200"/>
              </a:spcBef>
            </a:pPr>
            <a:r>
              <a:rPr lang="zh-CN" altLang="en-US" sz="2400" dirty="0">
                <a:sym typeface="思源黑体 CN Light" charset="0"/>
              </a:rPr>
              <a:t>综合分析与沟通</a:t>
            </a:r>
            <a:r>
              <a:rPr lang="zh-CN" altLang="en-US" sz="2400" dirty="0" smtClean="0">
                <a:sym typeface="思源黑体 CN Light" charset="0"/>
              </a:rPr>
              <a:t>论证</a:t>
            </a:r>
            <a:endParaRPr lang="en-US" altLang="zh-CN" sz="2400" dirty="0" smtClean="0">
              <a:sym typeface="思源黑体 CN Light" charset="0"/>
            </a:endParaRPr>
          </a:p>
          <a:p>
            <a:pPr>
              <a:spcBef>
                <a:spcPts val="1200"/>
              </a:spcBef>
            </a:pPr>
            <a:r>
              <a:rPr lang="zh-CN" altLang="en-US" sz="2400" dirty="0">
                <a:sym typeface="思源黑体 CN Light" charset="0"/>
              </a:rPr>
              <a:t>执行过程</a:t>
            </a:r>
            <a:r>
              <a:rPr lang="zh-CN" altLang="en-US" sz="2400" dirty="0" smtClean="0">
                <a:sym typeface="思源黑体 CN Light" charset="0"/>
              </a:rPr>
              <a:t>评估</a:t>
            </a:r>
            <a:endParaRPr lang="en-US" altLang="zh-CN" sz="2400" dirty="0" smtClean="0">
              <a:sym typeface="思源黑体 CN Light" charset="0"/>
            </a:endParaRPr>
          </a:p>
          <a:p>
            <a:pPr>
              <a:spcBef>
                <a:spcPts val="1200"/>
              </a:spcBef>
            </a:pPr>
            <a:r>
              <a:rPr lang="zh-CN" altLang="en-US" sz="2400" dirty="0">
                <a:sym typeface="思源黑体 CN Light" charset="0"/>
              </a:rPr>
              <a:t>综合影响评估</a:t>
            </a:r>
          </a:p>
          <a:p>
            <a:pPr marL="0" indent="0">
              <a:spcBef>
                <a:spcPts val="1200"/>
              </a:spcBef>
              <a:buNone/>
            </a:pPr>
            <a:endParaRPr lang="en-US" altLang="zh-CN" sz="2400" dirty="0" smtClean="0">
              <a:sym typeface="思源黑体 CN Light" charset="0"/>
            </a:endParaRPr>
          </a:p>
          <a:p>
            <a:pPr>
              <a:spcBef>
                <a:spcPts val="1200"/>
              </a:spcBef>
            </a:pPr>
            <a:endParaRPr lang="zh-CN" altLang="en-US" sz="2400" dirty="0">
              <a:sym typeface="思源黑体 CN Light" charset="0"/>
            </a:endParaRPr>
          </a:p>
        </p:txBody>
      </p:sp>
    </p:spTree>
    <p:extLst>
      <p:ext uri="{BB962C8B-B14F-4D97-AF65-F5344CB8AC3E}">
        <p14:creationId xmlns:p14="http://schemas.microsoft.com/office/powerpoint/2010/main" val="2902168270"/>
      </p:ext>
    </p:extLst>
  </p:cSld>
  <p:clrMapOvr>
    <a:masterClrMapping/>
  </p:clrMapOvr>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评估的过程与内容</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smtClean="0">
                <a:sym typeface="思源黑体 CN Light" charset="0"/>
              </a:rPr>
              <a:t>三</a:t>
            </a:r>
            <a:r>
              <a:rPr lang="zh-CN" altLang="en-US" sz="2400" dirty="0">
                <a:sym typeface="思源黑体 CN Light" charset="0"/>
              </a:rPr>
              <a:t>、总结阶段</a:t>
            </a:r>
          </a:p>
          <a:p>
            <a:pPr marL="0" indent="0">
              <a:spcBef>
                <a:spcPts val="1200"/>
              </a:spcBef>
              <a:buNone/>
            </a:pPr>
            <a:r>
              <a:rPr lang="zh-CN" altLang="en-US" sz="2400" dirty="0" smtClean="0">
                <a:sym typeface="思源黑体 CN Light" charset="0"/>
              </a:rPr>
              <a:t>    对</a:t>
            </a:r>
            <a:r>
              <a:rPr lang="zh-CN" altLang="en-US" sz="2400" dirty="0">
                <a:sym typeface="思源黑体 CN Light" charset="0"/>
              </a:rPr>
              <a:t>政策效果进行客观</a:t>
            </a:r>
            <a:r>
              <a:rPr lang="zh-CN" altLang="en-US" sz="2400" dirty="0" smtClean="0">
                <a:sym typeface="思源黑体 CN Light" charset="0"/>
              </a:rPr>
              <a:t>陈述</a:t>
            </a:r>
            <a:r>
              <a:rPr lang="zh-CN" altLang="en-US" sz="2400" dirty="0">
                <a:sym typeface="思源黑体 CN Light" charset="0"/>
              </a:rPr>
              <a:t>、</a:t>
            </a:r>
            <a:r>
              <a:rPr lang="zh-CN" altLang="en-US" sz="2400" dirty="0" smtClean="0">
                <a:sym typeface="思源黑体 CN Light" charset="0"/>
              </a:rPr>
              <a:t>对</a:t>
            </a:r>
            <a:r>
              <a:rPr lang="zh-CN" altLang="en-US" sz="2400" dirty="0">
                <a:sym typeface="思源黑体 CN Light" charset="0"/>
              </a:rPr>
              <a:t>政策进行价值</a:t>
            </a:r>
            <a:r>
              <a:rPr lang="zh-CN" altLang="en-US" sz="2400" dirty="0" smtClean="0">
                <a:sym typeface="思源黑体 CN Light" charset="0"/>
              </a:rPr>
              <a:t>判断</a:t>
            </a:r>
            <a:r>
              <a:rPr lang="zh-CN" altLang="en-US" sz="2400" dirty="0">
                <a:sym typeface="思源黑体 CN Light" charset="0"/>
              </a:rPr>
              <a:t>、</a:t>
            </a:r>
            <a:r>
              <a:rPr lang="zh-CN" altLang="en-US" sz="2400" dirty="0" smtClean="0">
                <a:sym typeface="思源黑体 CN Light" charset="0"/>
              </a:rPr>
              <a:t>提出</a:t>
            </a:r>
            <a:r>
              <a:rPr lang="zh-CN" altLang="en-US" sz="2400" dirty="0">
                <a:sym typeface="思源黑体 CN Light" charset="0"/>
              </a:rPr>
              <a:t>政策建议外，还应对评估过程的</a:t>
            </a:r>
            <a:r>
              <a:rPr lang="zh-CN" altLang="en-US" sz="2400" dirty="0" smtClean="0">
                <a:sym typeface="思源黑体 CN Light" charset="0"/>
              </a:rPr>
              <a:t>优缺点做必要</a:t>
            </a:r>
            <a:r>
              <a:rPr lang="zh-CN" altLang="en-US" sz="2400" dirty="0">
                <a:sym typeface="思源黑体 CN Light" charset="0"/>
              </a:rPr>
              <a:t>的总结。其中，政策建议要对政策是否继续、修改、变更或终止做出说明，并陈述相关理由</a:t>
            </a:r>
            <a:r>
              <a:rPr lang="zh-CN" altLang="en-US" sz="2400" dirty="0" smtClean="0">
                <a:sym typeface="思源黑体 CN Light" charset="0"/>
              </a:rPr>
              <a:t>。</a:t>
            </a:r>
            <a:endParaRPr lang="zh-CN" altLang="en-US" sz="2400" dirty="0">
              <a:sym typeface="思源黑体 CN Light" charset="0"/>
            </a:endParaRPr>
          </a:p>
        </p:txBody>
      </p:sp>
    </p:spTree>
    <p:extLst>
      <p:ext uri="{BB962C8B-B14F-4D97-AF65-F5344CB8AC3E}">
        <p14:creationId xmlns:p14="http://schemas.microsoft.com/office/powerpoint/2010/main" val="1819179897"/>
      </p:ext>
    </p:extLst>
  </p:cSld>
  <p:clrMapOvr>
    <a:masterClrMapping/>
  </p:clrMapOvr>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第三</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评估方法</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一、前后对比法</a:t>
            </a:r>
          </a:p>
          <a:p>
            <a:pPr marL="0" indent="0">
              <a:spcBef>
                <a:spcPts val="1200"/>
              </a:spcBef>
              <a:buNone/>
            </a:pPr>
            <a:r>
              <a:rPr lang="zh-CN" altLang="en-US" sz="2400" dirty="0">
                <a:sym typeface="思源黑体 CN Light" charset="0"/>
              </a:rPr>
              <a:t>（一）简单“</a:t>
            </a:r>
            <a:r>
              <a:rPr lang="zh-CN" altLang="en-US" sz="2400" dirty="0" smtClean="0">
                <a:sym typeface="思源黑体 CN Light" charset="0"/>
              </a:rPr>
              <a:t>前</a:t>
            </a:r>
            <a:r>
              <a:rPr lang="en-US" altLang="zh-CN" sz="2400" dirty="0" smtClean="0">
                <a:sym typeface="思源黑体 CN Light" charset="0"/>
              </a:rPr>
              <a:t>-</a:t>
            </a:r>
            <a:r>
              <a:rPr lang="zh-CN" altLang="en-US" sz="2400" dirty="0" smtClean="0">
                <a:sym typeface="思源黑体 CN Light" charset="0"/>
              </a:rPr>
              <a:t>后</a:t>
            </a:r>
            <a:r>
              <a:rPr lang="zh-CN" altLang="en-US" sz="2400" dirty="0">
                <a:sym typeface="思源黑体 CN Light" charset="0"/>
              </a:rPr>
              <a:t>”对比</a:t>
            </a:r>
            <a:r>
              <a:rPr lang="zh-CN" altLang="en-US" sz="2400" dirty="0" smtClean="0">
                <a:sym typeface="思源黑体 CN Light" charset="0"/>
              </a:rPr>
              <a:t>分析</a:t>
            </a:r>
            <a:endParaRPr lang="zh-CN" altLang="en-US" sz="2400" dirty="0">
              <a:sym typeface="思源黑体 CN Light" charset="0"/>
            </a:endParaRPr>
          </a:p>
        </p:txBody>
      </p:sp>
      <p:pic>
        <p:nvPicPr>
          <p:cNvPr id="4" name="图片 3"/>
          <p:cNvPicPr>
            <a:picLocks noChangeAspect="1"/>
          </p:cNvPicPr>
          <p:nvPr/>
        </p:nvPicPr>
        <p:blipFill>
          <a:blip r:embed="rId2"/>
          <a:stretch>
            <a:fillRect/>
          </a:stretch>
        </p:blipFill>
        <p:spPr>
          <a:xfrm>
            <a:off x="1818072" y="2730254"/>
            <a:ext cx="5339473" cy="3868242"/>
          </a:xfrm>
          <a:prstGeom prst="rect">
            <a:avLst/>
          </a:prstGeom>
        </p:spPr>
      </p:pic>
    </p:spTree>
    <p:extLst>
      <p:ext uri="{BB962C8B-B14F-4D97-AF65-F5344CB8AC3E}">
        <p14:creationId xmlns:p14="http://schemas.microsoft.com/office/powerpoint/2010/main" val="2147100538"/>
      </p:ext>
    </p:extLst>
  </p:cSld>
  <p:clrMapOvr>
    <a:masterClrMapping/>
  </p:clrMapOvr>
  <p:timing>
    <p:tnLst>
      <p:par>
        <p:cTn id="1" dur="indefinite" restart="never" nodeType="tmRoot"/>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第三</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评估方法</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一、前后</a:t>
            </a:r>
            <a:r>
              <a:rPr lang="zh-CN" altLang="en-US" sz="2400" dirty="0" smtClean="0">
                <a:sym typeface="思源黑体 CN Light" charset="0"/>
              </a:rPr>
              <a:t>对比法</a:t>
            </a:r>
            <a:endParaRPr lang="en-US" altLang="zh-CN" sz="2400" dirty="0" smtClean="0">
              <a:sym typeface="思源黑体 CN Light" charset="0"/>
            </a:endParaRPr>
          </a:p>
          <a:p>
            <a:pPr marL="0" indent="0">
              <a:spcBef>
                <a:spcPts val="1200"/>
              </a:spcBef>
              <a:buNone/>
            </a:pPr>
            <a:r>
              <a:rPr lang="zh-CN" altLang="en-US" sz="2400" dirty="0" smtClean="0">
                <a:sym typeface="思源黑体 CN Light" charset="0"/>
              </a:rPr>
              <a:t>（</a:t>
            </a:r>
            <a:r>
              <a:rPr lang="zh-CN" altLang="en-US" sz="2400" dirty="0">
                <a:sym typeface="思源黑体 CN Light" charset="0"/>
              </a:rPr>
              <a:t>二）“</a:t>
            </a:r>
            <a:r>
              <a:rPr lang="zh-CN" altLang="en-US" sz="2400" dirty="0" smtClean="0">
                <a:sym typeface="思源黑体 CN Light" charset="0"/>
              </a:rPr>
              <a:t>投射</a:t>
            </a:r>
            <a:r>
              <a:rPr lang="en-US" altLang="zh-CN" sz="2400" dirty="0" smtClean="0">
                <a:sym typeface="思源黑体 CN Light" charset="0"/>
              </a:rPr>
              <a:t>-</a:t>
            </a:r>
            <a:r>
              <a:rPr lang="zh-CN" altLang="en-US" sz="2400" dirty="0" smtClean="0">
                <a:sym typeface="思源黑体 CN Light" charset="0"/>
              </a:rPr>
              <a:t>实施</a:t>
            </a:r>
            <a:r>
              <a:rPr lang="zh-CN" altLang="en-US" sz="2400" dirty="0">
                <a:sym typeface="思源黑体 CN Light" charset="0"/>
              </a:rPr>
              <a:t>后”对比</a:t>
            </a:r>
            <a:r>
              <a:rPr lang="zh-CN" altLang="en-US" sz="2400" dirty="0" smtClean="0">
                <a:sym typeface="思源黑体 CN Light" charset="0"/>
              </a:rPr>
              <a:t>分析</a:t>
            </a:r>
            <a:endParaRPr lang="zh-CN" altLang="en-US" sz="2400" dirty="0">
              <a:sym typeface="思源黑体 CN Light" charset="0"/>
            </a:endParaRPr>
          </a:p>
        </p:txBody>
      </p:sp>
      <p:pic>
        <p:nvPicPr>
          <p:cNvPr id="4" name="图片 3"/>
          <p:cNvPicPr>
            <a:picLocks noChangeAspect="1"/>
          </p:cNvPicPr>
          <p:nvPr/>
        </p:nvPicPr>
        <p:blipFill>
          <a:blip r:embed="rId2"/>
          <a:stretch>
            <a:fillRect/>
          </a:stretch>
        </p:blipFill>
        <p:spPr>
          <a:xfrm>
            <a:off x="1652420" y="2694782"/>
            <a:ext cx="5168139" cy="3744117"/>
          </a:xfrm>
          <a:prstGeom prst="rect">
            <a:avLst/>
          </a:prstGeom>
        </p:spPr>
      </p:pic>
    </p:spTree>
    <p:extLst>
      <p:ext uri="{BB962C8B-B14F-4D97-AF65-F5344CB8AC3E}">
        <p14:creationId xmlns:p14="http://schemas.microsoft.com/office/powerpoint/2010/main" val="2080872244"/>
      </p:ext>
    </p:extLst>
  </p:cSld>
  <p:clrMapOvr>
    <a:masterClrMapping/>
  </p:clrMapOvr>
  <p:timing>
    <p:tnLst>
      <p:par>
        <p:cTn id="1" dur="indefinite" restart="never" nodeType="tmRoot"/>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第三</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评估方法</a:t>
            </a:r>
          </a:p>
        </p:txBody>
      </p:sp>
      <p:sp>
        <p:nvSpPr>
          <p:cNvPr id="3" name="内容占位符 2"/>
          <p:cNvSpPr>
            <a:spLocks noGrp="1"/>
          </p:cNvSpPr>
          <p:nvPr>
            <p:ph idx="1"/>
          </p:nvPr>
        </p:nvSpPr>
        <p:spPr>
          <a:xfrm>
            <a:off x="244929" y="1453243"/>
            <a:ext cx="8614172" cy="5168274"/>
          </a:xfrm>
        </p:spPr>
        <p:txBody>
          <a:bodyPr/>
          <a:lstStyle/>
          <a:p>
            <a:pPr marL="0" indent="0">
              <a:spcBef>
                <a:spcPts val="1200"/>
              </a:spcBef>
              <a:buNone/>
            </a:pPr>
            <a:r>
              <a:rPr lang="zh-CN" altLang="en-US" sz="2400" dirty="0">
                <a:sym typeface="思源黑体 CN Light" charset="0"/>
              </a:rPr>
              <a:t>一、前后对比法</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三）“</a:t>
            </a:r>
            <a:r>
              <a:rPr lang="zh-CN" altLang="en-US" sz="2400" dirty="0" smtClean="0">
                <a:sym typeface="思源黑体 CN Light" charset="0"/>
              </a:rPr>
              <a:t>有</a:t>
            </a:r>
            <a:r>
              <a:rPr lang="en-US" altLang="zh-CN" sz="2400" dirty="0" smtClean="0">
                <a:sym typeface="思源黑体 CN Light" charset="0"/>
              </a:rPr>
              <a:t>-</a:t>
            </a:r>
            <a:r>
              <a:rPr lang="zh-CN" altLang="en-US" sz="2400" dirty="0" smtClean="0">
                <a:sym typeface="思源黑体 CN Light" charset="0"/>
              </a:rPr>
              <a:t>无</a:t>
            </a:r>
            <a:r>
              <a:rPr lang="zh-CN" altLang="en-US" sz="2400" dirty="0">
                <a:sym typeface="思源黑体 CN Light" charset="0"/>
              </a:rPr>
              <a:t>”政策对比</a:t>
            </a:r>
            <a:r>
              <a:rPr lang="zh-CN" altLang="en-US" sz="2400" dirty="0" smtClean="0">
                <a:sym typeface="思源黑体 CN Light" charset="0"/>
              </a:rPr>
              <a:t>分析</a:t>
            </a:r>
            <a:endParaRPr lang="zh-CN" altLang="en-US" sz="2400" dirty="0">
              <a:sym typeface="思源黑体 CN Light" charset="0"/>
            </a:endParaRPr>
          </a:p>
        </p:txBody>
      </p:sp>
      <p:pic>
        <p:nvPicPr>
          <p:cNvPr id="5" name="图片 4"/>
          <p:cNvPicPr>
            <a:picLocks noChangeAspect="1"/>
          </p:cNvPicPr>
          <p:nvPr/>
        </p:nvPicPr>
        <p:blipFill>
          <a:blip r:embed="rId2"/>
          <a:stretch>
            <a:fillRect/>
          </a:stretch>
        </p:blipFill>
        <p:spPr>
          <a:xfrm>
            <a:off x="1526777" y="2635661"/>
            <a:ext cx="6137601" cy="3985855"/>
          </a:xfrm>
          <a:prstGeom prst="rect">
            <a:avLst/>
          </a:prstGeom>
        </p:spPr>
      </p:pic>
    </p:spTree>
    <p:extLst>
      <p:ext uri="{BB962C8B-B14F-4D97-AF65-F5344CB8AC3E}">
        <p14:creationId xmlns:p14="http://schemas.microsoft.com/office/powerpoint/2010/main" val="4290645002"/>
      </p:ext>
    </p:extLst>
  </p:cSld>
  <p:clrMapOvr>
    <a:masterClrMapping/>
  </p:clrMapOvr>
  <p:timing>
    <p:tnLst>
      <p:par>
        <p:cTn id="1" dur="indefinite" restart="never" nodeType="tmRoot"/>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第三</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评估方法</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一、前后对比法</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四）“</a:t>
            </a:r>
            <a:r>
              <a:rPr lang="zh-CN" altLang="en-US" sz="2400" dirty="0" smtClean="0">
                <a:sym typeface="思源黑体 CN Light" charset="0"/>
              </a:rPr>
              <a:t>控制对象</a:t>
            </a:r>
            <a:r>
              <a:rPr lang="en-US" altLang="zh-CN" sz="2400" dirty="0" smtClean="0">
                <a:sym typeface="思源黑体 CN Light" charset="0"/>
              </a:rPr>
              <a:t>-</a:t>
            </a:r>
            <a:r>
              <a:rPr lang="zh-CN" altLang="en-US" sz="2400" dirty="0" smtClean="0">
                <a:sym typeface="思源黑体 CN Light" charset="0"/>
              </a:rPr>
              <a:t>实验</a:t>
            </a:r>
            <a:r>
              <a:rPr lang="zh-CN" altLang="en-US" sz="2400" dirty="0">
                <a:sym typeface="思源黑体 CN Light" charset="0"/>
              </a:rPr>
              <a:t>对象”对比</a:t>
            </a:r>
            <a:r>
              <a:rPr lang="zh-CN" altLang="en-US" sz="2400" dirty="0" smtClean="0">
                <a:sym typeface="思源黑体 CN Light" charset="0"/>
              </a:rPr>
              <a:t>分析</a:t>
            </a:r>
            <a:endParaRPr lang="zh-CN" altLang="en-US" sz="2400" dirty="0">
              <a:sym typeface="思源黑体 CN Light" charset="0"/>
            </a:endParaRPr>
          </a:p>
        </p:txBody>
      </p:sp>
      <p:pic>
        <p:nvPicPr>
          <p:cNvPr id="4" name="图片 3"/>
          <p:cNvPicPr>
            <a:picLocks noChangeAspect="1"/>
          </p:cNvPicPr>
          <p:nvPr/>
        </p:nvPicPr>
        <p:blipFill>
          <a:blip r:embed="rId2"/>
          <a:stretch>
            <a:fillRect/>
          </a:stretch>
        </p:blipFill>
        <p:spPr>
          <a:xfrm>
            <a:off x="1747013" y="2694782"/>
            <a:ext cx="5168139" cy="3744117"/>
          </a:xfrm>
          <a:prstGeom prst="rect">
            <a:avLst/>
          </a:prstGeom>
        </p:spPr>
      </p:pic>
    </p:spTree>
    <p:extLst>
      <p:ext uri="{BB962C8B-B14F-4D97-AF65-F5344CB8AC3E}">
        <p14:creationId xmlns:p14="http://schemas.microsoft.com/office/powerpoint/2010/main" val="31979995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a:sym typeface="思源黑体 CN Light" charset="0"/>
              </a:rPr>
              <a:t> </a:t>
            </a:r>
            <a:r>
              <a:rPr lang="zh-CN" altLang="en-US" sz="2400" dirty="0" smtClean="0">
                <a:sym typeface="思源黑体 CN Light" charset="0"/>
              </a:rPr>
              <a:t>   </a:t>
            </a:r>
            <a:r>
              <a:rPr lang="en-US" altLang="zh-CN" sz="2400" dirty="0" smtClean="0">
                <a:sym typeface="思源黑体 CN Light" charset="0"/>
              </a:rPr>
              <a:t>3</a:t>
            </a:r>
            <a:r>
              <a:rPr lang="en-US" altLang="zh-CN" sz="2400" dirty="0">
                <a:sym typeface="思源黑体 CN Light" charset="0"/>
              </a:rPr>
              <a:t>. </a:t>
            </a:r>
            <a:r>
              <a:rPr lang="zh-CN" altLang="en-US" sz="2400" dirty="0">
                <a:sym typeface="思源黑体 CN Light" charset="0"/>
              </a:rPr>
              <a:t>具体政策</a:t>
            </a:r>
          </a:p>
          <a:p>
            <a:pPr marL="0" indent="0">
              <a:buNone/>
            </a:pPr>
            <a:r>
              <a:rPr lang="zh-CN" altLang="en-US" sz="2400" dirty="0">
                <a:sym typeface="思源黑体 CN Light" charset="0"/>
              </a:rPr>
              <a:t>    具体政策，又</a:t>
            </a:r>
            <a:r>
              <a:rPr lang="zh-CN" altLang="en-US" sz="2400" dirty="0" smtClean="0">
                <a:sym typeface="思源黑体 CN Light" charset="0"/>
              </a:rPr>
              <a:t>称部门</a:t>
            </a:r>
            <a:r>
              <a:rPr lang="zh-CN" altLang="en-US" sz="2400" dirty="0">
                <a:sym typeface="思源黑体 CN Light" charset="0"/>
              </a:rPr>
              <a:t>政策，是不同层次的公共政策主体针对某一具体问题而制定的具体措施、准则、界限性规定等。</a:t>
            </a:r>
          </a:p>
          <a:p>
            <a:pPr marL="0" indent="0">
              <a:buNone/>
            </a:pPr>
            <a:r>
              <a:rPr lang="zh-CN" altLang="en-US" sz="2400" dirty="0">
                <a:sym typeface="思源黑体 CN Light" charset="0"/>
              </a:rPr>
              <a:t>    具体政策在公共政策体系中处于最低层次，是基本政策的具体化，元政策、基本政策的目标和原则最终要靠具体政策贯彻和落实。</a:t>
            </a:r>
          </a:p>
        </p:txBody>
      </p:sp>
    </p:spTree>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第三</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评估方法</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二、成本收益分析法</a:t>
            </a:r>
          </a:p>
          <a:p>
            <a:pPr marL="0" indent="0">
              <a:spcBef>
                <a:spcPts val="1200"/>
              </a:spcBef>
              <a:buNone/>
            </a:pPr>
            <a:r>
              <a:rPr lang="zh-CN" altLang="en-US" sz="2400" dirty="0" smtClean="0">
                <a:sym typeface="思源黑体 CN Light" charset="0"/>
              </a:rPr>
              <a:t>    成本</a:t>
            </a:r>
            <a:r>
              <a:rPr lang="zh-CN" altLang="en-US" sz="2400" dirty="0">
                <a:sym typeface="思源黑体 CN Light" charset="0"/>
              </a:rPr>
              <a:t>收益</a:t>
            </a:r>
            <a:r>
              <a:rPr lang="zh-CN" altLang="en-US" sz="2400" dirty="0" smtClean="0">
                <a:sym typeface="思源黑体 CN Light" charset="0"/>
              </a:rPr>
              <a:t>分析法的</a:t>
            </a:r>
            <a:r>
              <a:rPr lang="zh-CN" altLang="en-US" sz="2400" dirty="0">
                <a:sym typeface="思源黑体 CN Light" charset="0"/>
              </a:rPr>
              <a:t>本质是采用“货币基准”，对政策实施的“投入成本”与政策目标达成后的“产出利益”作比较分析，从而决定是否采取以及采取何种政策的一种量化方法。其优势是将原本抽象复杂且不可共</a:t>
            </a:r>
            <a:r>
              <a:rPr lang="zh-CN" altLang="en-US" sz="2400" dirty="0" smtClean="0">
                <a:sym typeface="思源黑体 CN Light" charset="0"/>
              </a:rPr>
              <a:t>量的</a:t>
            </a:r>
            <a:r>
              <a:rPr lang="zh-CN" altLang="en-US" sz="2400" dirty="0">
                <a:sym typeface="思源黑体 CN Light" charset="0"/>
              </a:rPr>
              <a:t>利害关系，转化为可比较的共</a:t>
            </a:r>
            <a:r>
              <a:rPr lang="zh-CN" altLang="en-US" sz="2400" dirty="0" smtClean="0">
                <a:sym typeface="思源黑体 CN Light" charset="0"/>
              </a:rPr>
              <a:t>量关系</a:t>
            </a:r>
            <a:r>
              <a:rPr lang="zh-CN" altLang="en-US" sz="2400" dirty="0">
                <a:sym typeface="思源黑体 CN Light" charset="0"/>
              </a:rPr>
              <a:t>，以便于使用数学统计方法进行政策效果计算与检验</a:t>
            </a:r>
            <a:r>
              <a:rPr lang="zh-CN" altLang="en-US" sz="2400" dirty="0" smtClean="0">
                <a:sym typeface="思源黑体 CN Light" charset="0"/>
              </a:rPr>
              <a:t>。</a:t>
            </a:r>
            <a:endParaRPr lang="zh-CN" altLang="en-US" sz="2400" dirty="0">
              <a:sym typeface="思源黑体 CN Light" charset="0"/>
            </a:endParaRPr>
          </a:p>
        </p:txBody>
      </p:sp>
    </p:spTree>
    <p:extLst>
      <p:ext uri="{BB962C8B-B14F-4D97-AF65-F5344CB8AC3E}">
        <p14:creationId xmlns:p14="http://schemas.microsoft.com/office/powerpoint/2010/main" val="127132821"/>
      </p:ext>
    </p:extLst>
  </p:cSld>
  <p:clrMapOvr>
    <a:masterClrMapping/>
  </p:clrMapOvr>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一、政策监控的含义</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监控是政策监督与政策控制的合称，是为了实现政策的合法化、确定政策的贯彻实施而对政策的制定、执行、评估和终结等活动进行监督和控制的过程。其目的在于保障政策系统的顺利进行，提高政策制定与执行的质量，促进既定政策目标的实现和提高政策效率</a:t>
            </a:r>
            <a:r>
              <a:rPr lang="zh-CN" altLang="en-US" sz="2400" dirty="0" smtClean="0">
                <a:sym typeface="思源黑体 CN Light" charset="0"/>
              </a:rPr>
              <a:t>。</a:t>
            </a:r>
            <a:endParaRPr lang="zh-CN" altLang="en-US" sz="2400" dirty="0">
              <a:sym typeface="思源黑体 CN Light" charset="0"/>
            </a:endParaRPr>
          </a:p>
        </p:txBody>
      </p:sp>
    </p:spTree>
    <p:extLst>
      <p:ext uri="{BB962C8B-B14F-4D97-AF65-F5344CB8AC3E}">
        <p14:creationId xmlns:p14="http://schemas.microsoft.com/office/powerpoint/2010/main" val="290153100"/>
      </p:ext>
    </p:extLst>
  </p:cSld>
  <p:clrMapOvr>
    <a:masterClrMapping/>
  </p:clrMapOvr>
  <p:timing>
    <p:tnLst>
      <p:par>
        <p:cTn id="1" dur="indefinite" restart="never" nodeType="tmRoot"/>
      </p:par>
    </p:tn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一、政策监控的含义</a:t>
            </a:r>
          </a:p>
          <a:p>
            <a:pPr marL="0" indent="0">
              <a:spcBef>
                <a:spcPts val="1200"/>
              </a:spcBef>
              <a:buNone/>
            </a:pPr>
            <a:r>
              <a:rPr lang="zh-CN" altLang="en-US" sz="2400" dirty="0" smtClean="0">
                <a:sym typeface="思源黑体 CN Light" charset="0"/>
              </a:rPr>
              <a:t>（一）政策</a:t>
            </a:r>
            <a:r>
              <a:rPr lang="zh-CN" altLang="en-US" sz="2400" dirty="0">
                <a:sym typeface="思源黑体 CN Light" charset="0"/>
              </a:rPr>
              <a:t>监控具有特定的主体</a:t>
            </a:r>
          </a:p>
          <a:p>
            <a:pPr marL="0" indent="0">
              <a:spcBef>
                <a:spcPts val="1200"/>
              </a:spcBef>
              <a:buNone/>
            </a:pPr>
            <a:r>
              <a:rPr lang="zh-CN" altLang="en-US" sz="2400" dirty="0" smtClean="0">
                <a:sym typeface="思源黑体 CN Light" charset="0"/>
              </a:rPr>
              <a:t>    政策监控的主体由</a:t>
            </a:r>
            <a:r>
              <a:rPr lang="zh-CN" altLang="en-US" sz="2400" dirty="0">
                <a:sym typeface="思源黑体 CN Light" charset="0"/>
              </a:rPr>
              <a:t>立法机关、行政机关、司法机关、政党系统、利益集团、大众传媒以及公民等组成。</a:t>
            </a:r>
          </a:p>
        </p:txBody>
      </p:sp>
    </p:spTree>
    <p:extLst>
      <p:ext uri="{BB962C8B-B14F-4D97-AF65-F5344CB8AC3E}">
        <p14:creationId xmlns:p14="http://schemas.microsoft.com/office/powerpoint/2010/main" val="3058216415"/>
      </p:ext>
    </p:extLst>
  </p:cSld>
  <p:clrMapOvr>
    <a:masterClrMapping/>
  </p:clrMapOvr>
  <p:timing>
    <p:tnLst>
      <p:par>
        <p:cTn id="1" dur="indefinite" restart="never" nodeType="tmRoot"/>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一、政策监控的含义</a:t>
            </a:r>
          </a:p>
          <a:p>
            <a:pPr marL="0" indent="0">
              <a:spcBef>
                <a:spcPts val="1200"/>
              </a:spcBef>
              <a:buNone/>
            </a:pPr>
            <a:r>
              <a:rPr lang="zh-CN" altLang="en-US" sz="2400" dirty="0" smtClean="0">
                <a:sym typeface="思源黑体 CN Light" charset="0"/>
              </a:rPr>
              <a:t>（二）政策</a:t>
            </a:r>
            <a:r>
              <a:rPr lang="zh-CN" altLang="en-US" sz="2400" dirty="0">
                <a:sym typeface="思源黑体 CN Light" charset="0"/>
              </a:rPr>
              <a:t>监控具有特定的客体</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过程的各个环节包括政策的制定、执行、评估、终结以及承担这些功能活动的个人、团体和</a:t>
            </a:r>
            <a:r>
              <a:rPr lang="zh-CN" altLang="en-US" sz="2400" dirty="0" smtClean="0">
                <a:sym typeface="思源黑体 CN Light" charset="0"/>
              </a:rPr>
              <a:t>组织，都</a:t>
            </a:r>
            <a:r>
              <a:rPr lang="zh-CN" altLang="en-US" sz="2400" dirty="0">
                <a:sym typeface="思源黑体 CN Light" charset="0"/>
              </a:rPr>
              <a:t>属于监控的对象。</a:t>
            </a:r>
          </a:p>
          <a:p>
            <a:pPr marL="0" indent="0">
              <a:spcBef>
                <a:spcPts val="1200"/>
              </a:spcBef>
              <a:buNone/>
            </a:pPr>
            <a:endParaRPr lang="zh-CN" altLang="en-US" sz="2400" dirty="0">
              <a:sym typeface="思源黑体 CN Light" charset="0"/>
            </a:endParaRPr>
          </a:p>
        </p:txBody>
      </p:sp>
    </p:spTree>
    <p:extLst>
      <p:ext uri="{BB962C8B-B14F-4D97-AF65-F5344CB8AC3E}">
        <p14:creationId xmlns:p14="http://schemas.microsoft.com/office/powerpoint/2010/main" val="3703082784"/>
      </p:ext>
    </p:extLst>
  </p:cSld>
  <p:clrMapOvr>
    <a:masterClrMapping/>
  </p:clrMapOvr>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一、政策监控的含义</a:t>
            </a:r>
          </a:p>
          <a:p>
            <a:pPr marL="0" indent="0">
              <a:spcBef>
                <a:spcPts val="1200"/>
              </a:spcBef>
              <a:buNone/>
            </a:pPr>
            <a:r>
              <a:rPr lang="zh-CN" altLang="en-US" sz="2400" dirty="0" smtClean="0">
                <a:sym typeface="思源黑体 CN Light" charset="0"/>
              </a:rPr>
              <a:t>（三）政策</a:t>
            </a:r>
            <a:r>
              <a:rPr lang="zh-CN" altLang="en-US" sz="2400" dirty="0">
                <a:sym typeface="思源黑体 CN Light" charset="0"/>
              </a:rPr>
              <a:t>监控表现为一个活动过程</a:t>
            </a:r>
          </a:p>
          <a:p>
            <a:pPr marL="0" indent="0">
              <a:spcBef>
                <a:spcPts val="1200"/>
              </a:spcBef>
              <a:buNone/>
            </a:pPr>
            <a:r>
              <a:rPr lang="zh-CN" altLang="en-US" sz="2400" dirty="0" smtClean="0">
                <a:sym typeface="思源黑体 CN Light" charset="0"/>
              </a:rPr>
              <a:t>    政策监控是由</a:t>
            </a:r>
            <a:r>
              <a:rPr lang="zh-CN" altLang="en-US" sz="2400" dirty="0">
                <a:sym typeface="思源黑体 CN Light" charset="0"/>
              </a:rPr>
              <a:t>监督、控制和调整等功能活动组成的动态过程。</a:t>
            </a:r>
          </a:p>
          <a:p>
            <a:pPr marL="0" indent="0">
              <a:spcBef>
                <a:spcPts val="1200"/>
              </a:spcBef>
              <a:buNone/>
            </a:pPr>
            <a:endParaRPr lang="zh-CN" altLang="en-US" sz="2400" dirty="0">
              <a:sym typeface="思源黑体 CN Light" charset="0"/>
            </a:endParaRPr>
          </a:p>
        </p:txBody>
      </p:sp>
    </p:spTree>
    <p:extLst>
      <p:ext uri="{BB962C8B-B14F-4D97-AF65-F5344CB8AC3E}">
        <p14:creationId xmlns:p14="http://schemas.microsoft.com/office/powerpoint/2010/main" val="4087715260"/>
      </p:ext>
    </p:extLst>
  </p:cSld>
  <p:clrMapOvr>
    <a:masterClrMapping/>
  </p:clrMapOvr>
  <p:timing>
    <p:tnLst>
      <p:par>
        <p:cTn id="1" dur="indefinite" restart="never" nodeType="tmRoot"/>
      </p:par>
    </p:tnLst>
  </p:timing>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一、政策监控的含义</a:t>
            </a:r>
          </a:p>
          <a:p>
            <a:pPr marL="0" indent="0">
              <a:spcBef>
                <a:spcPts val="1200"/>
              </a:spcBef>
              <a:buNone/>
            </a:pPr>
            <a:r>
              <a:rPr lang="zh-CN" altLang="en-US" sz="2400" dirty="0" smtClean="0">
                <a:sym typeface="思源黑体 CN Light" charset="0"/>
              </a:rPr>
              <a:t>（四）政策</a:t>
            </a:r>
            <a:r>
              <a:rPr lang="zh-CN" altLang="en-US" sz="2400" dirty="0">
                <a:sym typeface="思源黑体 CN Light" charset="0"/>
              </a:rPr>
              <a:t>监控具有目标指向</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监控具有目标</a:t>
            </a:r>
            <a:r>
              <a:rPr lang="zh-CN" altLang="en-US" sz="2400" dirty="0" smtClean="0">
                <a:sym typeface="思源黑体 CN Light" charset="0"/>
              </a:rPr>
              <a:t>指向性是指保证</a:t>
            </a:r>
            <a:r>
              <a:rPr lang="zh-CN" altLang="en-US" sz="2400" dirty="0">
                <a:sym typeface="思源黑体 CN Light" charset="0"/>
              </a:rPr>
              <a:t>政策系统的顺利运行，提高公共政策的制定和执行质量，促进现实政策目标的实现，提高政策</a:t>
            </a:r>
            <a:r>
              <a:rPr lang="zh-CN" altLang="en-US" sz="2400" dirty="0" smtClean="0">
                <a:sym typeface="思源黑体 CN Light" charset="0"/>
              </a:rPr>
              <a:t>效率。</a:t>
            </a:r>
            <a:endParaRPr lang="zh-CN" altLang="en-US" sz="2400" dirty="0">
              <a:sym typeface="思源黑体 CN Light" charset="0"/>
            </a:endParaRPr>
          </a:p>
          <a:p>
            <a:pPr marL="0" indent="0">
              <a:spcBef>
                <a:spcPts val="1200"/>
              </a:spcBef>
              <a:buNone/>
            </a:pPr>
            <a:endParaRPr lang="zh-CN" altLang="en-US" sz="2400" dirty="0">
              <a:sym typeface="思源黑体 CN Light" charset="0"/>
            </a:endParaRPr>
          </a:p>
        </p:txBody>
      </p:sp>
    </p:spTree>
    <p:extLst>
      <p:ext uri="{BB962C8B-B14F-4D97-AF65-F5344CB8AC3E}">
        <p14:creationId xmlns:p14="http://schemas.microsoft.com/office/powerpoint/2010/main" val="115825790"/>
      </p:ext>
    </p:extLst>
  </p:cSld>
  <p:clrMapOvr>
    <a:masterClrMapping/>
  </p:clrMapOvr>
  <p:timing>
    <p:tnLst>
      <p:par>
        <p:cTn id="1" dur="indefinite" restart="never" nodeType="tmRoot"/>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lnSpc>
                <a:spcPct val="120000"/>
              </a:lnSpc>
              <a:spcBef>
                <a:spcPts val="1200"/>
              </a:spcBef>
              <a:buNone/>
            </a:pPr>
            <a:r>
              <a:rPr lang="zh-CN" altLang="en-US" sz="2400" dirty="0">
                <a:sym typeface="思源黑体 CN Light" charset="0"/>
              </a:rPr>
              <a:t>二、政策监控的分类</a:t>
            </a:r>
          </a:p>
          <a:p>
            <a:pPr marL="0" indent="0">
              <a:lnSpc>
                <a:spcPct val="120000"/>
              </a:lnSpc>
              <a:spcBef>
                <a:spcPts val="1200"/>
              </a:spcBef>
              <a:buNone/>
            </a:pPr>
            <a:r>
              <a:rPr lang="zh-CN" altLang="en-US" sz="2400" dirty="0" smtClean="0">
                <a:sym typeface="思源黑体 CN Light" charset="0"/>
              </a:rPr>
              <a:t>（</a:t>
            </a:r>
            <a:r>
              <a:rPr lang="zh-CN" altLang="en-US" sz="2400" dirty="0">
                <a:sym typeface="思源黑体 CN Light" charset="0"/>
              </a:rPr>
              <a:t>一）根据政策过程的不同阶段分类</a:t>
            </a:r>
          </a:p>
          <a:p>
            <a:pPr>
              <a:lnSpc>
                <a:spcPct val="120000"/>
              </a:lnSpc>
              <a:spcBef>
                <a:spcPts val="1200"/>
              </a:spcBef>
            </a:pPr>
            <a:r>
              <a:rPr lang="zh-CN" altLang="en-US" sz="2400" dirty="0" smtClean="0">
                <a:sym typeface="思源黑体 CN Light" charset="0"/>
              </a:rPr>
              <a:t>政策</a:t>
            </a:r>
            <a:r>
              <a:rPr lang="zh-CN" altLang="en-US" sz="2400" dirty="0">
                <a:sym typeface="思源黑体 CN Light" charset="0"/>
              </a:rPr>
              <a:t>制定监控</a:t>
            </a:r>
          </a:p>
          <a:p>
            <a:pPr>
              <a:lnSpc>
                <a:spcPct val="120000"/>
              </a:lnSpc>
              <a:spcBef>
                <a:spcPts val="1200"/>
              </a:spcBef>
            </a:pPr>
            <a:r>
              <a:rPr lang="zh-CN" altLang="en-US" sz="2400" dirty="0" smtClean="0">
                <a:sym typeface="思源黑体 CN Light" charset="0"/>
              </a:rPr>
              <a:t>政策</a:t>
            </a:r>
            <a:r>
              <a:rPr lang="zh-CN" altLang="en-US" sz="2400" dirty="0">
                <a:sym typeface="思源黑体 CN Light" charset="0"/>
              </a:rPr>
              <a:t>执行监控　　</a:t>
            </a:r>
          </a:p>
          <a:p>
            <a:pPr>
              <a:lnSpc>
                <a:spcPct val="120000"/>
              </a:lnSpc>
              <a:spcBef>
                <a:spcPts val="1200"/>
              </a:spcBef>
            </a:pPr>
            <a:r>
              <a:rPr lang="zh-CN" altLang="en-US" sz="2400" dirty="0" smtClean="0">
                <a:sym typeface="思源黑体 CN Light" charset="0"/>
              </a:rPr>
              <a:t>政策</a:t>
            </a:r>
            <a:r>
              <a:rPr lang="zh-CN" altLang="en-US" sz="2400" dirty="0">
                <a:sym typeface="思源黑体 CN Light" charset="0"/>
              </a:rPr>
              <a:t>评估</a:t>
            </a:r>
            <a:r>
              <a:rPr lang="zh-CN" altLang="en-US" sz="2400" dirty="0" smtClean="0">
                <a:sym typeface="思源黑体 CN Light" charset="0"/>
              </a:rPr>
              <a:t>监控</a:t>
            </a:r>
            <a:endParaRPr lang="en-US" altLang="zh-CN" sz="2400" dirty="0">
              <a:sym typeface="思源黑体 CN Light" charset="0"/>
            </a:endParaRPr>
          </a:p>
          <a:p>
            <a:pPr>
              <a:lnSpc>
                <a:spcPct val="120000"/>
              </a:lnSpc>
              <a:spcBef>
                <a:spcPts val="1200"/>
              </a:spcBef>
            </a:pPr>
            <a:r>
              <a:rPr lang="zh-CN" altLang="en-US" sz="2400" dirty="0" smtClean="0">
                <a:sym typeface="思源黑体 CN Light" charset="0"/>
              </a:rPr>
              <a:t>政策</a:t>
            </a:r>
            <a:r>
              <a:rPr lang="zh-CN" altLang="en-US" sz="2400" dirty="0">
                <a:sym typeface="思源黑体 CN Light" charset="0"/>
              </a:rPr>
              <a:t>终结监控　　</a:t>
            </a:r>
          </a:p>
        </p:txBody>
      </p:sp>
    </p:spTree>
    <p:extLst>
      <p:ext uri="{BB962C8B-B14F-4D97-AF65-F5344CB8AC3E}">
        <p14:creationId xmlns:p14="http://schemas.microsoft.com/office/powerpoint/2010/main" val="1351024845"/>
      </p:ext>
    </p:extLst>
  </p:cSld>
  <p:clrMapOvr>
    <a:masterClrMapping/>
  </p:clrMapOvr>
  <p:timing>
    <p:tnLst>
      <p:par>
        <p:cTn id="1" dur="indefinite" restart="never" nodeType="tmRoot"/>
      </p:par>
    </p:tn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lnSpc>
                <a:spcPct val="120000"/>
              </a:lnSpc>
              <a:spcBef>
                <a:spcPts val="1200"/>
              </a:spcBef>
              <a:buNone/>
            </a:pPr>
            <a:r>
              <a:rPr lang="zh-CN" altLang="en-US" sz="2400" dirty="0">
                <a:sym typeface="思源黑体 CN Light" charset="0"/>
              </a:rPr>
              <a:t>二、政策监控的分类</a:t>
            </a:r>
          </a:p>
          <a:p>
            <a:pPr marL="0" indent="0">
              <a:lnSpc>
                <a:spcPct val="120000"/>
              </a:lnSpc>
              <a:spcBef>
                <a:spcPts val="1200"/>
              </a:spcBef>
              <a:buNone/>
            </a:pPr>
            <a:r>
              <a:rPr lang="zh-CN" altLang="en-US" sz="2400" dirty="0">
                <a:sym typeface="思源黑体 CN Light" charset="0"/>
              </a:rPr>
              <a:t>（二）根据政策监控的不同时态分类</a:t>
            </a:r>
          </a:p>
          <a:p>
            <a:pPr>
              <a:lnSpc>
                <a:spcPct val="120000"/>
              </a:lnSpc>
              <a:spcBef>
                <a:spcPts val="1200"/>
              </a:spcBef>
            </a:pPr>
            <a:r>
              <a:rPr lang="zh-CN" altLang="en-US" sz="2400" dirty="0" smtClean="0">
                <a:sym typeface="思源黑体 CN Light" charset="0"/>
              </a:rPr>
              <a:t>事前监控</a:t>
            </a:r>
            <a:endParaRPr lang="en-US" altLang="zh-CN" sz="2400" dirty="0" smtClean="0">
              <a:sym typeface="思源黑体 CN Light" charset="0"/>
            </a:endParaRPr>
          </a:p>
          <a:p>
            <a:pPr>
              <a:lnSpc>
                <a:spcPct val="120000"/>
              </a:lnSpc>
              <a:spcBef>
                <a:spcPts val="1200"/>
              </a:spcBef>
            </a:pPr>
            <a:r>
              <a:rPr lang="zh-CN" altLang="en-US" sz="2400" dirty="0" smtClean="0">
                <a:sym typeface="思源黑体 CN Light" charset="0"/>
              </a:rPr>
              <a:t>事</a:t>
            </a:r>
            <a:r>
              <a:rPr lang="zh-CN" altLang="en-US" sz="2400" dirty="0">
                <a:sym typeface="思源黑体 CN Light" charset="0"/>
              </a:rPr>
              <a:t>中</a:t>
            </a:r>
            <a:r>
              <a:rPr lang="zh-CN" altLang="en-US" sz="2400" dirty="0" smtClean="0">
                <a:sym typeface="思源黑体 CN Light" charset="0"/>
              </a:rPr>
              <a:t>监控</a:t>
            </a:r>
            <a:endParaRPr lang="en-US" altLang="zh-CN" sz="2400" dirty="0" smtClean="0">
              <a:sym typeface="思源黑体 CN Light" charset="0"/>
            </a:endParaRPr>
          </a:p>
          <a:p>
            <a:pPr>
              <a:lnSpc>
                <a:spcPct val="120000"/>
              </a:lnSpc>
              <a:spcBef>
                <a:spcPts val="1200"/>
              </a:spcBef>
            </a:pPr>
            <a:r>
              <a:rPr lang="zh-CN" altLang="en-US" sz="2400" dirty="0" smtClean="0">
                <a:sym typeface="思源黑体 CN Light" charset="0"/>
              </a:rPr>
              <a:t>事后监控</a:t>
            </a:r>
            <a:endParaRPr lang="zh-CN" altLang="en-US" sz="2400" dirty="0">
              <a:sym typeface="思源黑体 CN Light" charset="0"/>
            </a:endParaRPr>
          </a:p>
        </p:txBody>
      </p:sp>
    </p:spTree>
    <p:extLst>
      <p:ext uri="{BB962C8B-B14F-4D97-AF65-F5344CB8AC3E}">
        <p14:creationId xmlns:p14="http://schemas.microsoft.com/office/powerpoint/2010/main" val="3426401317"/>
      </p:ext>
    </p:extLst>
  </p:cSld>
  <p:clrMapOvr>
    <a:masterClrMapping/>
  </p:clrMapOvr>
  <p:timing>
    <p:tnLst>
      <p:par>
        <p:cTn id="1" dur="indefinite" restart="never" nodeType="tmRoot"/>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lnSpc>
                <a:spcPct val="120000"/>
              </a:lnSpc>
              <a:spcBef>
                <a:spcPts val="1200"/>
              </a:spcBef>
              <a:buNone/>
            </a:pPr>
            <a:r>
              <a:rPr lang="zh-CN" altLang="en-US" sz="2400" dirty="0">
                <a:sym typeface="思源黑体 CN Light" charset="0"/>
              </a:rPr>
              <a:t>二、政策监控的分类</a:t>
            </a:r>
          </a:p>
          <a:p>
            <a:pPr marL="0" indent="0">
              <a:lnSpc>
                <a:spcPct val="120000"/>
              </a:lnSpc>
              <a:spcBef>
                <a:spcPts val="1200"/>
              </a:spcBef>
              <a:buNone/>
            </a:pPr>
            <a:r>
              <a:rPr lang="zh-CN" altLang="en-US" sz="2400" dirty="0">
                <a:sym typeface="思源黑体 CN Light" charset="0"/>
              </a:rPr>
              <a:t>（三）根据政策监控的层次分类</a:t>
            </a:r>
          </a:p>
          <a:p>
            <a:pPr>
              <a:lnSpc>
                <a:spcPct val="120000"/>
              </a:lnSpc>
              <a:spcBef>
                <a:spcPts val="1200"/>
              </a:spcBef>
            </a:pPr>
            <a:r>
              <a:rPr lang="zh-CN" altLang="en-US" sz="2400" dirty="0" smtClean="0">
                <a:sym typeface="思源黑体 CN Light" charset="0"/>
              </a:rPr>
              <a:t>自我监控</a:t>
            </a:r>
            <a:endParaRPr lang="en-US" altLang="zh-CN" sz="2400" dirty="0" smtClean="0">
              <a:sym typeface="思源黑体 CN Light" charset="0"/>
            </a:endParaRPr>
          </a:p>
          <a:p>
            <a:pPr>
              <a:lnSpc>
                <a:spcPct val="120000"/>
              </a:lnSpc>
              <a:spcBef>
                <a:spcPts val="1200"/>
              </a:spcBef>
            </a:pPr>
            <a:r>
              <a:rPr lang="zh-CN" altLang="en-US" sz="2400" dirty="0" smtClean="0">
                <a:sym typeface="思源黑体 CN Light" charset="0"/>
              </a:rPr>
              <a:t>逐级监控</a:t>
            </a:r>
            <a:endParaRPr lang="en-US" altLang="zh-CN" sz="2400" dirty="0" smtClean="0">
              <a:sym typeface="思源黑体 CN Light" charset="0"/>
            </a:endParaRPr>
          </a:p>
          <a:p>
            <a:pPr>
              <a:lnSpc>
                <a:spcPct val="120000"/>
              </a:lnSpc>
              <a:spcBef>
                <a:spcPts val="1200"/>
              </a:spcBef>
            </a:pPr>
            <a:r>
              <a:rPr lang="zh-CN" altLang="en-US" sz="2400" dirty="0" smtClean="0">
                <a:sym typeface="思源黑体 CN Light" charset="0"/>
              </a:rPr>
              <a:t>越级</a:t>
            </a:r>
            <a:r>
              <a:rPr lang="zh-CN" altLang="en-US" sz="2400" dirty="0">
                <a:sym typeface="思源黑体 CN Light" charset="0"/>
              </a:rPr>
              <a:t>监控</a:t>
            </a:r>
          </a:p>
        </p:txBody>
      </p:sp>
    </p:spTree>
    <p:extLst>
      <p:ext uri="{BB962C8B-B14F-4D97-AF65-F5344CB8AC3E}">
        <p14:creationId xmlns:p14="http://schemas.microsoft.com/office/powerpoint/2010/main" val="42659237"/>
      </p:ext>
    </p:extLst>
  </p:cSld>
  <p:clrMapOvr>
    <a:masterClrMapping/>
  </p:clrMapOvr>
  <p:timing>
    <p:tnLst>
      <p:par>
        <p:cTn id="1" dur="indefinite" restart="never" nodeType="tmRoot"/>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lnSpc>
                <a:spcPct val="120000"/>
              </a:lnSpc>
              <a:spcBef>
                <a:spcPts val="1200"/>
              </a:spcBef>
              <a:buNone/>
            </a:pPr>
            <a:r>
              <a:rPr lang="zh-CN" altLang="en-US" sz="2400" dirty="0">
                <a:sym typeface="思源黑体 CN Light" charset="0"/>
              </a:rPr>
              <a:t>二、政策监控的分类</a:t>
            </a:r>
          </a:p>
          <a:p>
            <a:pPr marL="0" indent="0">
              <a:lnSpc>
                <a:spcPct val="120000"/>
              </a:lnSpc>
              <a:spcBef>
                <a:spcPts val="1200"/>
              </a:spcBef>
              <a:buNone/>
            </a:pPr>
            <a:r>
              <a:rPr lang="zh-CN" altLang="en-US" sz="2400" dirty="0">
                <a:sym typeface="思源黑体 CN Light" charset="0"/>
              </a:rPr>
              <a:t>（四）根据政策监控的内容分类</a:t>
            </a:r>
          </a:p>
          <a:p>
            <a:pPr>
              <a:lnSpc>
                <a:spcPct val="120000"/>
              </a:lnSpc>
              <a:spcBef>
                <a:spcPts val="1200"/>
              </a:spcBef>
            </a:pPr>
            <a:r>
              <a:rPr lang="zh-CN" altLang="en-US" sz="2400" dirty="0" smtClean="0">
                <a:sym typeface="思源黑体 CN Light" charset="0"/>
              </a:rPr>
              <a:t>目标监控</a:t>
            </a:r>
            <a:endParaRPr lang="en-US" altLang="zh-CN" sz="2400" dirty="0" smtClean="0">
              <a:sym typeface="思源黑体 CN Light" charset="0"/>
            </a:endParaRPr>
          </a:p>
          <a:p>
            <a:pPr>
              <a:lnSpc>
                <a:spcPct val="120000"/>
              </a:lnSpc>
              <a:spcBef>
                <a:spcPts val="1200"/>
              </a:spcBef>
            </a:pPr>
            <a:r>
              <a:rPr lang="zh-CN" altLang="en-US" sz="2400" dirty="0" smtClean="0">
                <a:sym typeface="思源黑体 CN Light" charset="0"/>
              </a:rPr>
              <a:t>关键</a:t>
            </a:r>
            <a:r>
              <a:rPr lang="zh-CN" altLang="en-US" sz="2400" dirty="0">
                <a:sym typeface="思源黑体 CN Light" charset="0"/>
              </a:rPr>
              <a:t>点监控</a:t>
            </a:r>
          </a:p>
        </p:txBody>
      </p:sp>
    </p:spTree>
    <p:extLst>
      <p:ext uri="{BB962C8B-B14F-4D97-AF65-F5344CB8AC3E}">
        <p14:creationId xmlns:p14="http://schemas.microsoft.com/office/powerpoint/2010/main" val="30309096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a:sym typeface="思源黑体 CN Light" charset="0"/>
              </a:rPr>
              <a:t> （三）按照政策的社会</a:t>
            </a:r>
            <a:r>
              <a:rPr lang="zh-CN" altLang="en-US" dirty="0" smtClean="0">
                <a:sym typeface="思源黑体 CN Light" charset="0"/>
              </a:rPr>
              <a:t>内容划分</a:t>
            </a:r>
            <a:endParaRPr lang="zh-CN" altLang="en-US" dirty="0">
              <a:sym typeface="思源黑体 CN Light" charset="0"/>
            </a:endParaRPr>
          </a:p>
          <a:p>
            <a:pPr marL="0" indent="0">
              <a:buNone/>
            </a:pPr>
            <a:r>
              <a:rPr lang="zh-CN" altLang="en-US" dirty="0">
                <a:sym typeface="思源黑体 CN Light" charset="0"/>
              </a:rPr>
              <a:t>    </a:t>
            </a:r>
            <a:r>
              <a:rPr lang="en-US" altLang="zh-CN" dirty="0">
                <a:sym typeface="思源黑体 CN Light" charset="0"/>
              </a:rPr>
              <a:t>1. </a:t>
            </a:r>
            <a:r>
              <a:rPr lang="zh-CN" altLang="en-US" dirty="0">
                <a:sym typeface="思源黑体 CN Light" charset="0"/>
              </a:rPr>
              <a:t>政治政策</a:t>
            </a:r>
          </a:p>
          <a:p>
            <a:pPr marL="0" indent="0">
              <a:buNone/>
            </a:pPr>
            <a:r>
              <a:rPr lang="zh-CN" altLang="en-US" dirty="0">
                <a:sym typeface="思源黑体 CN Light" charset="0"/>
              </a:rPr>
              <a:t>    政治政策是指一定的政策主体在政治生活</a:t>
            </a:r>
            <a:r>
              <a:rPr lang="zh-CN" altLang="en-US" dirty="0" smtClean="0">
                <a:sym typeface="思源黑体 CN Light" charset="0"/>
              </a:rPr>
              <a:t>领域为</a:t>
            </a:r>
            <a:r>
              <a:rPr lang="zh-CN" altLang="en-US" dirty="0">
                <a:sym typeface="思源黑体 CN Light" charset="0"/>
              </a:rPr>
              <a:t>达到一定的政治目标而针对相关对象制定的行为准则与规范。政治是社会公共领域的重要组成部分，政治行为的核心目的就是通过合法手段支配国家公共权力，按照自己的意图影响国家治理和社会发展。政治政策是政治体系得以存续、维持和发展的根本举措。</a:t>
            </a:r>
          </a:p>
          <a:p>
            <a:pPr marL="0" indent="0">
              <a:buNone/>
            </a:pPr>
            <a:r>
              <a:rPr lang="zh-CN" altLang="en-US" dirty="0">
                <a:sym typeface="思源黑体 CN Light" charset="0"/>
              </a:rPr>
              <a:t>    政治政策通常包括外交政策、国防政策、国家安全政策、法制政策、政党政策、民族政策、宗教政策</a:t>
            </a:r>
            <a:r>
              <a:rPr lang="zh-CN" altLang="en-US" dirty="0" smtClean="0">
                <a:sym typeface="思源黑体 CN Light" charset="0"/>
              </a:rPr>
              <a:t>等。</a:t>
            </a:r>
            <a:endParaRPr lang="zh-CN" altLang="en-US" dirty="0">
              <a:sym typeface="思源黑体 CN Light" charset="0"/>
            </a:endParaRPr>
          </a:p>
        </p:txBody>
      </p:sp>
    </p:spTree>
  </p:cSld>
  <p:clrMapOvr>
    <a:masterClrMapping/>
  </p:clrMapOvr>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lnSpc>
                <a:spcPct val="120000"/>
              </a:lnSpc>
              <a:spcBef>
                <a:spcPts val="1200"/>
              </a:spcBef>
              <a:buNone/>
            </a:pPr>
            <a:r>
              <a:rPr lang="zh-CN" altLang="en-US" sz="2400" dirty="0">
                <a:sym typeface="思源黑体 CN Light" charset="0"/>
              </a:rPr>
              <a:t>二、政策监控的分类</a:t>
            </a:r>
          </a:p>
          <a:p>
            <a:pPr marL="0" indent="0">
              <a:lnSpc>
                <a:spcPct val="120000"/>
              </a:lnSpc>
              <a:spcBef>
                <a:spcPts val="1200"/>
              </a:spcBef>
              <a:buNone/>
            </a:pPr>
            <a:r>
              <a:rPr lang="zh-CN" altLang="en-US" sz="2400" dirty="0">
                <a:sym typeface="思源黑体 CN Light" charset="0"/>
              </a:rPr>
              <a:t>（五）根据政策监控的主体分类</a:t>
            </a:r>
          </a:p>
          <a:p>
            <a:pPr marL="0" indent="0">
              <a:lnSpc>
                <a:spcPct val="120000"/>
              </a:lnSpc>
              <a:spcBef>
                <a:spcPts val="1200"/>
              </a:spcBef>
              <a:buNone/>
            </a:pPr>
            <a:r>
              <a:rPr lang="zh-CN" altLang="en-US" sz="2400" dirty="0" smtClean="0">
                <a:sym typeface="思源黑体 CN Light" charset="0"/>
              </a:rPr>
              <a:t>    按照</a:t>
            </a:r>
            <a:r>
              <a:rPr lang="zh-CN" altLang="en-US" sz="2400" dirty="0">
                <a:sym typeface="思源黑体 CN Light" charset="0"/>
              </a:rPr>
              <a:t>政策监控的主体，政策监控可以分为立法机关的政策监控、行政机关的政策监控、司法机关的政策监控、政党系统的政策监控、利益集团的政策监控、公众和大众传媒的政策监控等。</a:t>
            </a:r>
          </a:p>
        </p:txBody>
      </p:sp>
    </p:spTree>
    <p:extLst>
      <p:ext uri="{BB962C8B-B14F-4D97-AF65-F5344CB8AC3E}">
        <p14:creationId xmlns:p14="http://schemas.microsoft.com/office/powerpoint/2010/main" val="3806419690"/>
      </p:ext>
    </p:extLst>
  </p:cSld>
  <p:clrMapOvr>
    <a:masterClrMapping/>
  </p:clrMapOvr>
  <p:timing>
    <p:tnLst>
      <p:par>
        <p:cTn id="1" dur="indefinite" restart="never" nodeType="tmRoot"/>
      </p:par>
    </p:tnLst>
  </p:timing>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三、政策监控的作用</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一）保证政策的合法化</a:t>
            </a:r>
          </a:p>
          <a:p>
            <a:pPr marL="0" indent="0">
              <a:spcBef>
                <a:spcPts val="1200"/>
              </a:spcBef>
              <a:buNone/>
            </a:pPr>
            <a:r>
              <a:rPr lang="zh-CN" altLang="en-US" sz="2400" dirty="0" smtClean="0">
                <a:sym typeface="思源黑体 CN Light" charset="0"/>
              </a:rPr>
              <a:t>    保证</a:t>
            </a:r>
            <a:r>
              <a:rPr lang="zh-CN" altLang="en-US" sz="2400" dirty="0">
                <a:sym typeface="思源黑体 CN Light" charset="0"/>
              </a:rPr>
              <a:t>政策的合法化指的是对政策制定活动进行监控以使政策的制定严格遵守法定的程序和原则，并审查所制定的政策是否符合宪法及相关法规</a:t>
            </a:r>
            <a:r>
              <a:rPr lang="zh-CN" altLang="en-US" sz="2400" dirty="0" smtClean="0">
                <a:sym typeface="思源黑体 CN Light" charset="0"/>
              </a:rPr>
              <a:t>。</a:t>
            </a:r>
            <a:endParaRPr lang="zh-CN" altLang="en-US" sz="2400" dirty="0">
              <a:sym typeface="思源黑体 CN Light" charset="0"/>
            </a:endParaRPr>
          </a:p>
        </p:txBody>
      </p:sp>
    </p:spTree>
    <p:extLst>
      <p:ext uri="{BB962C8B-B14F-4D97-AF65-F5344CB8AC3E}">
        <p14:creationId xmlns:p14="http://schemas.microsoft.com/office/powerpoint/2010/main" val="1715259376"/>
      </p:ext>
    </p:extLst>
  </p:cSld>
  <p:clrMapOvr>
    <a:masterClrMapping/>
  </p:clrMapOvr>
  <p:timing>
    <p:tnLst>
      <p:par>
        <p:cTn id="1" dur="indefinite" restart="never" nodeType="tmRoot"/>
      </p:par>
    </p:tnLst>
  </p:timing>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三、政策监控的作用</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二）保证政策的贯彻实施</a:t>
            </a:r>
          </a:p>
          <a:p>
            <a:pPr marL="0" indent="0">
              <a:spcBef>
                <a:spcPts val="1200"/>
              </a:spcBef>
              <a:buNone/>
            </a:pPr>
            <a:r>
              <a:rPr lang="zh-CN" altLang="en-US" sz="2400" dirty="0" smtClean="0">
                <a:sym typeface="思源黑体 CN Light" charset="0"/>
              </a:rPr>
              <a:t>    根据</a:t>
            </a:r>
            <a:r>
              <a:rPr lang="zh-CN" altLang="en-US" sz="2400" dirty="0">
                <a:sym typeface="思源黑体 CN Light" charset="0"/>
              </a:rPr>
              <a:t>一定的标准对政策的执行活动进行检查、监督，以保证政策达到预期目标，或者发现预期目标与实现效果之间的反差，并找出其中的原因。</a:t>
            </a:r>
          </a:p>
        </p:txBody>
      </p:sp>
    </p:spTree>
    <p:extLst>
      <p:ext uri="{BB962C8B-B14F-4D97-AF65-F5344CB8AC3E}">
        <p14:creationId xmlns:p14="http://schemas.microsoft.com/office/powerpoint/2010/main" val="111711096"/>
      </p:ext>
    </p:extLst>
  </p:cSld>
  <p:clrMapOvr>
    <a:masterClrMapping/>
  </p:clrMapOvr>
  <p:timing>
    <p:tnLst>
      <p:par>
        <p:cTn id="1" dur="indefinite" restart="never" nodeType="tmRoot"/>
      </p:par>
    </p:tn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三、政策监控的作用</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三）实现政策的调整与完善</a:t>
            </a:r>
          </a:p>
          <a:p>
            <a:pPr marL="0" indent="0">
              <a:spcBef>
                <a:spcPts val="1200"/>
              </a:spcBef>
              <a:buNone/>
            </a:pPr>
            <a:r>
              <a:rPr lang="zh-CN" altLang="en-US" sz="2400" dirty="0" smtClean="0">
                <a:sym typeface="思源黑体 CN Light" charset="0"/>
              </a:rPr>
              <a:t>    捕捉</a:t>
            </a:r>
            <a:r>
              <a:rPr lang="zh-CN" altLang="en-US" sz="2400" dirty="0">
                <a:sym typeface="思源黑体 CN Light" charset="0"/>
              </a:rPr>
              <a:t>外部世界的发展、认识的深化和政策之间的差距，以便及时做出调整，使之臻于完善</a:t>
            </a:r>
            <a:r>
              <a:rPr lang="zh-CN" altLang="en-US" sz="2400" dirty="0" smtClean="0">
                <a:sym typeface="思源黑体 CN Light" charset="0"/>
              </a:rPr>
              <a:t>。</a:t>
            </a:r>
            <a:endParaRPr lang="zh-CN" altLang="en-US" sz="2400" dirty="0">
              <a:sym typeface="思源黑体 CN Light" charset="0"/>
            </a:endParaRPr>
          </a:p>
        </p:txBody>
      </p:sp>
    </p:spTree>
    <p:extLst>
      <p:ext uri="{BB962C8B-B14F-4D97-AF65-F5344CB8AC3E}">
        <p14:creationId xmlns:p14="http://schemas.microsoft.com/office/powerpoint/2010/main" val="3353635579"/>
      </p:ext>
    </p:extLst>
  </p:cSld>
  <p:clrMapOvr>
    <a:masterClrMapping/>
  </p:clrMapOvr>
  <p:timing>
    <p:tnLst>
      <p:par>
        <p:cTn id="1" dur="indefinite" restart="never" nodeType="tmRoot"/>
      </p:par>
    </p:tn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第四</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监控概述</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三、政策监控的作用</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四）促使政策终结</a:t>
            </a:r>
          </a:p>
          <a:p>
            <a:pPr marL="0" indent="0">
              <a:spcBef>
                <a:spcPts val="1200"/>
              </a:spcBef>
              <a:buNone/>
            </a:pPr>
            <a:r>
              <a:rPr lang="zh-CN" altLang="en-US" sz="2400" dirty="0" smtClean="0">
                <a:sym typeface="思源黑体 CN Light" charset="0"/>
              </a:rPr>
              <a:t>    通过</a:t>
            </a:r>
            <a:r>
              <a:rPr lang="zh-CN" altLang="en-US" sz="2400" dirty="0">
                <a:sym typeface="思源黑体 CN Light" charset="0"/>
              </a:rPr>
              <a:t>监控，发现那些错误的、多余的或无效的政策，及时向有关方面提出报告或提交合理建议，促使政策终结的实现。这是提高政策绩效，更新政策的一个关键环节。</a:t>
            </a:r>
          </a:p>
        </p:txBody>
      </p:sp>
    </p:spTree>
    <p:extLst>
      <p:ext uri="{BB962C8B-B14F-4D97-AF65-F5344CB8AC3E}">
        <p14:creationId xmlns:p14="http://schemas.microsoft.com/office/powerpoint/2010/main" val="3416049588"/>
      </p:ext>
    </p:extLst>
  </p:cSld>
  <p:clrMapOvr>
    <a:masterClrMapping/>
  </p:clrMapOvr>
  <p:timing>
    <p:tnLst>
      <p:par>
        <p:cTn id="1" dur="indefinite" restart="never" nodeType="tmRoot"/>
      </p:par>
    </p:tn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一、政策监控过程</a:t>
            </a:r>
          </a:p>
          <a:p>
            <a:pPr marL="0" indent="0">
              <a:spcBef>
                <a:spcPts val="1200"/>
              </a:spcBef>
              <a:buNone/>
            </a:pPr>
            <a:r>
              <a:rPr lang="zh-CN" altLang="en-US" sz="2400" dirty="0">
                <a:sym typeface="思源黑体 CN Light" charset="0"/>
              </a:rPr>
              <a:t>（一）政策</a:t>
            </a:r>
            <a:r>
              <a:rPr lang="zh-CN" altLang="en-US" sz="2400" dirty="0" smtClean="0">
                <a:sym typeface="思源黑体 CN Light" charset="0"/>
              </a:rPr>
              <a:t>监督</a:t>
            </a:r>
            <a:endParaRPr lang="en-US" altLang="zh-CN" sz="2400" dirty="0" smtClean="0">
              <a:sym typeface="思源黑体 CN Light" charset="0"/>
            </a:endParaRPr>
          </a:p>
          <a:p>
            <a:pPr marL="0" indent="0">
              <a:spcBef>
                <a:spcPts val="1200"/>
              </a:spcBef>
              <a:buNone/>
            </a:pPr>
            <a:r>
              <a:rPr lang="en-US" altLang="zh-CN" sz="2400" dirty="0" smtClean="0">
                <a:sym typeface="思源黑体 CN Light" charset="0"/>
              </a:rPr>
              <a:t>    1</a:t>
            </a:r>
            <a:r>
              <a:rPr lang="zh-CN" altLang="en-US" sz="2400" dirty="0">
                <a:sym typeface="思源黑体 CN Light" charset="0"/>
              </a:rPr>
              <a:t>．对政策制定活动的监督</a:t>
            </a:r>
          </a:p>
          <a:p>
            <a:pPr marL="0" indent="0">
              <a:spcBef>
                <a:spcPts val="1200"/>
              </a:spcBef>
              <a:buNone/>
            </a:pPr>
            <a:r>
              <a:rPr lang="zh-CN" altLang="en-US" sz="2400" dirty="0" smtClean="0">
                <a:sym typeface="思源黑体 CN Light" charset="0"/>
              </a:rPr>
              <a:t>    决策者</a:t>
            </a:r>
            <a:r>
              <a:rPr lang="zh-CN" altLang="en-US" sz="2400" dirty="0">
                <a:sym typeface="思源黑体 CN Light" charset="0"/>
              </a:rPr>
              <a:t>的有限理性、决策者个人及其所代表的集团或党派的利益和偏好不同，或决策者掌握的信息有限，以有限的甚至是错误的知识体系或价值体系为指导，制定出任何一项政策都有可能是不完善的。</a:t>
            </a:r>
          </a:p>
          <a:p>
            <a:pPr marL="0" indent="0">
              <a:spcBef>
                <a:spcPts val="1200"/>
              </a:spcBef>
              <a:buNone/>
            </a:pPr>
            <a:endParaRPr lang="en-US" altLang="zh-CN" sz="2400" dirty="0" smtClean="0">
              <a:sym typeface="思源黑体 CN Light" charset="0"/>
            </a:endParaRPr>
          </a:p>
          <a:p>
            <a:pPr marL="0" indent="0">
              <a:spcBef>
                <a:spcPts val="1200"/>
              </a:spcBef>
              <a:buNone/>
            </a:pPr>
            <a:endParaRPr lang="zh-CN" altLang="en-US" sz="2400" dirty="0">
              <a:sym typeface="思源黑体 CN Light" charset="0"/>
            </a:endParaRPr>
          </a:p>
        </p:txBody>
      </p:sp>
    </p:spTree>
    <p:extLst>
      <p:ext uri="{BB962C8B-B14F-4D97-AF65-F5344CB8AC3E}">
        <p14:creationId xmlns:p14="http://schemas.microsoft.com/office/powerpoint/2010/main" val="3633837457"/>
      </p:ext>
    </p:extLst>
  </p:cSld>
  <p:clrMapOvr>
    <a:masterClrMapping/>
  </p:clrMapOvr>
  <p:timing>
    <p:tnLst>
      <p:par>
        <p:cTn id="1" dur="indefinite" restart="never" nodeType="tmRoot"/>
      </p:par>
    </p:tn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一、政策监控过程</a:t>
            </a:r>
          </a:p>
          <a:p>
            <a:pPr marL="0" indent="0">
              <a:spcBef>
                <a:spcPts val="1200"/>
              </a:spcBef>
              <a:buNone/>
            </a:pPr>
            <a:r>
              <a:rPr lang="zh-CN" altLang="en-US" sz="2400" dirty="0">
                <a:sym typeface="思源黑体 CN Light" charset="0"/>
              </a:rPr>
              <a:t>（一）政策</a:t>
            </a:r>
            <a:r>
              <a:rPr lang="zh-CN" altLang="en-US" sz="2400" dirty="0" smtClean="0">
                <a:sym typeface="思源黑体 CN Light" charset="0"/>
              </a:rPr>
              <a:t>监督</a:t>
            </a:r>
            <a:endParaRPr lang="en-US" altLang="zh-CN" sz="2400" dirty="0" smtClean="0">
              <a:sym typeface="思源黑体 CN Light" charset="0"/>
            </a:endParaRPr>
          </a:p>
          <a:p>
            <a:pPr marL="0" indent="0">
              <a:spcBef>
                <a:spcPts val="1200"/>
              </a:spcBef>
              <a:buNone/>
            </a:pPr>
            <a:r>
              <a:rPr lang="en-US" altLang="zh-CN" sz="2400" dirty="0" smtClean="0">
                <a:sym typeface="思源黑体 CN Light" charset="0"/>
              </a:rPr>
              <a:t>    2</a:t>
            </a:r>
            <a:r>
              <a:rPr lang="zh-CN" altLang="en-US" sz="2400" dirty="0">
                <a:sym typeface="思源黑体 CN Light" charset="0"/>
              </a:rPr>
              <a:t>．对政策执行活动的监督</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行为所带来的后果永远无法完全预知，所以政策实施的结果与初始目标无法保证一致。</a:t>
            </a:r>
          </a:p>
          <a:p>
            <a:pPr marL="0" indent="0">
              <a:spcBef>
                <a:spcPts val="1200"/>
              </a:spcBef>
              <a:buNone/>
            </a:pPr>
            <a:endParaRPr lang="zh-CN" altLang="en-US" sz="2400" dirty="0">
              <a:sym typeface="思源黑体 CN Light" charset="0"/>
            </a:endParaRPr>
          </a:p>
        </p:txBody>
      </p:sp>
    </p:spTree>
    <p:extLst>
      <p:ext uri="{BB962C8B-B14F-4D97-AF65-F5344CB8AC3E}">
        <p14:creationId xmlns:p14="http://schemas.microsoft.com/office/powerpoint/2010/main" val="2524681859"/>
      </p:ext>
    </p:extLst>
  </p:cSld>
  <p:clrMapOvr>
    <a:masterClrMapping/>
  </p:clrMapOvr>
  <p:timing>
    <p:tnLst>
      <p:par>
        <p:cTn id="1" dur="indefinite" restart="never" nodeType="tmRoot"/>
      </p:par>
    </p:tn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一、政策监控过程</a:t>
            </a:r>
          </a:p>
          <a:p>
            <a:pPr marL="0" indent="0">
              <a:spcBef>
                <a:spcPts val="1200"/>
              </a:spcBef>
              <a:buNone/>
            </a:pPr>
            <a:r>
              <a:rPr lang="zh-CN" altLang="en-US" sz="2400" dirty="0">
                <a:sym typeface="思源黑体 CN Light" charset="0"/>
              </a:rPr>
              <a:t>（一）政策</a:t>
            </a:r>
            <a:r>
              <a:rPr lang="zh-CN" altLang="en-US" sz="2400" dirty="0" smtClean="0">
                <a:sym typeface="思源黑体 CN Light" charset="0"/>
              </a:rPr>
              <a:t>监督</a:t>
            </a:r>
            <a:endParaRPr lang="en-US" altLang="zh-CN" sz="2400" dirty="0" smtClean="0">
              <a:sym typeface="思源黑体 CN Light" charset="0"/>
            </a:endParaRPr>
          </a:p>
          <a:p>
            <a:pPr marL="0" indent="0">
              <a:spcBef>
                <a:spcPts val="1200"/>
              </a:spcBef>
              <a:buNone/>
            </a:pPr>
            <a:r>
              <a:rPr lang="en-US" altLang="zh-CN" sz="2400" dirty="0">
                <a:sym typeface="思源黑体 CN Light" charset="0"/>
              </a:rPr>
              <a:t>    3</a:t>
            </a:r>
            <a:r>
              <a:rPr lang="zh-CN" altLang="en-US" sz="2400" dirty="0">
                <a:sym typeface="思源黑体 CN Light" charset="0"/>
              </a:rPr>
              <a:t>．对政策评估活动的监督</a:t>
            </a:r>
          </a:p>
          <a:p>
            <a:pPr marL="0" indent="0">
              <a:spcBef>
                <a:spcPts val="1200"/>
              </a:spcBef>
              <a:buNone/>
            </a:pPr>
            <a:r>
              <a:rPr lang="zh-CN" altLang="en-US" sz="2400" dirty="0" smtClean="0">
                <a:sym typeface="思源黑体 CN Light" charset="0"/>
              </a:rPr>
              <a:t>    虽然</a:t>
            </a:r>
            <a:r>
              <a:rPr lang="zh-CN" altLang="en-US" sz="2400" dirty="0">
                <a:sym typeface="思源黑体 CN Light" charset="0"/>
              </a:rPr>
              <a:t>评估者承担着</a:t>
            </a:r>
            <a:r>
              <a:rPr lang="zh-CN" altLang="en-US" sz="2400" dirty="0" smtClean="0">
                <a:sym typeface="思源黑体 CN Light" charset="0"/>
              </a:rPr>
              <a:t>“客观”的任务</a:t>
            </a:r>
            <a:r>
              <a:rPr lang="zh-CN" altLang="en-US" sz="2400" dirty="0">
                <a:sym typeface="思源黑体 CN Light" charset="0"/>
              </a:rPr>
              <a:t>，但他们的工作自始至终都带有自己的价值观、标准和目的，在确定一项政策的影响时，有时缺乏公平的标准。</a:t>
            </a:r>
          </a:p>
          <a:p>
            <a:pPr marL="0" indent="0">
              <a:spcBef>
                <a:spcPts val="1200"/>
              </a:spcBef>
              <a:buNone/>
            </a:pPr>
            <a:endParaRPr lang="zh-CN" altLang="en-US" sz="2400" dirty="0">
              <a:sym typeface="思源黑体 CN Light" charset="0"/>
            </a:endParaRPr>
          </a:p>
        </p:txBody>
      </p:sp>
    </p:spTree>
    <p:extLst>
      <p:ext uri="{BB962C8B-B14F-4D97-AF65-F5344CB8AC3E}">
        <p14:creationId xmlns:p14="http://schemas.microsoft.com/office/powerpoint/2010/main" val="109516638"/>
      </p:ext>
    </p:extLst>
  </p:cSld>
  <p:clrMapOvr>
    <a:masterClrMapping/>
  </p:clrMapOvr>
  <p:timing>
    <p:tnLst>
      <p:par>
        <p:cTn id="1" dur="indefinite" restart="never" nodeType="tmRoot"/>
      </p:par>
    </p:tn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一、政策监控过程</a:t>
            </a:r>
          </a:p>
          <a:p>
            <a:pPr marL="0" indent="0">
              <a:spcBef>
                <a:spcPts val="1200"/>
              </a:spcBef>
              <a:buNone/>
            </a:pPr>
            <a:r>
              <a:rPr lang="zh-CN" altLang="en-US" sz="2400" dirty="0">
                <a:sym typeface="思源黑体 CN Light" charset="0"/>
              </a:rPr>
              <a:t>（一）政策</a:t>
            </a:r>
            <a:r>
              <a:rPr lang="zh-CN" altLang="en-US" sz="2400" dirty="0" smtClean="0">
                <a:sym typeface="思源黑体 CN Light" charset="0"/>
              </a:rPr>
              <a:t>监督</a:t>
            </a:r>
            <a:endParaRPr lang="en-US" altLang="zh-CN" sz="2400" dirty="0" smtClean="0">
              <a:sym typeface="思源黑体 CN Light" charset="0"/>
            </a:endParaRPr>
          </a:p>
          <a:p>
            <a:pPr marL="0" indent="0">
              <a:spcBef>
                <a:spcPts val="1200"/>
              </a:spcBef>
              <a:buNone/>
            </a:pPr>
            <a:r>
              <a:rPr lang="en-US" altLang="zh-CN" sz="2400" dirty="0">
                <a:sym typeface="思源黑体 CN Light" charset="0"/>
              </a:rPr>
              <a:t>    4</a:t>
            </a:r>
            <a:r>
              <a:rPr lang="zh-CN" altLang="en-US" sz="2400" dirty="0">
                <a:sym typeface="思源黑体 CN Light" charset="0"/>
              </a:rPr>
              <a:t>．对政策终结的监督</a:t>
            </a:r>
          </a:p>
          <a:p>
            <a:pPr marL="0" indent="0">
              <a:spcBef>
                <a:spcPts val="1200"/>
              </a:spcBef>
              <a:buNone/>
            </a:pPr>
            <a:r>
              <a:rPr lang="zh-CN" altLang="en-US" sz="2400" dirty="0" smtClean="0">
                <a:sym typeface="思源黑体 CN Light" charset="0"/>
              </a:rPr>
              <a:t>    对</a:t>
            </a:r>
            <a:r>
              <a:rPr lang="zh-CN" altLang="en-US" sz="2400" dirty="0">
                <a:sym typeface="思源黑体 CN Light" charset="0"/>
              </a:rPr>
              <a:t>政策终结的监督实际上是对政策严肃性的保证</a:t>
            </a:r>
            <a:r>
              <a:rPr lang="zh-CN" altLang="en-US" sz="2400" dirty="0" smtClean="0">
                <a:sym typeface="思源黑体 CN Light" charset="0"/>
              </a:rPr>
              <a:t>。政策</a:t>
            </a:r>
            <a:r>
              <a:rPr lang="zh-CN" altLang="en-US" sz="2400" dirty="0">
                <a:sym typeface="思源黑体 CN Light" charset="0"/>
              </a:rPr>
              <a:t>监督的对象是整个政策系统的运行，政策监督活动是政策主体对各政策环节运行情况的信息反馈，它的作用贯穿于政策全过程，各项监督</a:t>
            </a:r>
            <a:r>
              <a:rPr lang="zh-CN" altLang="en-US" sz="2400" dirty="0" smtClean="0">
                <a:sym typeface="思源黑体 CN Light" charset="0"/>
              </a:rPr>
              <a:t>工作是</a:t>
            </a:r>
            <a:r>
              <a:rPr lang="zh-CN" altLang="en-US" sz="2400" dirty="0">
                <a:sym typeface="思源黑体 CN Light" charset="0"/>
              </a:rPr>
              <a:t>互相联系、不可分割的，他们共同为提高政策制定和执行的质量，以及提高政策绩效提供有力的保障。</a:t>
            </a:r>
            <a:endParaRPr lang="zh-CN" altLang="en-US" sz="2400" dirty="0">
              <a:sym typeface="思源黑体 CN Light" charset="0"/>
            </a:endParaRPr>
          </a:p>
        </p:txBody>
      </p:sp>
    </p:spTree>
    <p:extLst>
      <p:ext uri="{BB962C8B-B14F-4D97-AF65-F5344CB8AC3E}">
        <p14:creationId xmlns:p14="http://schemas.microsoft.com/office/powerpoint/2010/main" val="1062046098"/>
      </p:ext>
    </p:extLst>
  </p:cSld>
  <p:clrMapOvr>
    <a:masterClrMapping/>
  </p:clrMapOvr>
  <p:timing>
    <p:tnLst>
      <p:par>
        <p:cTn id="1" dur="indefinite" restart="never" nodeType="tmRoot"/>
      </p:par>
    </p:tn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a:t>
            </a:r>
            <a:r>
              <a:rPr lang="zh-CN" altLang="en-US" sz="2400" dirty="0" smtClean="0">
                <a:sym typeface="思源黑体 CN Light" charset="0"/>
              </a:rPr>
              <a:t>过程</a:t>
            </a:r>
            <a:endParaRPr lang="en-US" altLang="zh-CN" sz="2400" dirty="0" smtClean="0">
              <a:sym typeface="思源黑体 CN Light" charset="0"/>
            </a:endParaRPr>
          </a:p>
          <a:p>
            <a:pPr marL="0" indent="0">
              <a:spcBef>
                <a:spcPts val="1200"/>
              </a:spcBef>
              <a:buNone/>
            </a:pPr>
            <a:r>
              <a:rPr lang="zh-CN" altLang="en-US" sz="2400" dirty="0" smtClean="0">
                <a:sym typeface="思源黑体 CN Light" charset="0"/>
              </a:rPr>
              <a:t>（</a:t>
            </a:r>
            <a:r>
              <a:rPr lang="zh-CN" altLang="en-US" sz="2400" dirty="0">
                <a:sym typeface="思源黑体 CN Light" charset="0"/>
              </a:rPr>
              <a:t>二）政策控制</a:t>
            </a:r>
          </a:p>
          <a:p>
            <a:pPr marL="0" indent="0">
              <a:spcBef>
                <a:spcPts val="1200"/>
              </a:spcBef>
              <a:buNone/>
            </a:pPr>
            <a:r>
              <a:rPr lang="en-US" altLang="zh-CN" sz="2400" dirty="0" smtClean="0">
                <a:sym typeface="思源黑体 CN Light" charset="0"/>
              </a:rPr>
              <a:t>    1</a:t>
            </a:r>
            <a:r>
              <a:rPr lang="zh-CN" altLang="en-US" sz="2400" dirty="0">
                <a:sym typeface="思源黑体 CN Light" charset="0"/>
              </a:rPr>
              <a:t>．政策控制的概念</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控制是指政策监控主体在政策</a:t>
            </a:r>
            <a:r>
              <a:rPr lang="zh-CN" altLang="en-US" sz="2400" dirty="0" smtClean="0">
                <a:sym typeface="思源黑体 CN Light" charset="0"/>
              </a:rPr>
              <a:t>过程中尤其</a:t>
            </a:r>
            <a:r>
              <a:rPr lang="zh-CN" altLang="en-US" sz="2400" dirty="0">
                <a:sym typeface="思源黑体 CN Light" charset="0"/>
              </a:rPr>
              <a:t>是政策执行中，为保证政策的权威性、合法性及政策的有效执行，为达成特定的政策目标，发现并纠正政策过程</a:t>
            </a:r>
            <a:r>
              <a:rPr lang="zh-CN" altLang="en-US" sz="2400" dirty="0" smtClean="0">
                <a:sym typeface="思源黑体 CN Light" charset="0"/>
              </a:rPr>
              <a:t>中尤其</a:t>
            </a:r>
            <a:r>
              <a:rPr lang="zh-CN" altLang="en-US" sz="2400" dirty="0">
                <a:sym typeface="思源黑体 CN Light" charset="0"/>
              </a:rPr>
              <a:t>是执行过程中出现偏差的活动。</a:t>
            </a:r>
          </a:p>
          <a:p>
            <a:pPr marL="0" indent="0">
              <a:spcBef>
                <a:spcPts val="1200"/>
              </a:spcBef>
              <a:buNone/>
            </a:pPr>
            <a:r>
              <a:rPr lang="zh-CN" altLang="en-US" sz="2400" dirty="0" smtClean="0">
                <a:sym typeface="思源黑体 CN Light" charset="0"/>
              </a:rPr>
              <a:t>    在</a:t>
            </a:r>
            <a:r>
              <a:rPr lang="zh-CN" altLang="en-US" sz="2400" dirty="0">
                <a:sym typeface="思源黑体 CN Light" charset="0"/>
              </a:rPr>
              <a:t>政策过程中，实施控制的目的</a:t>
            </a:r>
            <a:r>
              <a:rPr lang="zh-CN" altLang="en-US" sz="2400" dirty="0" smtClean="0">
                <a:sym typeface="思源黑体 CN Light" charset="0"/>
              </a:rPr>
              <a:t>是保证</a:t>
            </a:r>
            <a:r>
              <a:rPr lang="zh-CN" altLang="en-US" sz="2400" dirty="0">
                <a:sym typeface="思源黑体 CN Light" charset="0"/>
              </a:rPr>
              <a:t>制定出来的政策能够顺利地得到贯彻和落实</a:t>
            </a:r>
            <a:r>
              <a:rPr lang="zh-CN" altLang="en-US" sz="2400" dirty="0" smtClean="0">
                <a:sym typeface="思源黑体 CN Light" charset="0"/>
              </a:rPr>
              <a:t>。</a:t>
            </a:r>
            <a:endParaRPr lang="zh-CN" altLang="en-US" sz="2400" dirty="0">
              <a:sym typeface="思源黑体 CN Light" charset="0"/>
            </a:endParaRPr>
          </a:p>
        </p:txBody>
      </p:sp>
    </p:spTree>
    <p:extLst>
      <p:ext uri="{BB962C8B-B14F-4D97-AF65-F5344CB8AC3E}">
        <p14:creationId xmlns:p14="http://schemas.microsoft.com/office/powerpoint/2010/main" val="27101529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5214258"/>
          </a:xfrm>
        </p:spPr>
        <p:txBody>
          <a:bodyPr/>
          <a:lstStyle/>
          <a:p>
            <a:pPr marL="0" indent="0">
              <a:buNone/>
            </a:pPr>
            <a:r>
              <a:rPr lang="zh-CN" altLang="en-US" dirty="0">
                <a:sym typeface="思源黑体 CN Light" charset="0"/>
              </a:rPr>
              <a:t> </a:t>
            </a:r>
            <a:r>
              <a:rPr lang="zh-CN" altLang="en-US" dirty="0" smtClean="0">
                <a:sym typeface="思源黑体 CN Light" charset="0"/>
              </a:rPr>
              <a:t>   </a:t>
            </a:r>
            <a:r>
              <a:rPr lang="en-US" altLang="zh-CN" dirty="0" smtClean="0">
                <a:sym typeface="思源黑体 CN Light" charset="0"/>
              </a:rPr>
              <a:t>2</a:t>
            </a:r>
            <a:r>
              <a:rPr lang="en-US" altLang="zh-CN" dirty="0">
                <a:sym typeface="思源黑体 CN Light" charset="0"/>
              </a:rPr>
              <a:t>. </a:t>
            </a:r>
            <a:r>
              <a:rPr lang="zh-CN" altLang="en-US" dirty="0">
                <a:sym typeface="思源黑体 CN Light" charset="0"/>
              </a:rPr>
              <a:t>经济政策            </a:t>
            </a:r>
          </a:p>
          <a:p>
            <a:pPr marL="0" indent="0">
              <a:buNone/>
            </a:pPr>
            <a:r>
              <a:rPr lang="zh-CN" altLang="en-US" dirty="0">
                <a:sym typeface="思源黑体 CN Light" charset="0"/>
              </a:rPr>
              <a:t>   </a:t>
            </a:r>
            <a:r>
              <a:rPr lang="zh-CN" altLang="en-US" dirty="0" smtClean="0">
                <a:sym typeface="思源黑体 CN Light" charset="0"/>
              </a:rPr>
              <a:t> 经济</a:t>
            </a:r>
            <a:r>
              <a:rPr lang="zh-CN" altLang="en-US" dirty="0">
                <a:sym typeface="思源黑体 CN Light" charset="0"/>
              </a:rPr>
              <a:t>政策是指政府根据社会发展的需要，在经济</a:t>
            </a:r>
            <a:r>
              <a:rPr lang="zh-CN" altLang="en-US" dirty="0" smtClean="0">
                <a:sym typeface="思源黑体 CN Light" charset="0"/>
              </a:rPr>
              <a:t>领域为</a:t>
            </a:r>
            <a:r>
              <a:rPr lang="zh-CN" altLang="en-US" dirty="0">
                <a:sym typeface="思源黑体 CN Light" charset="0"/>
              </a:rPr>
              <a:t>达到一定的经济、政治和社会目标而制定的调整人们经济关系、经济活动的准则与</a:t>
            </a:r>
            <a:r>
              <a:rPr lang="zh-CN" altLang="en-US" dirty="0" smtClean="0">
                <a:sym typeface="思源黑体 CN Light" charset="0"/>
              </a:rPr>
              <a:t>规范，如</a:t>
            </a:r>
            <a:r>
              <a:rPr lang="zh-CN" altLang="en-US" dirty="0">
                <a:sym typeface="思源黑体 CN Light" charset="0"/>
              </a:rPr>
              <a:t>产业政策、农业政策、工业政策、财税政策、货币金融政策、环境政策、房地产政策、贸易政策、区域发展政策等。</a:t>
            </a:r>
          </a:p>
          <a:p>
            <a:pPr marL="0" indent="0">
              <a:buNone/>
            </a:pPr>
            <a:r>
              <a:rPr lang="zh-CN" altLang="en-US" dirty="0">
                <a:sym typeface="思源黑体 CN Light" charset="0"/>
              </a:rPr>
              <a:t>  </a:t>
            </a:r>
            <a:r>
              <a:rPr lang="zh-CN" altLang="en-US" dirty="0" smtClean="0">
                <a:sym typeface="思源黑体 CN Light" charset="0"/>
              </a:rPr>
              <a:t>  </a:t>
            </a:r>
            <a:r>
              <a:rPr lang="en-US" altLang="zh-CN" dirty="0">
                <a:sym typeface="思源黑体 CN Light" charset="0"/>
              </a:rPr>
              <a:t>3. </a:t>
            </a:r>
            <a:r>
              <a:rPr lang="zh-CN" altLang="en-US" dirty="0">
                <a:sym typeface="思源黑体 CN Light" charset="0"/>
              </a:rPr>
              <a:t>社会政策            </a:t>
            </a:r>
          </a:p>
          <a:p>
            <a:pPr marL="0" indent="0">
              <a:buNone/>
            </a:pPr>
            <a:r>
              <a:rPr lang="zh-CN" altLang="en-US" dirty="0">
                <a:sym typeface="思源黑体 CN Light" charset="0"/>
              </a:rPr>
              <a:t>   </a:t>
            </a:r>
            <a:r>
              <a:rPr lang="zh-CN" altLang="en-US" dirty="0" smtClean="0">
                <a:sym typeface="思源黑体 CN Light" charset="0"/>
              </a:rPr>
              <a:t> 社会</a:t>
            </a:r>
            <a:r>
              <a:rPr lang="zh-CN" altLang="en-US" dirty="0">
                <a:sym typeface="思源黑体 CN Light" charset="0"/>
              </a:rPr>
              <a:t>政策是以解决社会问题、促进社会安全、改善社会环境、增进社会福利为目的，经由国家立法与行政的手段，是促进社会各阶层均衡发展的一种途径。社会正义、社会公正、社会协调和社会稳定是社会政策的核心</a:t>
            </a:r>
            <a:r>
              <a:rPr lang="zh-CN" altLang="en-US" dirty="0" smtClean="0">
                <a:sym typeface="思源黑体 CN Light" charset="0"/>
              </a:rPr>
              <a:t>价值，如</a:t>
            </a:r>
            <a:r>
              <a:rPr lang="zh-CN" altLang="en-US" dirty="0">
                <a:sym typeface="思源黑体 CN Light" charset="0"/>
              </a:rPr>
              <a:t>人口政策、环境保护政策、交通管理政策、劳工权利保护政策、犯罪处罚政策等。</a:t>
            </a:r>
          </a:p>
        </p:txBody>
      </p:sp>
    </p:spTree>
  </p:cSld>
  <p:clrMapOvr>
    <a:masterClrMapping/>
  </p:clrMapOvr>
  <p:timing>
    <p:tnLst>
      <p:par>
        <p:cTn id="1" dur="indefinite" restart="never" nodeType="tmRoot"/>
      </p:par>
    </p:tn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一、政策监控过程</a:t>
            </a:r>
          </a:p>
          <a:p>
            <a:pPr marL="0" indent="0">
              <a:spcBef>
                <a:spcPts val="1200"/>
              </a:spcBef>
              <a:buNone/>
            </a:pPr>
            <a:r>
              <a:rPr lang="zh-CN" altLang="en-US" sz="2400" dirty="0">
                <a:sym typeface="思源黑体 CN Light" charset="0"/>
              </a:rPr>
              <a:t>（二）政策控制</a:t>
            </a:r>
          </a:p>
          <a:p>
            <a:pPr marL="0" indent="0">
              <a:spcBef>
                <a:spcPts val="1200"/>
              </a:spcBef>
              <a:buNone/>
            </a:pPr>
            <a:r>
              <a:rPr lang="en-US" altLang="zh-CN" sz="2400" dirty="0" smtClean="0">
                <a:sym typeface="思源黑体 CN Light" charset="0"/>
              </a:rPr>
              <a:t>    2</a:t>
            </a:r>
            <a:r>
              <a:rPr lang="zh-CN" altLang="en-US" sz="2400" dirty="0">
                <a:sym typeface="思源黑体 CN Light" charset="0"/>
              </a:rPr>
              <a:t>．政策</a:t>
            </a:r>
            <a:r>
              <a:rPr lang="zh-CN" altLang="en-US" sz="2400" dirty="0" smtClean="0">
                <a:sym typeface="思源黑体 CN Light" charset="0"/>
              </a:rPr>
              <a:t>控制的分类</a:t>
            </a:r>
            <a:endParaRPr lang="zh-CN" altLang="en-US" sz="2400" dirty="0">
              <a:sym typeface="思源黑体 CN Light" charset="0"/>
            </a:endParaRPr>
          </a:p>
          <a:p>
            <a:pPr marL="0" indent="0">
              <a:spcBef>
                <a:spcPts val="1200"/>
              </a:spcBef>
              <a:buNone/>
            </a:pPr>
            <a:r>
              <a:rPr lang="zh-CN" altLang="en-US" sz="2400" dirty="0">
                <a:sym typeface="思源黑体 CN Light" charset="0"/>
              </a:rPr>
              <a:t> </a:t>
            </a:r>
            <a:r>
              <a:rPr lang="zh-CN" altLang="en-US" sz="2400" dirty="0" smtClean="0">
                <a:sym typeface="思源黑体 CN Light" charset="0"/>
              </a:rPr>
              <a:t>   </a:t>
            </a:r>
            <a:r>
              <a:rPr lang="zh-CN" altLang="en-US" sz="2400" dirty="0" smtClean="0">
                <a:sym typeface="思源黑体 CN Light" charset="0"/>
              </a:rPr>
              <a:t>按</a:t>
            </a:r>
            <a:r>
              <a:rPr lang="zh-CN" altLang="en-US" sz="2400" dirty="0">
                <a:sym typeface="思源黑体 CN Light" charset="0"/>
              </a:rPr>
              <a:t>性质的不同，政策控制可以分为反馈控制与</a:t>
            </a:r>
            <a:r>
              <a:rPr lang="zh-CN" altLang="en-US" sz="2400" dirty="0" smtClean="0">
                <a:sym typeface="思源黑体 CN Light" charset="0"/>
              </a:rPr>
              <a:t>前馈控制。</a:t>
            </a:r>
            <a:endParaRPr lang="zh-CN" altLang="en-US" sz="2400" dirty="0">
              <a:sym typeface="思源黑体 CN Light" charset="0"/>
            </a:endParaRPr>
          </a:p>
          <a:p>
            <a:pPr marL="0" indent="0">
              <a:spcBef>
                <a:spcPts val="1200"/>
              </a:spcBef>
              <a:buNone/>
            </a:pPr>
            <a:r>
              <a:rPr lang="zh-CN" altLang="en-US" sz="2400" dirty="0" smtClean="0">
                <a:sym typeface="思源黑体 CN Light" charset="0"/>
              </a:rPr>
              <a:t>    按照</a:t>
            </a:r>
            <a:r>
              <a:rPr lang="zh-CN" altLang="en-US" sz="2400" dirty="0">
                <a:sym typeface="思源黑体 CN Light" charset="0"/>
              </a:rPr>
              <a:t>控制人员与控制对象的关系，政策</a:t>
            </a:r>
            <a:r>
              <a:rPr lang="zh-CN" altLang="en-US" sz="2400" dirty="0" smtClean="0">
                <a:sym typeface="思源黑体 CN Light" charset="0"/>
              </a:rPr>
              <a:t>控制可以分为</a:t>
            </a:r>
            <a:r>
              <a:rPr lang="zh-CN" altLang="en-US" sz="2400" dirty="0">
                <a:sym typeface="思源黑体 CN Light" charset="0"/>
              </a:rPr>
              <a:t>间接控制和直接</a:t>
            </a:r>
            <a:r>
              <a:rPr lang="zh-CN" altLang="en-US" sz="2400" dirty="0" smtClean="0">
                <a:sym typeface="思源黑体 CN Light" charset="0"/>
              </a:rPr>
              <a:t>控制。</a:t>
            </a:r>
            <a:endParaRPr lang="zh-CN" altLang="en-US" sz="2400" dirty="0">
              <a:sym typeface="思源黑体 CN Light" charset="0"/>
            </a:endParaRPr>
          </a:p>
        </p:txBody>
      </p:sp>
    </p:spTree>
    <p:extLst>
      <p:ext uri="{BB962C8B-B14F-4D97-AF65-F5344CB8AC3E}">
        <p14:creationId xmlns:p14="http://schemas.microsoft.com/office/powerpoint/2010/main" val="2362815752"/>
      </p:ext>
    </p:extLst>
  </p:cSld>
  <p:clrMapOvr>
    <a:masterClrMapping/>
  </p:clrMapOvr>
  <p:timing>
    <p:tnLst>
      <p:par>
        <p:cTn id="1" dur="indefinite" restart="never" nodeType="tmRoot"/>
      </p:par>
    </p:tnLst>
  </p:timing>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3"/>
            <a:ext cx="8614172" cy="4989598"/>
          </a:xfrm>
        </p:spPr>
        <p:txBody>
          <a:bodyPr/>
          <a:lstStyle/>
          <a:p>
            <a:pPr marL="0" indent="0">
              <a:spcBef>
                <a:spcPts val="1200"/>
              </a:spcBef>
              <a:buNone/>
            </a:pPr>
            <a:r>
              <a:rPr lang="zh-CN" altLang="en-US" sz="2400" dirty="0">
                <a:sym typeface="思源黑体 CN Light" charset="0"/>
              </a:rPr>
              <a:t>一、政策监控过程</a:t>
            </a:r>
          </a:p>
          <a:p>
            <a:pPr marL="0" indent="0">
              <a:spcBef>
                <a:spcPts val="1200"/>
              </a:spcBef>
              <a:buNone/>
            </a:pPr>
            <a:r>
              <a:rPr lang="zh-CN" altLang="en-US" sz="2400" dirty="0">
                <a:sym typeface="思源黑体 CN Light" charset="0"/>
              </a:rPr>
              <a:t>（二）政策</a:t>
            </a:r>
            <a:r>
              <a:rPr lang="zh-CN" altLang="en-US" sz="2400" dirty="0" smtClean="0">
                <a:sym typeface="思源黑体 CN Light" charset="0"/>
              </a:rPr>
              <a:t>控制</a:t>
            </a:r>
            <a:endParaRPr lang="en-US" altLang="zh-CN" sz="2400" dirty="0" smtClean="0">
              <a:sym typeface="思源黑体 CN Light" charset="0"/>
            </a:endParaRPr>
          </a:p>
          <a:p>
            <a:pPr marL="0" indent="0">
              <a:spcBef>
                <a:spcPts val="1200"/>
              </a:spcBef>
              <a:buNone/>
            </a:pPr>
            <a:r>
              <a:rPr lang="en-US" altLang="zh-CN" sz="2400" dirty="0" smtClean="0">
                <a:sym typeface="思源黑体 CN Light" charset="0"/>
              </a:rPr>
              <a:t>    3</a:t>
            </a:r>
            <a:r>
              <a:rPr lang="zh-CN" altLang="en-US" sz="2400" dirty="0">
                <a:sym typeface="思源黑体 CN Light" charset="0"/>
              </a:rPr>
              <a:t>．政策控制的</a:t>
            </a:r>
            <a:r>
              <a:rPr lang="zh-CN" altLang="en-US" sz="2400" dirty="0" smtClean="0">
                <a:sym typeface="思源黑体 CN Light" charset="0"/>
              </a:rPr>
              <a:t>程序</a:t>
            </a:r>
            <a:endParaRPr lang="zh-CN" altLang="en-US" sz="2400" dirty="0">
              <a:sym typeface="思源黑体 CN Light" charset="0"/>
            </a:endParaRPr>
          </a:p>
        </p:txBody>
      </p:sp>
      <p:pic>
        <p:nvPicPr>
          <p:cNvPr id="5" name="图片 4"/>
          <p:cNvPicPr>
            <a:picLocks noChangeAspect="1"/>
          </p:cNvPicPr>
          <p:nvPr/>
        </p:nvPicPr>
        <p:blipFill>
          <a:blip r:embed="rId2"/>
          <a:stretch>
            <a:fillRect/>
          </a:stretch>
        </p:blipFill>
        <p:spPr>
          <a:xfrm>
            <a:off x="491211" y="3937532"/>
            <a:ext cx="8367890" cy="476813"/>
          </a:xfrm>
          <a:prstGeom prst="rect">
            <a:avLst/>
          </a:prstGeom>
        </p:spPr>
      </p:pic>
    </p:spTree>
    <p:extLst>
      <p:ext uri="{BB962C8B-B14F-4D97-AF65-F5344CB8AC3E}">
        <p14:creationId xmlns:p14="http://schemas.microsoft.com/office/powerpoint/2010/main" val="1262425202"/>
      </p:ext>
    </p:extLst>
  </p:cSld>
  <p:clrMapOvr>
    <a:masterClrMapping/>
  </p:clrMapOvr>
  <p:timing>
    <p:tnLst>
      <p:par>
        <p:cTn id="1" dur="indefinite" restart="never" nodeType="tmRoot"/>
      </p:par>
    </p:tnLst>
  </p:timing>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3"/>
            <a:ext cx="8614172" cy="4989598"/>
          </a:xfrm>
        </p:spPr>
        <p:txBody>
          <a:bodyPr/>
          <a:lstStyle/>
          <a:p>
            <a:pPr marL="0" indent="0">
              <a:spcBef>
                <a:spcPts val="1200"/>
              </a:spcBef>
              <a:buNone/>
            </a:pPr>
            <a:r>
              <a:rPr lang="zh-CN" altLang="en-US" sz="2400" dirty="0">
                <a:sym typeface="思源黑体 CN Light" charset="0"/>
              </a:rPr>
              <a:t>一、政策监控过程</a:t>
            </a:r>
          </a:p>
          <a:p>
            <a:pPr marL="0" indent="0">
              <a:spcBef>
                <a:spcPts val="1200"/>
              </a:spcBef>
              <a:buNone/>
            </a:pPr>
            <a:r>
              <a:rPr lang="zh-CN" altLang="en-US" sz="2400" dirty="0">
                <a:sym typeface="思源黑体 CN Light" charset="0"/>
              </a:rPr>
              <a:t>（二）政策</a:t>
            </a:r>
            <a:r>
              <a:rPr lang="zh-CN" altLang="en-US" sz="2400" dirty="0" smtClean="0">
                <a:sym typeface="思源黑体 CN Light" charset="0"/>
              </a:rPr>
              <a:t>控制</a:t>
            </a:r>
            <a:endParaRPr lang="en-US" altLang="zh-CN" sz="2400" dirty="0" smtClean="0">
              <a:sym typeface="思源黑体 CN Light" charset="0"/>
            </a:endParaRPr>
          </a:p>
          <a:p>
            <a:pPr marL="0" indent="0">
              <a:spcBef>
                <a:spcPts val="1200"/>
              </a:spcBef>
              <a:buNone/>
            </a:pPr>
            <a:r>
              <a:rPr lang="en-US" altLang="zh-CN" sz="2400" dirty="0">
                <a:sym typeface="思源黑体 CN Light" charset="0"/>
              </a:rPr>
              <a:t>    4</a:t>
            </a:r>
            <a:r>
              <a:rPr lang="zh-CN" altLang="en-US" sz="2400" dirty="0">
                <a:sym typeface="思源黑体 CN Light" charset="0"/>
              </a:rPr>
              <a:t>．政策控制的循环</a:t>
            </a:r>
          </a:p>
          <a:p>
            <a:pPr marL="0" indent="0">
              <a:spcBef>
                <a:spcPts val="1200"/>
              </a:spcBef>
              <a:buNone/>
            </a:pPr>
            <a:endParaRPr lang="zh-CN" altLang="en-US" sz="2400" dirty="0">
              <a:sym typeface="思源黑体 CN Light" charset="0"/>
            </a:endParaRPr>
          </a:p>
        </p:txBody>
      </p:sp>
      <p:pic>
        <p:nvPicPr>
          <p:cNvPr id="4" name="图片 3"/>
          <p:cNvPicPr>
            <a:picLocks noChangeAspect="1"/>
          </p:cNvPicPr>
          <p:nvPr/>
        </p:nvPicPr>
        <p:blipFill>
          <a:blip r:embed="rId2"/>
          <a:stretch>
            <a:fillRect/>
          </a:stretch>
        </p:blipFill>
        <p:spPr>
          <a:xfrm>
            <a:off x="1890791" y="3422943"/>
            <a:ext cx="4928678" cy="2788670"/>
          </a:xfrm>
          <a:prstGeom prst="rect">
            <a:avLst/>
          </a:prstGeom>
        </p:spPr>
      </p:pic>
    </p:spTree>
    <p:extLst>
      <p:ext uri="{BB962C8B-B14F-4D97-AF65-F5344CB8AC3E}">
        <p14:creationId xmlns:p14="http://schemas.microsoft.com/office/powerpoint/2010/main" val="4289021184"/>
      </p:ext>
    </p:extLst>
  </p:cSld>
  <p:clrMapOvr>
    <a:masterClrMapping/>
  </p:clrMapOvr>
  <p:timing>
    <p:tnLst>
      <p:par>
        <p:cTn id="1" dur="indefinite" restart="never" nodeType="tmRoot"/>
      </p:par>
    </p:tnLst>
  </p:timing>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二、政策监控机制</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一）立法机关对政策的监控　</a:t>
            </a:r>
          </a:p>
          <a:p>
            <a:pPr marL="0" indent="0">
              <a:spcBef>
                <a:spcPts val="1200"/>
              </a:spcBef>
              <a:buNone/>
            </a:pPr>
            <a:r>
              <a:rPr lang="zh-CN" altLang="en-US" sz="2400" dirty="0" smtClean="0">
                <a:sym typeface="思源黑体 CN Light" charset="0"/>
              </a:rPr>
              <a:t>    </a:t>
            </a:r>
            <a:r>
              <a:rPr lang="zh-CN" altLang="en-US" sz="2000" dirty="0" smtClean="0">
                <a:sym typeface="思源黑体 CN Light" charset="0"/>
              </a:rPr>
              <a:t>依靠</a:t>
            </a:r>
            <a:r>
              <a:rPr lang="zh-CN" altLang="en-US" sz="2000" dirty="0">
                <a:sym typeface="思源黑体 CN Light" charset="0"/>
              </a:rPr>
              <a:t>法律监控公共政策。</a:t>
            </a:r>
          </a:p>
          <a:p>
            <a:pPr marL="0" indent="0">
              <a:spcBef>
                <a:spcPts val="1200"/>
              </a:spcBef>
              <a:buNone/>
            </a:pPr>
            <a:r>
              <a:rPr lang="zh-CN" altLang="en-US" sz="2000" dirty="0" smtClean="0">
                <a:sym typeface="思源黑体 CN Light" charset="0"/>
              </a:rPr>
              <a:t>    以</a:t>
            </a:r>
            <a:r>
              <a:rPr lang="zh-CN" altLang="en-US" sz="2000" dirty="0">
                <a:sym typeface="思源黑体 CN Light" charset="0"/>
              </a:rPr>
              <a:t>听取和审议预算、决策、立项等，对公共政策的内容、规模、方向等加以监控</a:t>
            </a:r>
            <a:r>
              <a:rPr lang="zh-CN" altLang="en-US" sz="2000" dirty="0" smtClean="0">
                <a:sym typeface="思源黑体 CN Light" charset="0"/>
              </a:rPr>
              <a:t>。</a:t>
            </a:r>
            <a:endParaRPr lang="en-US" altLang="zh-CN" sz="2000" dirty="0" smtClean="0">
              <a:sym typeface="思源黑体 CN Light" charset="0"/>
            </a:endParaRPr>
          </a:p>
          <a:p>
            <a:pPr marL="0" indent="0">
              <a:spcBef>
                <a:spcPts val="1200"/>
              </a:spcBef>
              <a:buNone/>
            </a:pPr>
            <a:r>
              <a:rPr lang="en-US" altLang="zh-CN" sz="2000" dirty="0">
                <a:sym typeface="思源黑体 CN Light" charset="0"/>
              </a:rPr>
              <a:t> </a:t>
            </a:r>
            <a:r>
              <a:rPr lang="en-US" altLang="zh-CN" sz="2000" dirty="0" smtClean="0">
                <a:sym typeface="思源黑体 CN Light" charset="0"/>
              </a:rPr>
              <a:t>   </a:t>
            </a:r>
            <a:r>
              <a:rPr lang="zh-CN" altLang="en-US" sz="2000" dirty="0" smtClean="0">
                <a:sym typeface="思源黑体 CN Light" charset="0"/>
              </a:rPr>
              <a:t>通过</a:t>
            </a:r>
            <a:r>
              <a:rPr lang="zh-CN" altLang="en-US" sz="2000" dirty="0">
                <a:sym typeface="思源黑体 CN Light" charset="0"/>
              </a:rPr>
              <a:t>对政府的人事任免权、不信任投票来对公共政策的制定者产生影响。</a:t>
            </a:r>
          </a:p>
          <a:p>
            <a:pPr marL="0" indent="0">
              <a:spcBef>
                <a:spcPts val="1200"/>
              </a:spcBef>
              <a:buNone/>
            </a:pPr>
            <a:r>
              <a:rPr lang="en-US" altLang="zh-CN" sz="2000" dirty="0">
                <a:sym typeface="思源黑体 CN Light" charset="0"/>
              </a:rPr>
              <a:t> </a:t>
            </a:r>
            <a:r>
              <a:rPr lang="en-US" altLang="zh-CN" sz="2000" dirty="0" smtClean="0">
                <a:sym typeface="思源黑体 CN Light" charset="0"/>
              </a:rPr>
              <a:t>   </a:t>
            </a:r>
            <a:r>
              <a:rPr lang="zh-CN" altLang="en-US" sz="2000" dirty="0" smtClean="0">
                <a:sym typeface="思源黑体 CN Light" charset="0"/>
              </a:rPr>
              <a:t>以</a:t>
            </a:r>
            <a:r>
              <a:rPr lang="zh-CN" altLang="en-US" sz="2000" dirty="0">
                <a:sym typeface="思源黑体 CN Light" charset="0"/>
              </a:rPr>
              <a:t>质询和诘问等方式对公共政策加以监控。</a:t>
            </a:r>
          </a:p>
          <a:p>
            <a:pPr marL="0" indent="0">
              <a:spcBef>
                <a:spcPts val="1200"/>
              </a:spcBef>
              <a:buNone/>
            </a:pPr>
            <a:r>
              <a:rPr lang="en-US" altLang="zh-CN" sz="2000" dirty="0">
                <a:sym typeface="思源黑体 CN Light" charset="0"/>
              </a:rPr>
              <a:t> </a:t>
            </a:r>
            <a:r>
              <a:rPr lang="en-US" altLang="zh-CN" sz="2000" dirty="0" smtClean="0">
                <a:sym typeface="思源黑体 CN Light" charset="0"/>
              </a:rPr>
              <a:t>   </a:t>
            </a:r>
            <a:r>
              <a:rPr lang="zh-CN" altLang="en-US" sz="2000" dirty="0" smtClean="0">
                <a:sym typeface="思源黑体 CN Light" charset="0"/>
              </a:rPr>
              <a:t>通过</a:t>
            </a:r>
            <a:r>
              <a:rPr lang="zh-CN" altLang="en-US" sz="2000" dirty="0">
                <a:sym typeface="思源黑体 CN Light" charset="0"/>
              </a:rPr>
              <a:t>视察、检查和组成针对特定问题的调查委员会而对政府各部门的政策及其执行情况进行监督。</a:t>
            </a:r>
          </a:p>
          <a:p>
            <a:pPr>
              <a:spcBef>
                <a:spcPts val="1200"/>
              </a:spcBef>
            </a:pPr>
            <a:endParaRPr lang="zh-CN" altLang="en-US" sz="2400" dirty="0">
              <a:sym typeface="思源黑体 CN Light" charset="0"/>
            </a:endParaRPr>
          </a:p>
        </p:txBody>
      </p:sp>
    </p:spTree>
    <p:extLst>
      <p:ext uri="{BB962C8B-B14F-4D97-AF65-F5344CB8AC3E}">
        <p14:creationId xmlns:p14="http://schemas.microsoft.com/office/powerpoint/2010/main" val="966587653"/>
      </p:ext>
    </p:extLst>
  </p:cSld>
  <p:clrMapOvr>
    <a:masterClrMapping/>
  </p:clrMapOvr>
  <p:timing>
    <p:tnLst>
      <p:par>
        <p:cTn id="1" dur="indefinite" restart="never" nodeType="tmRoot"/>
      </p:par>
    </p:tnLst>
  </p:timing>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二、政策监控机制</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二）司法机关对政策的监控</a:t>
            </a:r>
          </a:p>
          <a:p>
            <a:pPr marL="0" indent="0">
              <a:spcBef>
                <a:spcPts val="1200"/>
              </a:spcBef>
              <a:buNone/>
            </a:pPr>
            <a:r>
              <a:rPr lang="zh-CN" altLang="en-US" sz="2400" dirty="0" smtClean="0">
                <a:sym typeface="思源黑体 CN Light" charset="0"/>
              </a:rPr>
              <a:t>    司法</a:t>
            </a:r>
            <a:r>
              <a:rPr lang="zh-CN" altLang="en-US" sz="2400" dirty="0">
                <a:sym typeface="思源黑体 CN Light" charset="0"/>
              </a:rPr>
              <a:t>机关对公共政策的监控主要表现在以下几个方面：一是裁定公共政策的制定程序与原则是否合法；二是依法裁定公共政策的内容是否合法；三是依法监督政策的执行是否合法。</a:t>
            </a:r>
          </a:p>
          <a:p>
            <a:pPr marL="0" indent="0">
              <a:spcBef>
                <a:spcPts val="1200"/>
              </a:spcBef>
              <a:buNone/>
            </a:pPr>
            <a:r>
              <a:rPr lang="zh-CN" altLang="en-US" sz="2400" dirty="0" smtClean="0">
                <a:sym typeface="思源黑体 CN Light" charset="0"/>
              </a:rPr>
              <a:t>    司法</a:t>
            </a:r>
            <a:r>
              <a:rPr lang="zh-CN" altLang="en-US" sz="2400" dirty="0">
                <a:sym typeface="思源黑体 CN Light" charset="0"/>
              </a:rPr>
              <a:t>机关的权力具有被动性，即只有利害关系人请求后才行使，主要体现的是“不告不理”的诉讼</a:t>
            </a:r>
            <a:r>
              <a:rPr lang="zh-CN" altLang="en-US" sz="2400" dirty="0" smtClean="0">
                <a:sym typeface="思源黑体 CN Light" charset="0"/>
              </a:rPr>
              <a:t>原则。</a:t>
            </a:r>
            <a:endParaRPr lang="zh-CN" altLang="en-US" sz="2400" dirty="0">
              <a:sym typeface="思源黑体 CN Light" charset="0"/>
            </a:endParaRPr>
          </a:p>
          <a:p>
            <a:pPr marL="0" indent="0">
              <a:spcBef>
                <a:spcPts val="1200"/>
              </a:spcBef>
              <a:buNone/>
            </a:pPr>
            <a:r>
              <a:rPr lang="zh-CN" altLang="en-US" sz="2400" dirty="0">
                <a:sym typeface="思源黑体 CN Light" charset="0"/>
              </a:rPr>
              <a:t>　</a:t>
            </a:r>
          </a:p>
        </p:txBody>
      </p:sp>
    </p:spTree>
    <p:extLst>
      <p:ext uri="{BB962C8B-B14F-4D97-AF65-F5344CB8AC3E}">
        <p14:creationId xmlns:p14="http://schemas.microsoft.com/office/powerpoint/2010/main" val="933091197"/>
      </p:ext>
    </p:extLst>
  </p:cSld>
  <p:clrMapOvr>
    <a:masterClrMapping/>
  </p:clrMapOvr>
  <p:timing>
    <p:tnLst>
      <p:par>
        <p:cTn id="1" dur="indefinite" restart="never" nodeType="tmRoot"/>
      </p:par>
    </p:tnLst>
  </p:timing>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二、政策监控机制</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三）行政机关对政策的监控　　</a:t>
            </a:r>
          </a:p>
          <a:p>
            <a:pPr marL="0" indent="0">
              <a:spcBef>
                <a:spcPts val="1200"/>
              </a:spcBef>
              <a:buNone/>
            </a:pPr>
            <a:r>
              <a:rPr lang="zh-CN" altLang="en-US" sz="2400" dirty="0" smtClean="0">
                <a:sym typeface="思源黑体 CN Light" charset="0"/>
              </a:rPr>
              <a:t>    一</a:t>
            </a:r>
            <a:r>
              <a:rPr lang="zh-CN" altLang="en-US" sz="2400" dirty="0">
                <a:sym typeface="思源黑体 CN Light" charset="0"/>
              </a:rPr>
              <a:t>是行政管理机关的监控，或称一般行政监控</a:t>
            </a:r>
            <a:r>
              <a:rPr lang="zh-CN" altLang="en-US" sz="2400" dirty="0" smtClean="0">
                <a:sym typeface="思源黑体 CN Light" charset="0"/>
              </a:rPr>
              <a:t>。</a:t>
            </a:r>
            <a:endParaRPr lang="en-US" altLang="zh-CN" sz="2400" dirty="0" smtClean="0">
              <a:sym typeface="思源黑体 CN Light" charset="0"/>
            </a:endParaRPr>
          </a:p>
          <a:p>
            <a:pPr marL="0" indent="0">
              <a:spcBef>
                <a:spcPts val="1200"/>
              </a:spcBef>
              <a:buNone/>
            </a:pPr>
            <a:r>
              <a:rPr lang="zh-CN" altLang="en-US" sz="2400" dirty="0" smtClean="0">
                <a:sym typeface="思源黑体 CN Light" charset="0"/>
              </a:rPr>
              <a:t>    二</a:t>
            </a:r>
            <a:r>
              <a:rPr lang="zh-CN" altLang="en-US" sz="2400" dirty="0">
                <a:sym typeface="思源黑体 CN Light" charset="0"/>
              </a:rPr>
              <a:t>是专门行政监督机关的监控，即行政监察。</a:t>
            </a:r>
          </a:p>
          <a:p>
            <a:pPr marL="0" indent="0">
              <a:spcBef>
                <a:spcPts val="1200"/>
              </a:spcBef>
              <a:buNone/>
            </a:pPr>
            <a:endParaRPr lang="zh-CN" altLang="en-US" sz="2400" dirty="0">
              <a:sym typeface="思源黑体 CN Light" charset="0"/>
            </a:endParaRPr>
          </a:p>
          <a:p>
            <a:pPr marL="0" indent="0">
              <a:spcBef>
                <a:spcPts val="1200"/>
              </a:spcBef>
              <a:buNone/>
            </a:pPr>
            <a:r>
              <a:rPr lang="zh-CN" altLang="en-US" sz="2400" dirty="0">
                <a:sym typeface="思源黑体 CN Light" charset="0"/>
              </a:rPr>
              <a:t>　</a:t>
            </a:r>
          </a:p>
        </p:txBody>
      </p:sp>
    </p:spTree>
    <p:extLst>
      <p:ext uri="{BB962C8B-B14F-4D97-AF65-F5344CB8AC3E}">
        <p14:creationId xmlns:p14="http://schemas.microsoft.com/office/powerpoint/2010/main" val="1163029285"/>
      </p:ext>
    </p:extLst>
  </p:cSld>
  <p:clrMapOvr>
    <a:masterClrMapping/>
  </p:clrMapOvr>
  <p:timing>
    <p:tnLst>
      <p:par>
        <p:cTn id="1" dur="indefinite" restart="never" nodeType="tmRoot"/>
      </p:par>
    </p:tnLst>
  </p:timing>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二、政策监控机制</a:t>
            </a:r>
          </a:p>
          <a:p>
            <a:pPr marL="0" indent="0">
              <a:spcBef>
                <a:spcPts val="1200"/>
              </a:spcBef>
              <a:buNone/>
            </a:pPr>
            <a:r>
              <a:rPr lang="zh-CN" altLang="en-US" sz="2400" dirty="0">
                <a:sym typeface="思源黑体 CN Light" charset="0"/>
              </a:rPr>
              <a:t>（四）</a:t>
            </a:r>
            <a:r>
              <a:rPr lang="zh-CN" altLang="en-US" sz="2400" dirty="0" smtClean="0">
                <a:sym typeface="思源黑体 CN Light" charset="0"/>
              </a:rPr>
              <a:t>政党系统对</a:t>
            </a:r>
            <a:r>
              <a:rPr lang="zh-CN" altLang="en-US" sz="2400" dirty="0">
                <a:sym typeface="思源黑体 CN Light" charset="0"/>
              </a:rPr>
              <a:t>政策的监控</a:t>
            </a:r>
          </a:p>
          <a:p>
            <a:pPr marL="0" indent="0">
              <a:spcBef>
                <a:spcPts val="1200"/>
              </a:spcBef>
              <a:buNone/>
            </a:pPr>
            <a:r>
              <a:rPr lang="en-US" altLang="zh-CN" sz="2000" dirty="0">
                <a:sym typeface="思源黑体 CN Light" charset="0"/>
              </a:rPr>
              <a:t> </a:t>
            </a:r>
            <a:r>
              <a:rPr lang="en-US" altLang="zh-CN" sz="2000" dirty="0" smtClean="0">
                <a:sym typeface="思源黑体 CN Light" charset="0"/>
              </a:rPr>
              <a:t>   </a:t>
            </a:r>
            <a:r>
              <a:rPr lang="zh-CN" altLang="en-US" sz="2000" dirty="0" smtClean="0">
                <a:sym typeface="思源黑体 CN Light" charset="0"/>
              </a:rPr>
              <a:t>通过</a:t>
            </a:r>
            <a:r>
              <a:rPr lang="zh-CN" altLang="en-US" sz="2000" dirty="0">
                <a:sym typeface="思源黑体 CN Light" charset="0"/>
              </a:rPr>
              <a:t>将自己的成员选入</a:t>
            </a:r>
            <a:r>
              <a:rPr lang="zh-CN" altLang="en-US" sz="2000" dirty="0" smtClean="0">
                <a:sym typeface="思源黑体 CN Light" charset="0"/>
              </a:rPr>
              <a:t>立法机关，</a:t>
            </a:r>
            <a:r>
              <a:rPr lang="zh-CN" altLang="en-US" sz="2000" dirty="0">
                <a:sym typeface="思源黑体 CN Light" charset="0"/>
              </a:rPr>
              <a:t>影响立法来影响并监控公共政策制定。</a:t>
            </a:r>
          </a:p>
          <a:p>
            <a:pPr marL="0" indent="0">
              <a:spcBef>
                <a:spcPts val="1200"/>
              </a:spcBef>
              <a:buNone/>
            </a:pPr>
            <a:r>
              <a:rPr lang="en-US" altLang="zh-CN" sz="2000" dirty="0">
                <a:sym typeface="思源黑体 CN Light" charset="0"/>
              </a:rPr>
              <a:t> </a:t>
            </a:r>
            <a:r>
              <a:rPr lang="en-US" altLang="zh-CN" sz="2000" dirty="0" smtClean="0">
                <a:sym typeface="思源黑体 CN Light" charset="0"/>
              </a:rPr>
              <a:t>   </a:t>
            </a:r>
            <a:r>
              <a:rPr lang="zh-CN" altLang="en-US" sz="2000" dirty="0" smtClean="0">
                <a:sym typeface="思源黑体 CN Light" charset="0"/>
              </a:rPr>
              <a:t>通过</a:t>
            </a:r>
            <a:r>
              <a:rPr lang="zh-CN" altLang="en-US" sz="2000" dirty="0">
                <a:sym typeface="思源黑体 CN Light" charset="0"/>
              </a:rPr>
              <a:t>将自己的成员列入各级政府机关及政府各</a:t>
            </a:r>
            <a:r>
              <a:rPr lang="zh-CN" altLang="en-US" sz="2000" dirty="0" smtClean="0">
                <a:sym typeface="思源黑体 CN Light" charset="0"/>
              </a:rPr>
              <a:t>部门，影响</a:t>
            </a:r>
            <a:r>
              <a:rPr lang="zh-CN" altLang="en-US" sz="2000" dirty="0">
                <a:sym typeface="思源黑体 CN Light" charset="0"/>
              </a:rPr>
              <a:t>政策的实施。</a:t>
            </a:r>
          </a:p>
          <a:p>
            <a:pPr marL="0" indent="0">
              <a:spcBef>
                <a:spcPts val="1200"/>
              </a:spcBef>
              <a:buNone/>
            </a:pPr>
            <a:r>
              <a:rPr lang="en-US" altLang="zh-CN" sz="2000" dirty="0">
                <a:sym typeface="思源黑体 CN Light" charset="0"/>
              </a:rPr>
              <a:t> </a:t>
            </a:r>
            <a:r>
              <a:rPr lang="en-US" altLang="zh-CN" sz="2000" dirty="0" smtClean="0">
                <a:sym typeface="思源黑体 CN Light" charset="0"/>
              </a:rPr>
              <a:t>   </a:t>
            </a:r>
            <a:r>
              <a:rPr lang="zh-CN" altLang="en-US" sz="2000" dirty="0" smtClean="0">
                <a:sym typeface="思源黑体 CN Light" charset="0"/>
              </a:rPr>
              <a:t>执政党通过</a:t>
            </a:r>
            <a:r>
              <a:rPr lang="zh-CN" altLang="en-US" sz="2000" dirty="0">
                <a:sym typeface="思源黑体 CN Light" charset="0"/>
              </a:rPr>
              <a:t>其掌握的各种权力机构</a:t>
            </a:r>
            <a:r>
              <a:rPr lang="zh-CN" altLang="en-US" sz="2000" dirty="0" smtClean="0">
                <a:sym typeface="思源黑体 CN Light" charset="0"/>
              </a:rPr>
              <a:t>，动用</a:t>
            </a:r>
            <a:r>
              <a:rPr lang="zh-CN" altLang="en-US" sz="2000" dirty="0">
                <a:sym typeface="思源黑体 CN Light" charset="0"/>
              </a:rPr>
              <a:t>从党纪到国法的各种形式对政策的制定者和执行者进行检查、监督、奖惩、任免或绳之以法等</a:t>
            </a:r>
            <a:r>
              <a:rPr lang="zh-CN" altLang="en-US" sz="2000" dirty="0" smtClean="0">
                <a:sym typeface="思源黑体 CN Light" charset="0"/>
              </a:rPr>
              <a:t>。其还</a:t>
            </a:r>
            <a:r>
              <a:rPr lang="zh-CN" altLang="en-US" sz="2000" dirty="0">
                <a:sym typeface="思源黑体 CN Light" charset="0"/>
              </a:rPr>
              <a:t>常以其所影响的社会团体、社会组织</a:t>
            </a:r>
            <a:r>
              <a:rPr lang="zh-CN" altLang="en-US" sz="2000" dirty="0" smtClean="0">
                <a:sym typeface="思源黑体 CN Light" charset="0"/>
              </a:rPr>
              <a:t>以及所</a:t>
            </a:r>
            <a:r>
              <a:rPr lang="zh-CN" altLang="en-US" sz="2000" dirty="0">
                <a:sym typeface="思源黑体 CN Light" charset="0"/>
              </a:rPr>
              <a:t>掌握的大众传媒等制造各种舆论，从而对公共政策的各个环节进行有力的控制与</a:t>
            </a:r>
            <a:r>
              <a:rPr lang="zh-CN" altLang="en-US" sz="2000" dirty="0" smtClean="0">
                <a:sym typeface="思源黑体 CN Light" charset="0"/>
              </a:rPr>
              <a:t>监督。</a:t>
            </a:r>
            <a:r>
              <a:rPr lang="zh-CN" altLang="en-US" sz="2400" dirty="0">
                <a:sym typeface="思源黑体 CN Light" charset="0"/>
              </a:rPr>
              <a:t>　</a:t>
            </a:r>
          </a:p>
        </p:txBody>
      </p:sp>
    </p:spTree>
    <p:extLst>
      <p:ext uri="{BB962C8B-B14F-4D97-AF65-F5344CB8AC3E}">
        <p14:creationId xmlns:p14="http://schemas.microsoft.com/office/powerpoint/2010/main" val="1446989152"/>
      </p:ext>
    </p:extLst>
  </p:cSld>
  <p:clrMapOvr>
    <a:masterClrMapping/>
  </p:clrMapOvr>
  <p:timing>
    <p:tnLst>
      <p:par>
        <p:cTn id="1" dur="indefinite" restart="never" nodeType="tmRoot"/>
      </p:par>
    </p:tnLst>
  </p:timing>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二、政策监控机制</a:t>
            </a:r>
          </a:p>
          <a:p>
            <a:pPr marL="0" indent="0">
              <a:spcBef>
                <a:spcPts val="1200"/>
              </a:spcBef>
              <a:buNone/>
            </a:pPr>
            <a:r>
              <a:rPr lang="zh-CN" altLang="en-US" sz="2400" dirty="0">
                <a:sym typeface="思源黑体 CN Light" charset="0"/>
              </a:rPr>
              <a:t>（五）利益集团对政策的监控</a:t>
            </a:r>
          </a:p>
          <a:p>
            <a:pPr marL="0" indent="0">
              <a:spcBef>
                <a:spcPts val="1200"/>
              </a:spcBef>
              <a:buNone/>
            </a:pPr>
            <a:r>
              <a:rPr lang="zh-CN" altLang="en-US" sz="2400" dirty="0" smtClean="0">
                <a:sym typeface="思源黑体 CN Light" charset="0"/>
              </a:rPr>
              <a:t>    一</a:t>
            </a:r>
            <a:r>
              <a:rPr lang="zh-CN" altLang="en-US" sz="2400" dirty="0">
                <a:sym typeface="思源黑体 CN Light" charset="0"/>
              </a:rPr>
              <a:t>是以各种方式将社会的变化及该集团的要求表述出来，以期影响公共政策的制定、采纳与实施；二是将国家的意志和信息传达给社会并对其加以管理，构成一个中介体。</a:t>
            </a:r>
          </a:p>
          <a:p>
            <a:pPr marL="0" indent="0">
              <a:spcBef>
                <a:spcPts val="1200"/>
              </a:spcBef>
              <a:buNone/>
            </a:pPr>
            <a:r>
              <a:rPr lang="zh-CN" altLang="en-US" sz="2400" dirty="0" smtClean="0">
                <a:sym typeface="思源黑体 CN Light" charset="0"/>
              </a:rPr>
              <a:t>    利益</a:t>
            </a:r>
            <a:r>
              <a:rPr lang="zh-CN" altLang="en-US" sz="2400" dirty="0">
                <a:sym typeface="思源黑体 CN Light" charset="0"/>
              </a:rPr>
              <a:t>集团通过它们的种种活动，对公共政策有非常重要的影响。</a:t>
            </a:r>
            <a:r>
              <a:rPr lang="zh-CN" altLang="en-US" sz="2400" dirty="0" smtClean="0">
                <a:sym typeface="思源黑体 CN Light" charset="0"/>
              </a:rPr>
              <a:t>一方面它</a:t>
            </a:r>
            <a:r>
              <a:rPr lang="zh-CN" altLang="en-US" sz="2400" dirty="0">
                <a:sym typeface="思源黑体 CN Light" charset="0"/>
              </a:rPr>
              <a:t>试图阻挠、反对、迟滞不利于自己集团利益的法规、政策的通过与实施；</a:t>
            </a:r>
            <a:r>
              <a:rPr lang="zh-CN" altLang="en-US" sz="2400" dirty="0" smtClean="0">
                <a:sym typeface="思源黑体 CN Light" charset="0"/>
              </a:rPr>
              <a:t>另一方面则</a:t>
            </a:r>
            <a:r>
              <a:rPr lang="zh-CN" altLang="en-US" sz="2400" dirty="0">
                <a:sym typeface="思源黑体 CN Light" charset="0"/>
              </a:rPr>
              <a:t>极力争取通过、实施有利于自身利益的法规、政策。</a:t>
            </a:r>
          </a:p>
        </p:txBody>
      </p:sp>
    </p:spTree>
    <p:extLst>
      <p:ext uri="{BB962C8B-B14F-4D97-AF65-F5344CB8AC3E}">
        <p14:creationId xmlns:p14="http://schemas.microsoft.com/office/powerpoint/2010/main" val="2774770815"/>
      </p:ext>
    </p:extLst>
  </p:cSld>
  <p:clrMapOvr>
    <a:masterClrMapping/>
  </p:clrMapOvr>
  <p:timing>
    <p:tnLst>
      <p:par>
        <p:cTn id="1" dur="indefinite" restart="never" nodeType="tmRoot"/>
      </p:par>
    </p:tnLst>
  </p:timing>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二、政策监控机制</a:t>
            </a:r>
          </a:p>
          <a:p>
            <a:pPr marL="0" indent="0">
              <a:spcBef>
                <a:spcPts val="1200"/>
              </a:spcBef>
              <a:buNone/>
            </a:pPr>
            <a:r>
              <a:rPr lang="zh-CN" altLang="en-US" sz="2400" dirty="0">
                <a:sym typeface="思源黑体 CN Light" charset="0"/>
              </a:rPr>
              <a:t>（六）公民和大众传媒的政策</a:t>
            </a:r>
            <a:r>
              <a:rPr lang="zh-CN" altLang="en-US" sz="2400" dirty="0" smtClean="0">
                <a:sym typeface="思源黑体 CN Light" charset="0"/>
              </a:rPr>
              <a:t>监控</a:t>
            </a:r>
            <a:endParaRPr lang="en-US" altLang="zh-CN" sz="2400" dirty="0" smtClean="0">
              <a:sym typeface="思源黑体 CN Light" charset="0"/>
            </a:endParaRPr>
          </a:p>
          <a:p>
            <a:pPr marL="0" indent="0">
              <a:spcBef>
                <a:spcPts val="1200"/>
              </a:spcBef>
              <a:buNone/>
            </a:pPr>
            <a:r>
              <a:rPr lang="zh-CN" altLang="en-US" sz="2400" dirty="0" smtClean="0">
                <a:sym typeface="思源黑体 CN Light" charset="0"/>
              </a:rPr>
              <a:t>    公民</a:t>
            </a:r>
            <a:r>
              <a:rPr lang="zh-CN" altLang="en-US" sz="2400" dirty="0">
                <a:sym typeface="思源黑体 CN Light" charset="0"/>
              </a:rPr>
              <a:t>对公共政策的监控方式主要表现</a:t>
            </a:r>
            <a:r>
              <a:rPr lang="zh-CN" altLang="en-US" sz="2400" dirty="0" smtClean="0">
                <a:sym typeface="思源黑体 CN Light" charset="0"/>
              </a:rPr>
              <a:t>为面</a:t>
            </a:r>
            <a:r>
              <a:rPr lang="zh-CN" altLang="en-US" sz="2400" dirty="0">
                <a:sym typeface="思源黑体 CN Light" charset="0"/>
              </a:rPr>
              <a:t>访、写信、发送电子邮件、投诉和提起诉讼等</a:t>
            </a:r>
            <a:r>
              <a:rPr lang="zh-CN" altLang="en-US" sz="2400" dirty="0" smtClean="0">
                <a:sym typeface="思源黑体 CN Light" charset="0"/>
              </a:rPr>
              <a:t>。</a:t>
            </a:r>
            <a:endParaRPr lang="en-US" altLang="zh-CN" sz="2400" dirty="0" smtClean="0">
              <a:sym typeface="思源黑体 CN Light" charset="0"/>
            </a:endParaRPr>
          </a:p>
          <a:p>
            <a:pPr marL="0" indent="0">
              <a:spcBef>
                <a:spcPts val="1200"/>
              </a:spcBef>
              <a:buNone/>
            </a:pPr>
            <a:r>
              <a:rPr lang="zh-CN" altLang="en-US" sz="2400" dirty="0" smtClean="0">
                <a:sym typeface="思源黑体 CN Light" charset="0"/>
              </a:rPr>
              <a:t>    大众传媒</a:t>
            </a:r>
            <a:r>
              <a:rPr lang="zh-CN" altLang="en-US" sz="2400" dirty="0">
                <a:sym typeface="思源黑体 CN Light" charset="0"/>
              </a:rPr>
              <a:t>在社会生活中发挥着传播信息、揭示真相、增长知识和惩恶扬善的作用</a:t>
            </a:r>
            <a:r>
              <a:rPr lang="zh-CN" altLang="en-US" sz="2400" dirty="0" smtClean="0">
                <a:sym typeface="思源黑体 CN Light" charset="0"/>
              </a:rPr>
              <a:t>。</a:t>
            </a:r>
            <a:endParaRPr lang="en-US" altLang="zh-CN" sz="2400" dirty="0" smtClean="0">
              <a:sym typeface="思源黑体 CN Light" charset="0"/>
            </a:endParaRPr>
          </a:p>
          <a:p>
            <a:pPr marL="0" indent="0">
              <a:spcBef>
                <a:spcPts val="1200"/>
              </a:spcBef>
              <a:buNone/>
            </a:pPr>
            <a:r>
              <a:rPr lang="zh-CN" altLang="en-US" sz="2400" dirty="0" smtClean="0">
                <a:sym typeface="思源黑体 CN Light" charset="0"/>
              </a:rPr>
              <a:t>    公众</a:t>
            </a:r>
            <a:r>
              <a:rPr lang="zh-CN" altLang="en-US" sz="2400" dirty="0">
                <a:sym typeface="思源黑体 CN Light" charset="0"/>
              </a:rPr>
              <a:t>对政策的监控主要是通过社会舆论的形式实现的。</a:t>
            </a:r>
            <a:endParaRPr lang="en-US" altLang="zh-CN" sz="2400" dirty="0" smtClean="0">
              <a:sym typeface="思源黑体 CN Light" charset="0"/>
            </a:endParaRPr>
          </a:p>
        </p:txBody>
      </p:sp>
    </p:spTree>
    <p:extLst>
      <p:ext uri="{BB962C8B-B14F-4D97-AF65-F5344CB8AC3E}">
        <p14:creationId xmlns:p14="http://schemas.microsoft.com/office/powerpoint/2010/main" val="3803160092"/>
      </p:ext>
    </p:extLst>
  </p:cSld>
  <p:clrMapOvr>
    <a:masterClrMapping/>
  </p:clrMapOvr>
  <p:timing>
    <p:tnLst>
      <p:par>
        <p:cTn id="1" dur="indefinite" restart="never" nodeType="tmRoot"/>
      </p:par>
    </p:tnLst>
  </p:timing>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a:t>
            </a:r>
            <a:r>
              <a:rPr lang="zh-CN" altLang="en-US" sz="2400" dirty="0" smtClean="0">
                <a:sym typeface="思源黑体 CN Light" charset="0"/>
              </a:rPr>
              <a:t>、中国</a:t>
            </a:r>
            <a:r>
              <a:rPr lang="zh-CN" altLang="en-US" sz="2400" dirty="0">
                <a:sym typeface="思源黑体 CN Light" charset="0"/>
              </a:rPr>
              <a:t>政策监控机制</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一）人民代表大会的政策监控</a:t>
            </a:r>
          </a:p>
          <a:p>
            <a:pPr marL="0" indent="0">
              <a:spcBef>
                <a:spcPts val="1200"/>
              </a:spcBef>
              <a:buNone/>
            </a:pPr>
            <a:r>
              <a:rPr lang="zh-CN" altLang="en-US" sz="2400" dirty="0" smtClean="0">
                <a:sym typeface="思源黑体 CN Light" charset="0"/>
              </a:rPr>
              <a:t>    各级</a:t>
            </a:r>
            <a:r>
              <a:rPr lang="zh-CN" altLang="en-US" sz="2400" dirty="0">
                <a:sym typeface="思源黑体 CN Light" charset="0"/>
              </a:rPr>
              <a:t>人大常委会的立法监督起着核心的作用。这也是由宪法和法律的确认和保护的，各级人大常委会不仅享有广泛的监督权，而且拥有对最高国家活动的日常监督权。</a:t>
            </a:r>
          </a:p>
        </p:txBody>
      </p:sp>
    </p:spTree>
    <p:extLst>
      <p:ext uri="{BB962C8B-B14F-4D97-AF65-F5344CB8AC3E}">
        <p14:creationId xmlns:p14="http://schemas.microsoft.com/office/powerpoint/2010/main" val="707119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marL="0" indent="0">
              <a:spcBef>
                <a:spcPts val="1200"/>
              </a:spcBef>
              <a:buNone/>
            </a:pPr>
            <a:r>
              <a:rPr lang="en-US" altLang="zh-CN" dirty="0">
                <a:sym typeface="思源黑体 CN Light" charset="0"/>
              </a:rPr>
              <a:t> </a:t>
            </a:r>
            <a:r>
              <a:rPr lang="en-US" altLang="zh-CN" dirty="0" smtClean="0">
                <a:sym typeface="思源黑体 CN Light" charset="0"/>
              </a:rPr>
              <a:t>   </a:t>
            </a:r>
            <a:r>
              <a:rPr lang="zh-CN" altLang="en-US" dirty="0" smtClean="0">
                <a:sym typeface="思源黑体 CN Light" charset="0"/>
              </a:rPr>
              <a:t>公共</a:t>
            </a:r>
            <a:r>
              <a:rPr lang="zh-CN" altLang="en-US" dirty="0">
                <a:sym typeface="思源黑体 CN Light" charset="0"/>
              </a:rPr>
              <a:t>政策学科是一门充满活力的影响力大、应用领域广、综合性强、实证</a:t>
            </a:r>
            <a:r>
              <a:rPr lang="zh-CN" altLang="en-US" dirty="0" smtClean="0">
                <a:sym typeface="思源黑体 CN Light" charset="0"/>
              </a:rPr>
              <a:t>性亦强的</a:t>
            </a:r>
            <a:r>
              <a:rPr lang="zh-CN" altLang="en-US" dirty="0">
                <a:sym typeface="思源黑体 CN Light" charset="0"/>
              </a:rPr>
              <a:t>学科。</a:t>
            </a:r>
          </a:p>
          <a:p>
            <a:pPr marL="0" indent="0">
              <a:spcBef>
                <a:spcPts val="1200"/>
              </a:spcBef>
              <a:buNone/>
            </a:pPr>
            <a:r>
              <a:rPr lang="zh-CN" altLang="en-US" dirty="0">
                <a:sym typeface="思源黑体 CN Light" charset="0"/>
              </a:rPr>
              <a:t>  </a:t>
            </a:r>
            <a:r>
              <a:rPr lang="zh-CN" altLang="en-US" dirty="0" smtClean="0">
                <a:sym typeface="思源黑体 CN Light" charset="0"/>
              </a:rPr>
              <a:t>  公共</a:t>
            </a:r>
            <a:r>
              <a:rPr lang="zh-CN" altLang="en-US" dirty="0">
                <a:sym typeface="思源黑体 CN Light" charset="0"/>
              </a:rPr>
              <a:t>政策学以实践为导向，运用多学科的研究视角和相关性分析方法对政策系统和政策过程各环节进行研究，旨在改进政策系统和提高政策质量，提供政策建议以解决现实的社会问题和公共政策问题。</a:t>
            </a:r>
            <a:endParaRPr lang="zh-CN"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a:sym typeface="思源黑体 CN Light" charset="0"/>
              </a:rPr>
              <a:t> </a:t>
            </a:r>
            <a:r>
              <a:rPr lang="zh-CN" altLang="en-US" dirty="0" smtClean="0">
                <a:sym typeface="思源黑体 CN Light" charset="0"/>
              </a:rPr>
              <a:t>   </a:t>
            </a:r>
            <a:r>
              <a:rPr lang="en-US" altLang="zh-CN" dirty="0" smtClean="0">
                <a:sym typeface="思源黑体 CN Light" charset="0"/>
              </a:rPr>
              <a:t>4. </a:t>
            </a:r>
            <a:r>
              <a:rPr lang="zh-CN" altLang="en-US" dirty="0">
                <a:sym typeface="思源黑体 CN Light" charset="0"/>
              </a:rPr>
              <a:t>教科文政策            </a:t>
            </a:r>
          </a:p>
          <a:p>
            <a:pPr marL="0" indent="0">
              <a:buNone/>
            </a:pPr>
            <a:r>
              <a:rPr lang="zh-CN" altLang="en-US" dirty="0">
                <a:sym typeface="思源黑体 CN Light" charset="0"/>
              </a:rPr>
              <a:t>  </a:t>
            </a:r>
            <a:r>
              <a:rPr lang="zh-CN" altLang="en-US" dirty="0" smtClean="0">
                <a:sym typeface="思源黑体 CN Light" charset="0"/>
              </a:rPr>
              <a:t>  </a:t>
            </a:r>
            <a:r>
              <a:rPr lang="zh-CN" altLang="en-US" dirty="0">
                <a:sym typeface="思源黑体 CN Light" charset="0"/>
              </a:rPr>
              <a:t>教科文政策指的是政府根据社会发展的需要，在教育、科技、文化</a:t>
            </a:r>
            <a:r>
              <a:rPr lang="zh-CN" altLang="en-US" dirty="0" smtClean="0">
                <a:sym typeface="思源黑体 CN Light" charset="0"/>
              </a:rPr>
              <a:t>领域为</a:t>
            </a:r>
            <a:r>
              <a:rPr lang="zh-CN" altLang="en-US" dirty="0">
                <a:sym typeface="思源黑体 CN Light" charset="0"/>
              </a:rPr>
              <a:t>达到一定的目标而制定的发展规划、指导原则和行为</a:t>
            </a:r>
            <a:r>
              <a:rPr lang="zh-CN" altLang="en-US" dirty="0" smtClean="0">
                <a:sym typeface="思源黑体 CN Light" charset="0"/>
              </a:rPr>
              <a:t>规范，如</a:t>
            </a:r>
            <a:r>
              <a:rPr lang="zh-CN" altLang="en-US" dirty="0">
                <a:sym typeface="思源黑体 CN Light" charset="0"/>
              </a:rPr>
              <a:t>教育政策、科研政策、技术开发政策、新闻出版政策等。</a:t>
            </a:r>
          </a:p>
          <a:p>
            <a:pPr marL="0" indent="0">
              <a:buNone/>
            </a:pPr>
            <a:r>
              <a:rPr lang="zh-CN" altLang="en-US" dirty="0">
                <a:sym typeface="思源黑体 CN Light" charset="0"/>
              </a:rPr>
              <a:t>  </a:t>
            </a:r>
            <a:r>
              <a:rPr lang="zh-CN" altLang="en-US" dirty="0" smtClean="0">
                <a:sym typeface="思源黑体 CN Light" charset="0"/>
              </a:rPr>
              <a:t>  </a:t>
            </a:r>
            <a:r>
              <a:rPr lang="en-US" altLang="zh-CN" dirty="0">
                <a:sym typeface="思源黑体 CN Light" charset="0"/>
              </a:rPr>
              <a:t>5. </a:t>
            </a:r>
            <a:r>
              <a:rPr lang="zh-CN" altLang="en-US" dirty="0">
                <a:sym typeface="思源黑体 CN Light" charset="0"/>
              </a:rPr>
              <a:t>生态政策            </a:t>
            </a:r>
          </a:p>
          <a:p>
            <a:pPr marL="0" indent="0">
              <a:buNone/>
            </a:pPr>
            <a:r>
              <a:rPr lang="zh-CN" altLang="en-US" dirty="0">
                <a:sym typeface="思源黑体 CN Light" charset="0"/>
              </a:rPr>
              <a:t>   </a:t>
            </a:r>
            <a:r>
              <a:rPr lang="zh-CN" altLang="en-US" dirty="0" smtClean="0">
                <a:sym typeface="思源黑体 CN Light" charset="0"/>
              </a:rPr>
              <a:t> 生态</a:t>
            </a:r>
            <a:r>
              <a:rPr lang="zh-CN" altLang="en-US" dirty="0">
                <a:sym typeface="思源黑体 CN Light" charset="0"/>
              </a:rPr>
              <a:t>政策是政府部门为了解决生态环境问题、达到环境公共政策预期目的和目标，选择并确定用来实施的环境公共政策方案。</a:t>
            </a:r>
          </a:p>
        </p:txBody>
      </p:sp>
    </p:spTree>
  </p:cSld>
  <p:clrMapOvr>
    <a:masterClrMapping/>
  </p:clrMapOvr>
  <p:timing>
    <p:tnLst>
      <p:par>
        <p:cTn id="1" dur="indefinite" restart="never" nodeType="tmRoot"/>
      </p:par>
    </p:tn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a:t>
            </a:r>
            <a:r>
              <a:rPr lang="zh-CN" altLang="en-US" sz="2400" dirty="0" smtClean="0">
                <a:sym typeface="思源黑体 CN Light" charset="0"/>
              </a:rPr>
              <a:t>、中国</a:t>
            </a:r>
            <a:r>
              <a:rPr lang="zh-CN" altLang="en-US" sz="2400" dirty="0">
                <a:sym typeface="思源黑体 CN Light" charset="0"/>
              </a:rPr>
              <a:t>政策监控机制</a:t>
            </a:r>
          </a:p>
          <a:p>
            <a:pPr marL="0" indent="0">
              <a:spcBef>
                <a:spcPts val="1200"/>
              </a:spcBef>
              <a:buNone/>
            </a:pPr>
            <a:r>
              <a:rPr lang="zh-CN" altLang="en-US" sz="2400" dirty="0">
                <a:sym typeface="思源黑体 CN Light" charset="0"/>
              </a:rPr>
              <a:t>（二）政府机关的政策监控</a:t>
            </a:r>
          </a:p>
          <a:p>
            <a:pPr marL="0" indent="0">
              <a:spcBef>
                <a:spcPts val="1200"/>
              </a:spcBef>
              <a:buNone/>
            </a:pPr>
            <a:r>
              <a:rPr lang="zh-CN" altLang="en-US" sz="2400" dirty="0" smtClean="0">
                <a:sym typeface="思源黑体 CN Light" charset="0"/>
              </a:rPr>
              <a:t>    政府</a:t>
            </a:r>
            <a:r>
              <a:rPr lang="zh-CN" altLang="en-US" sz="2400" dirty="0">
                <a:sym typeface="思源黑体 CN Light" charset="0"/>
              </a:rPr>
              <a:t>机关的政策监控是指政府系统内部进行的对政府行为的监督和控制，以实现政策目标，提高政策绩效的行为过程。</a:t>
            </a:r>
          </a:p>
        </p:txBody>
      </p:sp>
    </p:spTree>
    <p:extLst>
      <p:ext uri="{BB962C8B-B14F-4D97-AF65-F5344CB8AC3E}">
        <p14:creationId xmlns:p14="http://schemas.microsoft.com/office/powerpoint/2010/main" val="3218598620"/>
      </p:ext>
    </p:extLst>
  </p:cSld>
  <p:clrMapOvr>
    <a:masterClrMapping/>
  </p:clrMapOvr>
  <p:timing>
    <p:tnLst>
      <p:par>
        <p:cTn id="1" dur="indefinite" restart="never" nodeType="tmRoot"/>
      </p:par>
    </p:tnLst>
  </p:timing>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a:t>
            </a:r>
            <a:r>
              <a:rPr lang="zh-CN" altLang="en-US" sz="2400" dirty="0" smtClean="0">
                <a:sym typeface="思源黑体 CN Light" charset="0"/>
              </a:rPr>
              <a:t>、中国</a:t>
            </a:r>
            <a:r>
              <a:rPr lang="zh-CN" altLang="en-US" sz="2400" dirty="0">
                <a:sym typeface="思源黑体 CN Light" charset="0"/>
              </a:rPr>
              <a:t>政策监控机制</a:t>
            </a:r>
          </a:p>
          <a:p>
            <a:pPr marL="0" indent="0">
              <a:spcBef>
                <a:spcPts val="1200"/>
              </a:spcBef>
              <a:buNone/>
            </a:pPr>
            <a:r>
              <a:rPr lang="zh-CN" altLang="en-US" sz="2400" dirty="0">
                <a:sym typeface="思源黑体 CN Light" charset="0"/>
              </a:rPr>
              <a:t>（三）司法机关的政策监控</a:t>
            </a:r>
          </a:p>
          <a:p>
            <a:pPr marL="0" indent="0">
              <a:spcBef>
                <a:spcPts val="1200"/>
              </a:spcBef>
              <a:buNone/>
            </a:pPr>
            <a:r>
              <a:rPr lang="zh-CN" altLang="en-US" sz="2400" dirty="0" smtClean="0">
                <a:sym typeface="思源黑体 CN Light" charset="0"/>
              </a:rPr>
              <a:t>    司法</a:t>
            </a:r>
            <a:r>
              <a:rPr lang="zh-CN" altLang="en-US" sz="2400" dirty="0">
                <a:sym typeface="思源黑体 CN Light" charset="0"/>
              </a:rPr>
              <a:t>监督是国家政策监控系统的重要组成部分</a:t>
            </a:r>
            <a:r>
              <a:rPr lang="zh-CN" altLang="en-US" sz="2400" dirty="0" smtClean="0">
                <a:sym typeface="思源黑体 CN Light" charset="0"/>
              </a:rPr>
              <a:t>，包括</a:t>
            </a:r>
            <a:r>
              <a:rPr lang="zh-CN" altLang="en-US" sz="2400" dirty="0">
                <a:sym typeface="思源黑体 CN Light" charset="0"/>
              </a:rPr>
              <a:t>人民法院和人民检察院的监控。司法机关的政策监控主要是通过法律手段来实现的。</a:t>
            </a:r>
          </a:p>
          <a:p>
            <a:pPr marL="0" indent="0">
              <a:spcBef>
                <a:spcPts val="1200"/>
              </a:spcBef>
              <a:buNone/>
            </a:pPr>
            <a:r>
              <a:rPr lang="zh-CN" altLang="en-US" sz="2400" dirty="0" smtClean="0">
                <a:sym typeface="思源黑体 CN Light" charset="0"/>
              </a:rPr>
              <a:t>    在</a:t>
            </a:r>
            <a:r>
              <a:rPr lang="zh-CN" altLang="en-US" sz="2400" dirty="0">
                <a:sym typeface="思源黑体 CN Light" charset="0"/>
              </a:rPr>
              <a:t>我国，宪法监督权力并不由最高人民法院行使，而是由人民代表大会及其常务委员会行使。</a:t>
            </a:r>
          </a:p>
        </p:txBody>
      </p:sp>
    </p:spTree>
    <p:extLst>
      <p:ext uri="{BB962C8B-B14F-4D97-AF65-F5344CB8AC3E}">
        <p14:creationId xmlns:p14="http://schemas.microsoft.com/office/powerpoint/2010/main" val="1222190222"/>
      </p:ext>
    </p:extLst>
  </p:cSld>
  <p:clrMapOvr>
    <a:masterClrMapping/>
  </p:clrMapOvr>
  <p:timing>
    <p:tnLst>
      <p:par>
        <p:cTn id="1" dur="indefinite" restart="never" nodeType="tmRoot"/>
      </p:par>
    </p:tnLst>
  </p:timing>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a:t>
            </a:r>
            <a:r>
              <a:rPr lang="zh-CN" altLang="en-US" sz="2400" dirty="0" smtClean="0">
                <a:sym typeface="思源黑体 CN Light" charset="0"/>
              </a:rPr>
              <a:t>、中国</a:t>
            </a:r>
            <a:r>
              <a:rPr lang="zh-CN" altLang="en-US" sz="2400" dirty="0">
                <a:sym typeface="思源黑体 CN Light" charset="0"/>
              </a:rPr>
              <a:t>政策监控机制</a:t>
            </a:r>
          </a:p>
          <a:p>
            <a:pPr marL="0" indent="0">
              <a:spcBef>
                <a:spcPts val="1200"/>
              </a:spcBef>
              <a:buNone/>
            </a:pPr>
            <a:r>
              <a:rPr lang="zh-CN" altLang="en-US" sz="2400" dirty="0">
                <a:sym typeface="思源黑体 CN Light" charset="0"/>
              </a:rPr>
              <a:t>（四）中国共产党的政策监控</a:t>
            </a:r>
          </a:p>
          <a:p>
            <a:pPr>
              <a:spcBef>
                <a:spcPts val="1200"/>
              </a:spcBef>
            </a:pPr>
            <a:r>
              <a:rPr lang="zh-CN" altLang="en-US" sz="2400" dirty="0" smtClean="0">
                <a:sym typeface="思源黑体 CN Light" charset="0"/>
              </a:rPr>
              <a:t>党</a:t>
            </a:r>
            <a:r>
              <a:rPr lang="zh-CN" altLang="en-US" sz="2400" dirty="0">
                <a:sym typeface="思源黑体 CN Light" charset="0"/>
              </a:rPr>
              <a:t>对国家的领导决定了政策的内容或方向与政策的</a:t>
            </a:r>
            <a:r>
              <a:rPr lang="zh-CN" altLang="en-US" sz="2400" dirty="0" smtClean="0">
                <a:sym typeface="思源黑体 CN Light" charset="0"/>
              </a:rPr>
              <a:t>实施</a:t>
            </a:r>
            <a:endParaRPr lang="en-US" altLang="zh-CN" sz="2400" dirty="0" smtClean="0">
              <a:sym typeface="思源黑体 CN Light" charset="0"/>
            </a:endParaRPr>
          </a:p>
          <a:p>
            <a:pPr>
              <a:spcBef>
                <a:spcPts val="1200"/>
              </a:spcBef>
            </a:pPr>
            <a:r>
              <a:rPr lang="zh-CN" altLang="en-US" sz="2400" dirty="0" smtClean="0">
                <a:sym typeface="思源黑体 CN Light" charset="0"/>
              </a:rPr>
              <a:t>党纪监督</a:t>
            </a:r>
            <a:endParaRPr lang="en-US" altLang="zh-CN" sz="2400" dirty="0" smtClean="0">
              <a:sym typeface="思源黑体 CN Light" charset="0"/>
            </a:endParaRPr>
          </a:p>
          <a:p>
            <a:pPr>
              <a:spcBef>
                <a:spcPts val="1200"/>
              </a:spcBef>
            </a:pPr>
            <a:r>
              <a:rPr lang="zh-CN" altLang="en-US" sz="2400" dirty="0" smtClean="0">
                <a:sym typeface="思源黑体 CN Light" charset="0"/>
              </a:rPr>
              <a:t>通过</a:t>
            </a:r>
            <a:r>
              <a:rPr lang="zh-CN" altLang="en-US" sz="2400" dirty="0">
                <a:sym typeface="思源黑体 CN Light" charset="0"/>
              </a:rPr>
              <a:t>党的基层组织实施政策</a:t>
            </a:r>
            <a:r>
              <a:rPr lang="zh-CN" altLang="en-US" sz="2400" dirty="0" smtClean="0">
                <a:sym typeface="思源黑体 CN Light" charset="0"/>
              </a:rPr>
              <a:t>监控</a:t>
            </a:r>
            <a:endParaRPr lang="en-US" altLang="zh-CN" sz="2400" dirty="0" smtClean="0">
              <a:sym typeface="思源黑体 CN Light" charset="0"/>
            </a:endParaRPr>
          </a:p>
          <a:p>
            <a:pPr>
              <a:spcBef>
                <a:spcPts val="1200"/>
              </a:spcBef>
            </a:pPr>
            <a:r>
              <a:rPr lang="zh-CN" altLang="en-US" sz="2400" dirty="0" smtClean="0">
                <a:sym typeface="思源黑体 CN Light" charset="0"/>
              </a:rPr>
              <a:t>通过</a:t>
            </a:r>
            <a:r>
              <a:rPr lang="zh-CN" altLang="en-US" sz="2400" dirty="0">
                <a:sym typeface="思源黑体 CN Light" charset="0"/>
              </a:rPr>
              <a:t>各种大众传媒进行政策监控</a:t>
            </a:r>
          </a:p>
        </p:txBody>
      </p:sp>
    </p:spTree>
    <p:extLst>
      <p:ext uri="{BB962C8B-B14F-4D97-AF65-F5344CB8AC3E}">
        <p14:creationId xmlns:p14="http://schemas.microsoft.com/office/powerpoint/2010/main" val="3498738061"/>
      </p:ext>
    </p:extLst>
  </p:cSld>
  <p:clrMapOvr>
    <a:masterClrMapping/>
  </p:clrMapOvr>
  <p:timing>
    <p:tnLst>
      <p:par>
        <p:cTn id="1" dur="indefinite" restart="never" nodeType="tmRoot"/>
      </p:par>
    </p:tnLst>
  </p:timing>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a:t>
            </a:r>
            <a:r>
              <a:rPr lang="zh-CN" altLang="en-US" sz="2400" dirty="0" smtClean="0">
                <a:sym typeface="思源黑体 CN Light" charset="0"/>
              </a:rPr>
              <a:t>、中国</a:t>
            </a:r>
            <a:r>
              <a:rPr lang="zh-CN" altLang="en-US" sz="2400" dirty="0">
                <a:sym typeface="思源黑体 CN Light" charset="0"/>
              </a:rPr>
              <a:t>政策监控机制</a:t>
            </a:r>
          </a:p>
          <a:p>
            <a:pPr marL="0" indent="0">
              <a:spcBef>
                <a:spcPts val="1200"/>
              </a:spcBef>
              <a:buNone/>
            </a:pPr>
            <a:r>
              <a:rPr lang="zh-CN" altLang="en-US" sz="2400" dirty="0">
                <a:sym typeface="思源黑体 CN Light" charset="0"/>
              </a:rPr>
              <a:t>（五）民主党派对政策的监控</a:t>
            </a:r>
          </a:p>
          <a:p>
            <a:pPr marL="0" indent="0">
              <a:spcBef>
                <a:spcPts val="1200"/>
              </a:spcBef>
              <a:buNone/>
            </a:pPr>
            <a:r>
              <a:rPr lang="zh-CN" altLang="en-US" sz="2400" dirty="0" smtClean="0">
                <a:sym typeface="思源黑体 CN Light" charset="0"/>
              </a:rPr>
              <a:t>    政协全国委员会</a:t>
            </a:r>
            <a:r>
              <a:rPr lang="zh-CN" altLang="en-US" sz="2400" dirty="0">
                <a:sym typeface="思源黑体 CN Light" charset="0"/>
              </a:rPr>
              <a:t>全体会议、常务委员会会议或主席会议向中共中央、全国人大常委会、国务院和地方各党政领导机关提出建议案，各专门委员会提出的建议或有关报告，委员视察、委员提案、委员举报或以其他形式提出批评建议，参加中共中央、国务院有关部门以及地方各级政府部门组织的调查和检查活动。</a:t>
            </a:r>
          </a:p>
        </p:txBody>
      </p:sp>
    </p:spTree>
    <p:extLst>
      <p:ext uri="{BB962C8B-B14F-4D97-AF65-F5344CB8AC3E}">
        <p14:creationId xmlns:p14="http://schemas.microsoft.com/office/powerpoint/2010/main" val="4246894133"/>
      </p:ext>
    </p:extLst>
  </p:cSld>
  <p:clrMapOvr>
    <a:masterClrMapping/>
  </p:clrMapOvr>
  <p:timing>
    <p:tnLst>
      <p:par>
        <p:cTn id="1" dur="indefinite" restart="never" nodeType="tmRoot"/>
      </p:par>
    </p:tnLst>
  </p:timing>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第五</a:t>
            </a:r>
            <a:r>
              <a:rPr lang="zh-CN" altLang="en-US" b="1" dirty="0" smtClean="0">
                <a:solidFill>
                  <a:srgbClr val="6D5337"/>
                </a:solidFill>
                <a:sym typeface="思源黑体 CN Light" charset="0"/>
              </a:rPr>
              <a:t>节 政策</a:t>
            </a:r>
            <a:r>
              <a:rPr lang="zh-CN" altLang="en-US" b="1" dirty="0">
                <a:solidFill>
                  <a:srgbClr val="6D5337"/>
                </a:solidFill>
                <a:sym typeface="思源黑体 CN Light" charset="0"/>
              </a:rPr>
              <a:t>监控过程与机制</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a:t>
            </a:r>
            <a:r>
              <a:rPr lang="zh-CN" altLang="en-US" sz="2400" dirty="0" smtClean="0">
                <a:sym typeface="思源黑体 CN Light" charset="0"/>
              </a:rPr>
              <a:t>、中国</a:t>
            </a:r>
            <a:r>
              <a:rPr lang="zh-CN" altLang="en-US" sz="2400" dirty="0">
                <a:sym typeface="思源黑体 CN Light" charset="0"/>
              </a:rPr>
              <a:t>政策监控机制</a:t>
            </a:r>
          </a:p>
          <a:p>
            <a:pPr marL="0" indent="0">
              <a:spcBef>
                <a:spcPts val="1200"/>
              </a:spcBef>
              <a:buNone/>
            </a:pPr>
            <a:r>
              <a:rPr lang="zh-CN" altLang="en-US" sz="2400" dirty="0">
                <a:sym typeface="思源黑体 CN Light" charset="0"/>
              </a:rPr>
              <a:t>（六）人民群众及人民团体的政策监控</a:t>
            </a:r>
          </a:p>
          <a:p>
            <a:pPr marL="0" indent="0">
              <a:spcBef>
                <a:spcPts val="1200"/>
              </a:spcBef>
              <a:buNone/>
            </a:pPr>
            <a:r>
              <a:rPr lang="zh-CN" altLang="en-US" sz="2400" dirty="0" smtClean="0">
                <a:sym typeface="思源黑体 CN Light" charset="0"/>
              </a:rPr>
              <a:t>    一</a:t>
            </a:r>
            <a:r>
              <a:rPr lang="zh-CN" altLang="en-US" sz="2400" dirty="0">
                <a:sym typeface="思源黑体 CN Light" charset="0"/>
              </a:rPr>
              <a:t>是通过选举自己的代表，行使对政策的监控权；二是通过大众传媒表达自己对公共政策的态度、意见、建议或批评；三是通过上访或向有关方面写人民来信等形式进行政策监督；四是各种群众组织可以通过合法途径有组织地向有关国家机关表达自己的利益、愿望、要求、意见、批评等；五是人民群众可以通过消极的抵制或主动的行动来表达对现行政策的不满或取向。</a:t>
            </a:r>
          </a:p>
        </p:txBody>
      </p:sp>
    </p:spTree>
    <p:extLst>
      <p:ext uri="{BB962C8B-B14F-4D97-AF65-F5344CB8AC3E}">
        <p14:creationId xmlns:p14="http://schemas.microsoft.com/office/powerpoint/2010/main" val="4122534647"/>
      </p:ext>
    </p:extLst>
  </p:cSld>
  <p:clrMapOvr>
    <a:masterClrMapping/>
  </p:clrMapOvr>
  <p:timing>
    <p:tnLst>
      <p:par>
        <p:cTn id="1" dur="indefinite" restart="never" nodeType="tmRoot"/>
      </p:par>
    </p:tnLst>
  </p:timing>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任意多边形: 形状 2"/>
          <p:cNvSpPr/>
          <p:nvPr/>
        </p:nvSpPr>
        <p:spPr>
          <a:xfrm flipH="1">
            <a:off x="1" y="2170113"/>
            <a:ext cx="4308872" cy="4703762"/>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菱形 3"/>
          <p:cNvSpPr/>
          <p:nvPr/>
        </p:nvSpPr>
        <p:spPr>
          <a:xfrm flipH="1">
            <a:off x="1710929" y="703264"/>
            <a:ext cx="2105025" cy="2808287"/>
          </a:xfrm>
          <a:prstGeom prst="diamond">
            <a:avLst/>
          </a:prstGeom>
          <a:solidFill>
            <a:srgbClr val="DCCBB9"/>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6000" b="1" noProof="1" smtClean="0">
                <a:latin typeface="思源黑体 CN Bold" pitchFamily="34" charset="-122"/>
                <a:ea typeface="思源黑体 CN Bold" pitchFamily="34" charset="-122"/>
                <a:cs typeface="+mn-ea"/>
                <a:sym typeface="+mn-lt"/>
              </a:rPr>
              <a:t>08</a:t>
            </a:r>
            <a:endParaRPr lang="zh-CN" altLang="en-US" sz="6000" b="1" noProof="1">
              <a:latin typeface="思源黑体 CN Bold" pitchFamily="34" charset="-122"/>
              <a:ea typeface="思源黑体 CN Bold" pitchFamily="34" charset="-122"/>
              <a:cs typeface="+mn-ea"/>
              <a:sym typeface="+mn-lt"/>
            </a:endParaRPr>
          </a:p>
        </p:txBody>
      </p:sp>
      <p:sp>
        <p:nvSpPr>
          <p:cNvPr id="16388" name="文本框 4"/>
          <p:cNvSpPr txBox="1">
            <a:spLocks noChangeArrowheads="1"/>
          </p:cNvSpPr>
          <p:nvPr/>
        </p:nvSpPr>
        <p:spPr bwMode="auto">
          <a:xfrm>
            <a:off x="4308873" y="2413001"/>
            <a:ext cx="3759994"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6000" b="1" dirty="0">
                <a:solidFill>
                  <a:srgbClr val="6D5337"/>
                </a:solidFill>
                <a:latin typeface="思源黑体 CN Bold" pitchFamily="34" charset="-122"/>
                <a:ea typeface="思源黑体 CN Bold" pitchFamily="34" charset="-122"/>
                <a:sym typeface="思源黑体 CN Light" charset="0"/>
              </a:rPr>
              <a:t>政策调整与终结</a:t>
            </a:r>
          </a:p>
        </p:txBody>
      </p:sp>
      <p:sp>
        <p:nvSpPr>
          <p:cNvPr id="16389" name="矩形 5"/>
          <p:cNvSpPr>
            <a:spLocks noChangeArrowheads="1"/>
          </p:cNvSpPr>
          <p:nvPr/>
        </p:nvSpPr>
        <p:spPr bwMode="auto">
          <a:xfrm>
            <a:off x="4308873" y="3646488"/>
            <a:ext cx="4112419"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800"/>
              </a:lnSpc>
            </a:pPr>
            <a:endParaRPr lang="en-US" altLang="zh-CN" sz="1600">
              <a:solidFill>
                <a:srgbClr val="6D5337"/>
              </a:solidFill>
              <a:ea typeface="宋体" panose="02010600030101010101" pitchFamily="2" charset="-122"/>
              <a:sym typeface="思源黑体 CN Light" charset="0"/>
            </a:endParaRPr>
          </a:p>
        </p:txBody>
      </p:sp>
    </p:spTree>
    <p:extLst>
      <p:ext uri="{BB962C8B-B14F-4D97-AF65-F5344CB8AC3E}">
        <p14:creationId xmlns:p14="http://schemas.microsoft.com/office/powerpoint/2010/main" val="3628730943"/>
      </p:ext>
    </p:extLst>
  </p:cSld>
  <p:clrMapOvr>
    <a:masterClrMapping/>
  </p:clrMapOvr>
  <p:timing>
    <p:tnLst>
      <p:par>
        <p:cTn id="1" dur="indefinite" restart="never" nodeType="tmRoot"/>
      </p:par>
    </p:tnLst>
  </p:timing>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nvGrpSpPr>
          <p:cNvPr id="19459" name="组合 7"/>
          <p:cNvGrpSpPr/>
          <p:nvPr/>
        </p:nvGrpSpPr>
        <p:grpSpPr bwMode="auto">
          <a:xfrm>
            <a:off x="-7144" y="1352551"/>
            <a:ext cx="7475220" cy="3228975"/>
            <a:chOff x="-9525" y="1809750"/>
            <a:chExt cx="9963071" cy="3228975"/>
          </a:xfrm>
        </p:grpSpPr>
        <p:sp>
          <p:nvSpPr>
            <p:cNvPr id="2" name="任意多边形: 形状 1"/>
            <p:cNvSpPr/>
            <p:nvPr/>
          </p:nvSpPr>
          <p:spPr>
            <a:xfrm>
              <a:off x="-9525" y="1809750"/>
              <a:ext cx="9963071" cy="3228975"/>
            </a:xfrm>
            <a:custGeom>
              <a:avLst/>
              <a:gdLst>
                <a:gd name="connsiteX0" fmla="*/ 0 w 12201525"/>
                <a:gd name="connsiteY0" fmla="*/ 3228975 h 3228975"/>
                <a:gd name="connsiteX1" fmla="*/ 2238375 w 12201525"/>
                <a:gd name="connsiteY1" fmla="*/ 2476500 h 3228975"/>
                <a:gd name="connsiteX2" fmla="*/ 4791075 w 12201525"/>
                <a:gd name="connsiteY2" fmla="*/ 2152650 h 3228975"/>
                <a:gd name="connsiteX3" fmla="*/ 6629400 w 12201525"/>
                <a:gd name="connsiteY3" fmla="*/ 2381250 h 3228975"/>
                <a:gd name="connsiteX4" fmla="*/ 8134350 w 12201525"/>
                <a:gd name="connsiteY4" fmla="*/ 1581150 h 3228975"/>
                <a:gd name="connsiteX5" fmla="*/ 9467850 w 12201525"/>
                <a:gd name="connsiteY5" fmla="*/ 1333500 h 3228975"/>
                <a:gd name="connsiteX6" fmla="*/ 12201525 w 12201525"/>
                <a:gd name="connsiteY6" fmla="*/ 0 h 3228975"/>
                <a:gd name="connsiteX0-1" fmla="*/ 0 w 12201525"/>
                <a:gd name="connsiteY0-2" fmla="*/ 3228975 h 3228975"/>
                <a:gd name="connsiteX1-3" fmla="*/ 2238375 w 12201525"/>
                <a:gd name="connsiteY1-4" fmla="*/ 2476500 h 3228975"/>
                <a:gd name="connsiteX2-5" fmla="*/ 4791075 w 12201525"/>
                <a:gd name="connsiteY2-6" fmla="*/ 2152650 h 3228975"/>
                <a:gd name="connsiteX3-7" fmla="*/ 6629400 w 12201525"/>
                <a:gd name="connsiteY3-8" fmla="*/ 2381250 h 3228975"/>
                <a:gd name="connsiteX4-9" fmla="*/ 8134350 w 12201525"/>
                <a:gd name="connsiteY4-10" fmla="*/ 1581150 h 3228975"/>
                <a:gd name="connsiteX5-11" fmla="*/ 9467850 w 12201525"/>
                <a:gd name="connsiteY5-12" fmla="*/ 1333500 h 3228975"/>
                <a:gd name="connsiteX6-13" fmla="*/ 12201525 w 12201525"/>
                <a:gd name="connsiteY6-14" fmla="*/ 0 h 3228975"/>
                <a:gd name="connsiteX0-15" fmla="*/ 0 w 12201525"/>
                <a:gd name="connsiteY0-16" fmla="*/ 3228975 h 3228975"/>
                <a:gd name="connsiteX1-17" fmla="*/ 2238375 w 12201525"/>
                <a:gd name="connsiteY1-18" fmla="*/ 2476500 h 3228975"/>
                <a:gd name="connsiteX2-19" fmla="*/ 4791075 w 12201525"/>
                <a:gd name="connsiteY2-20" fmla="*/ 2152650 h 3228975"/>
                <a:gd name="connsiteX3-21" fmla="*/ 6629400 w 12201525"/>
                <a:gd name="connsiteY3-22" fmla="*/ 2381250 h 3228975"/>
                <a:gd name="connsiteX4-23" fmla="*/ 8134350 w 12201525"/>
                <a:gd name="connsiteY4-24" fmla="*/ 1581150 h 3228975"/>
                <a:gd name="connsiteX5-25" fmla="*/ 9467850 w 12201525"/>
                <a:gd name="connsiteY5-26" fmla="*/ 1333500 h 3228975"/>
                <a:gd name="connsiteX6-27" fmla="*/ 12201525 w 12201525"/>
                <a:gd name="connsiteY6-28" fmla="*/ 0 h 3228975"/>
                <a:gd name="connsiteX0-29" fmla="*/ 0 w 12201525"/>
                <a:gd name="connsiteY0-30" fmla="*/ 3228975 h 3228975"/>
                <a:gd name="connsiteX1-31" fmla="*/ 2238375 w 12201525"/>
                <a:gd name="connsiteY1-32" fmla="*/ 2476500 h 3228975"/>
                <a:gd name="connsiteX2-33" fmla="*/ 4791075 w 12201525"/>
                <a:gd name="connsiteY2-34" fmla="*/ 2152650 h 3228975"/>
                <a:gd name="connsiteX3-35" fmla="*/ 6629400 w 12201525"/>
                <a:gd name="connsiteY3-36" fmla="*/ 2381250 h 3228975"/>
                <a:gd name="connsiteX4-37" fmla="*/ 8134350 w 12201525"/>
                <a:gd name="connsiteY4-38" fmla="*/ 1581150 h 3228975"/>
                <a:gd name="connsiteX5-39" fmla="*/ 9467850 w 12201525"/>
                <a:gd name="connsiteY5-40" fmla="*/ 1333500 h 3228975"/>
                <a:gd name="connsiteX6-41" fmla="*/ 12201525 w 12201525"/>
                <a:gd name="connsiteY6-42" fmla="*/ 0 h 3228975"/>
                <a:gd name="connsiteX0-43" fmla="*/ 0 w 12201525"/>
                <a:gd name="connsiteY0-44" fmla="*/ 3228975 h 3228975"/>
                <a:gd name="connsiteX1-45" fmla="*/ 2238375 w 12201525"/>
                <a:gd name="connsiteY1-46" fmla="*/ 2476500 h 3228975"/>
                <a:gd name="connsiteX2-47" fmla="*/ 4791075 w 12201525"/>
                <a:gd name="connsiteY2-48" fmla="*/ 2152650 h 3228975"/>
                <a:gd name="connsiteX3-49" fmla="*/ 6629400 w 12201525"/>
                <a:gd name="connsiteY3-50" fmla="*/ 2381250 h 3228975"/>
                <a:gd name="connsiteX4-51" fmla="*/ 8134350 w 12201525"/>
                <a:gd name="connsiteY4-52" fmla="*/ 1581150 h 3228975"/>
                <a:gd name="connsiteX5-53" fmla="*/ 9467850 w 12201525"/>
                <a:gd name="connsiteY5-54" fmla="*/ 1333500 h 3228975"/>
                <a:gd name="connsiteX6-55" fmla="*/ 12201525 w 12201525"/>
                <a:gd name="connsiteY6-56" fmla="*/ 0 h 3228975"/>
                <a:gd name="connsiteX0-57" fmla="*/ 0 w 12201525"/>
                <a:gd name="connsiteY0-58" fmla="*/ 3228975 h 3228975"/>
                <a:gd name="connsiteX1-59" fmla="*/ 2238375 w 12201525"/>
                <a:gd name="connsiteY1-60" fmla="*/ 2476500 h 3228975"/>
                <a:gd name="connsiteX2-61" fmla="*/ 4791075 w 12201525"/>
                <a:gd name="connsiteY2-62" fmla="*/ 2152650 h 3228975"/>
                <a:gd name="connsiteX3-63" fmla="*/ 6629400 w 12201525"/>
                <a:gd name="connsiteY3-64" fmla="*/ 2381250 h 3228975"/>
                <a:gd name="connsiteX4-65" fmla="*/ 8134350 w 12201525"/>
                <a:gd name="connsiteY4-66" fmla="*/ 1581150 h 3228975"/>
                <a:gd name="connsiteX5-67" fmla="*/ 9467850 w 12201525"/>
                <a:gd name="connsiteY5-68" fmla="*/ 1333500 h 3228975"/>
                <a:gd name="connsiteX6-69" fmla="*/ 12201525 w 12201525"/>
                <a:gd name="connsiteY6-70" fmla="*/ 0 h 3228975"/>
                <a:gd name="connsiteX0-71" fmla="*/ 0 w 12201525"/>
                <a:gd name="connsiteY0-72" fmla="*/ 3228975 h 3228975"/>
                <a:gd name="connsiteX1-73" fmla="*/ 2238375 w 12201525"/>
                <a:gd name="connsiteY1-74" fmla="*/ 2476500 h 3228975"/>
                <a:gd name="connsiteX2-75" fmla="*/ 4791075 w 12201525"/>
                <a:gd name="connsiteY2-76" fmla="*/ 2152650 h 3228975"/>
                <a:gd name="connsiteX3-77" fmla="*/ 6629400 w 12201525"/>
                <a:gd name="connsiteY3-78" fmla="*/ 2381250 h 3228975"/>
                <a:gd name="connsiteX4-79" fmla="*/ 8134350 w 12201525"/>
                <a:gd name="connsiteY4-80" fmla="*/ 1581150 h 3228975"/>
                <a:gd name="connsiteX5-81" fmla="*/ 9467850 w 12201525"/>
                <a:gd name="connsiteY5-82" fmla="*/ 1333500 h 3228975"/>
                <a:gd name="connsiteX6-83" fmla="*/ 12201525 w 12201525"/>
                <a:gd name="connsiteY6-84" fmla="*/ 0 h 3228975"/>
                <a:gd name="connsiteX0-85" fmla="*/ 0 w 12201525"/>
                <a:gd name="connsiteY0-86" fmla="*/ 3228975 h 3228975"/>
                <a:gd name="connsiteX1-87" fmla="*/ 2238375 w 12201525"/>
                <a:gd name="connsiteY1-88" fmla="*/ 2476500 h 3228975"/>
                <a:gd name="connsiteX2-89" fmla="*/ 4791075 w 12201525"/>
                <a:gd name="connsiteY2-90" fmla="*/ 2152650 h 3228975"/>
                <a:gd name="connsiteX3-91" fmla="*/ 6629400 w 12201525"/>
                <a:gd name="connsiteY3-92" fmla="*/ 2381250 h 3228975"/>
                <a:gd name="connsiteX4-93" fmla="*/ 8134350 w 12201525"/>
                <a:gd name="connsiteY4-94" fmla="*/ 1581150 h 3228975"/>
                <a:gd name="connsiteX5-95" fmla="*/ 9467850 w 12201525"/>
                <a:gd name="connsiteY5-96" fmla="*/ 1333500 h 3228975"/>
                <a:gd name="connsiteX6-97" fmla="*/ 12201525 w 12201525"/>
                <a:gd name="connsiteY6-98" fmla="*/ 0 h 3228975"/>
                <a:gd name="connsiteX0-99" fmla="*/ 0 w 12201525"/>
                <a:gd name="connsiteY0-100" fmla="*/ 3228975 h 3228975"/>
                <a:gd name="connsiteX1-101" fmla="*/ 2238375 w 12201525"/>
                <a:gd name="connsiteY1-102" fmla="*/ 2476500 h 3228975"/>
                <a:gd name="connsiteX2-103" fmla="*/ 4791075 w 12201525"/>
                <a:gd name="connsiteY2-104" fmla="*/ 2152650 h 3228975"/>
                <a:gd name="connsiteX3-105" fmla="*/ 6629400 w 12201525"/>
                <a:gd name="connsiteY3-106" fmla="*/ 2381250 h 3228975"/>
                <a:gd name="connsiteX4-107" fmla="*/ 8134350 w 12201525"/>
                <a:gd name="connsiteY4-108" fmla="*/ 1581150 h 3228975"/>
                <a:gd name="connsiteX5-109" fmla="*/ 9467850 w 12201525"/>
                <a:gd name="connsiteY5-110" fmla="*/ 1333500 h 3228975"/>
                <a:gd name="connsiteX6-111" fmla="*/ 12201525 w 12201525"/>
                <a:gd name="connsiteY6-112" fmla="*/ 0 h 3228975"/>
                <a:gd name="connsiteX0-113" fmla="*/ 0 w 12201525"/>
                <a:gd name="connsiteY0-114" fmla="*/ 3228975 h 3228975"/>
                <a:gd name="connsiteX1-115" fmla="*/ 2238375 w 12201525"/>
                <a:gd name="connsiteY1-116" fmla="*/ 2476500 h 3228975"/>
                <a:gd name="connsiteX2-117" fmla="*/ 4791075 w 12201525"/>
                <a:gd name="connsiteY2-118" fmla="*/ 2152650 h 3228975"/>
                <a:gd name="connsiteX3-119" fmla="*/ 6629400 w 12201525"/>
                <a:gd name="connsiteY3-120" fmla="*/ 2381250 h 3228975"/>
                <a:gd name="connsiteX4-121" fmla="*/ 8134350 w 12201525"/>
                <a:gd name="connsiteY4-122" fmla="*/ 1581150 h 3228975"/>
                <a:gd name="connsiteX5-123" fmla="*/ 9467850 w 12201525"/>
                <a:gd name="connsiteY5-124" fmla="*/ 1333500 h 3228975"/>
                <a:gd name="connsiteX6-125" fmla="*/ 12201525 w 12201525"/>
                <a:gd name="connsiteY6-126" fmla="*/ 0 h 3228975"/>
                <a:gd name="connsiteX0-127" fmla="*/ 0 w 12201525"/>
                <a:gd name="connsiteY0-128" fmla="*/ 3228975 h 3228975"/>
                <a:gd name="connsiteX1-129" fmla="*/ 2238375 w 12201525"/>
                <a:gd name="connsiteY1-130" fmla="*/ 2476500 h 3228975"/>
                <a:gd name="connsiteX2-131" fmla="*/ 4791075 w 12201525"/>
                <a:gd name="connsiteY2-132" fmla="*/ 2152650 h 3228975"/>
                <a:gd name="connsiteX3-133" fmla="*/ 6629400 w 12201525"/>
                <a:gd name="connsiteY3-134" fmla="*/ 2381250 h 3228975"/>
                <a:gd name="connsiteX4-135" fmla="*/ 8134350 w 12201525"/>
                <a:gd name="connsiteY4-136" fmla="*/ 1581150 h 3228975"/>
                <a:gd name="connsiteX5-137" fmla="*/ 9467850 w 12201525"/>
                <a:gd name="connsiteY5-138" fmla="*/ 1333500 h 3228975"/>
                <a:gd name="connsiteX6-139" fmla="*/ 12201525 w 12201525"/>
                <a:gd name="connsiteY6-140" fmla="*/ 0 h 3228975"/>
                <a:gd name="connsiteX0-141" fmla="*/ 0 w 12201525"/>
                <a:gd name="connsiteY0-142" fmla="*/ 3228975 h 3228975"/>
                <a:gd name="connsiteX1-143" fmla="*/ 2238375 w 12201525"/>
                <a:gd name="connsiteY1-144" fmla="*/ 2476500 h 3228975"/>
                <a:gd name="connsiteX2-145" fmla="*/ 4791075 w 12201525"/>
                <a:gd name="connsiteY2-146" fmla="*/ 2152650 h 3228975"/>
                <a:gd name="connsiteX3-147" fmla="*/ 6629400 w 12201525"/>
                <a:gd name="connsiteY3-148" fmla="*/ 2381250 h 3228975"/>
                <a:gd name="connsiteX4-149" fmla="*/ 8134350 w 12201525"/>
                <a:gd name="connsiteY4-150" fmla="*/ 1581150 h 3228975"/>
                <a:gd name="connsiteX5-151" fmla="*/ 9467850 w 12201525"/>
                <a:gd name="connsiteY5-152" fmla="*/ 1333500 h 3228975"/>
                <a:gd name="connsiteX6-153" fmla="*/ 12201525 w 12201525"/>
                <a:gd name="connsiteY6-154" fmla="*/ 0 h 3228975"/>
                <a:gd name="connsiteX0-155" fmla="*/ 0 w 12201525"/>
                <a:gd name="connsiteY0-156" fmla="*/ 3228975 h 3228975"/>
                <a:gd name="connsiteX1-157" fmla="*/ 2238375 w 12201525"/>
                <a:gd name="connsiteY1-158" fmla="*/ 2476500 h 3228975"/>
                <a:gd name="connsiteX2-159" fmla="*/ 4791075 w 12201525"/>
                <a:gd name="connsiteY2-160" fmla="*/ 2152650 h 3228975"/>
                <a:gd name="connsiteX3-161" fmla="*/ 6629400 w 12201525"/>
                <a:gd name="connsiteY3-162" fmla="*/ 2381250 h 3228975"/>
                <a:gd name="connsiteX4-163" fmla="*/ 8134350 w 12201525"/>
                <a:gd name="connsiteY4-164" fmla="*/ 1581150 h 3228975"/>
                <a:gd name="connsiteX5-165" fmla="*/ 9467850 w 12201525"/>
                <a:gd name="connsiteY5-166" fmla="*/ 1333500 h 3228975"/>
                <a:gd name="connsiteX6-167" fmla="*/ 12201525 w 12201525"/>
                <a:gd name="connsiteY6-168" fmla="*/ 0 h 3228975"/>
                <a:gd name="connsiteX0-169" fmla="*/ 0 w 12201525"/>
                <a:gd name="connsiteY0-170" fmla="*/ 3228975 h 3228975"/>
                <a:gd name="connsiteX1-171" fmla="*/ 2238375 w 12201525"/>
                <a:gd name="connsiteY1-172" fmla="*/ 2476500 h 3228975"/>
                <a:gd name="connsiteX2-173" fmla="*/ 4791075 w 12201525"/>
                <a:gd name="connsiteY2-174" fmla="*/ 2152650 h 3228975"/>
                <a:gd name="connsiteX3-175" fmla="*/ 6629400 w 12201525"/>
                <a:gd name="connsiteY3-176" fmla="*/ 2381250 h 3228975"/>
                <a:gd name="connsiteX4-177" fmla="*/ 8134350 w 12201525"/>
                <a:gd name="connsiteY4-178" fmla="*/ 1581150 h 3228975"/>
                <a:gd name="connsiteX5-179" fmla="*/ 9467850 w 12201525"/>
                <a:gd name="connsiteY5-180" fmla="*/ 1333500 h 3228975"/>
                <a:gd name="connsiteX6-181" fmla="*/ 12201525 w 12201525"/>
                <a:gd name="connsiteY6-182" fmla="*/ 0 h 3228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01525" h="3228975">
                  <a:moveTo>
                    <a:pt x="0" y="3228975"/>
                  </a:moveTo>
                  <a:cubicBezTo>
                    <a:pt x="746125" y="2978150"/>
                    <a:pt x="1868488" y="2541587"/>
                    <a:pt x="2238375" y="2476500"/>
                  </a:cubicBezTo>
                  <a:cubicBezTo>
                    <a:pt x="2608262" y="2411413"/>
                    <a:pt x="4402138" y="2111375"/>
                    <a:pt x="4791075" y="2152650"/>
                  </a:cubicBezTo>
                  <a:cubicBezTo>
                    <a:pt x="5180012" y="2193925"/>
                    <a:pt x="6072188" y="2476500"/>
                    <a:pt x="6629400" y="2381250"/>
                  </a:cubicBezTo>
                  <a:cubicBezTo>
                    <a:pt x="7186613" y="2286000"/>
                    <a:pt x="7623175" y="1635125"/>
                    <a:pt x="8134350" y="1581150"/>
                  </a:cubicBezTo>
                  <a:cubicBezTo>
                    <a:pt x="8645525" y="1527175"/>
                    <a:pt x="9042400" y="1568450"/>
                    <a:pt x="9467850" y="1333500"/>
                  </a:cubicBezTo>
                  <a:cubicBezTo>
                    <a:pt x="9893300" y="1098550"/>
                    <a:pt x="11290300" y="444500"/>
                    <a:pt x="12201525" y="0"/>
                  </a:cubicBezTo>
                </a:path>
              </a:pathLst>
            </a:custGeom>
            <a:no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椭圆 2"/>
            <p:cNvSpPr/>
            <p:nvPr/>
          </p:nvSpPr>
          <p:spPr>
            <a:xfrm>
              <a:off x="1981200" y="427672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椭圆 3"/>
            <p:cNvSpPr/>
            <p:nvPr/>
          </p:nvSpPr>
          <p:spPr>
            <a:xfrm>
              <a:off x="4552950" y="38766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 name="椭圆 4"/>
            <p:cNvSpPr/>
            <p:nvPr/>
          </p:nvSpPr>
          <p:spPr>
            <a:xfrm>
              <a:off x="7677290" y="3059113"/>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sp>
        <p:nvSpPr>
          <p:cNvPr id="19468" name="small-sharp-pencil_16463"/>
          <p:cNvSpPr>
            <a:spLocks noChangeAspect="1" noChangeArrowheads="1"/>
          </p:cNvSpPr>
          <p:nvPr/>
        </p:nvSpPr>
        <p:spPr bwMode="auto">
          <a:xfrm flipH="1">
            <a:off x="5824777" y="2244726"/>
            <a:ext cx="345281" cy="455613"/>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9" name="small-sharp-pencil_16463"/>
          <p:cNvSpPr>
            <a:spLocks noChangeAspect="1" noChangeArrowheads="1"/>
          </p:cNvSpPr>
          <p:nvPr/>
        </p:nvSpPr>
        <p:spPr bwMode="auto">
          <a:xfrm flipH="1">
            <a:off x="1546623" y="3409950"/>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0" name="small-sharp-pencil_16463"/>
          <p:cNvSpPr>
            <a:spLocks noChangeAspect="1" noChangeArrowheads="1"/>
          </p:cNvSpPr>
          <p:nvPr/>
        </p:nvSpPr>
        <p:spPr bwMode="auto">
          <a:xfrm flipH="1">
            <a:off x="3445669" y="3009900"/>
            <a:ext cx="34409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3" name="文本框 36"/>
          <p:cNvSpPr txBox="1">
            <a:spLocks noChangeArrowheads="1"/>
          </p:cNvSpPr>
          <p:nvPr/>
        </p:nvSpPr>
        <p:spPr bwMode="auto">
          <a:xfrm>
            <a:off x="5882005" y="2949259"/>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第三节</a:t>
            </a:r>
          </a:p>
        </p:txBody>
      </p:sp>
      <p:sp>
        <p:nvSpPr>
          <p:cNvPr id="19474" name="文本框 37"/>
          <p:cNvSpPr txBox="1">
            <a:spLocks noChangeArrowheads="1"/>
          </p:cNvSpPr>
          <p:nvPr/>
        </p:nvSpPr>
        <p:spPr bwMode="auto">
          <a:xfrm>
            <a:off x="5511721" y="3455671"/>
            <a:ext cx="2256234"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政策周期</a:t>
            </a:r>
          </a:p>
        </p:txBody>
      </p:sp>
      <p:sp>
        <p:nvSpPr>
          <p:cNvPr id="19476" name="文本框 37"/>
          <p:cNvSpPr txBox="1">
            <a:spLocks noChangeArrowheads="1"/>
          </p:cNvSpPr>
          <p:nvPr/>
        </p:nvSpPr>
        <p:spPr bwMode="auto">
          <a:xfrm>
            <a:off x="2462212" y="2365376"/>
            <a:ext cx="2109788"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政策终结</a:t>
            </a:r>
          </a:p>
        </p:txBody>
      </p:sp>
      <p:sp>
        <p:nvSpPr>
          <p:cNvPr id="19479" name="文本框 36"/>
          <p:cNvSpPr txBox="1">
            <a:spLocks noChangeArrowheads="1"/>
          </p:cNvSpPr>
          <p:nvPr/>
        </p:nvSpPr>
        <p:spPr bwMode="auto">
          <a:xfrm>
            <a:off x="920353" y="43164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a:solidFill>
                  <a:srgbClr val="0D0D0D"/>
                </a:solidFill>
                <a:ea typeface="宋体" panose="02010600030101010101" pitchFamily="2" charset="-122"/>
                <a:sym typeface="思源黑体 CN Light" charset="0"/>
              </a:rPr>
              <a:t>第一节</a:t>
            </a:r>
          </a:p>
        </p:txBody>
      </p:sp>
      <p:sp>
        <p:nvSpPr>
          <p:cNvPr id="19480" name="文本框 37"/>
          <p:cNvSpPr txBox="1">
            <a:spLocks noChangeArrowheads="1"/>
          </p:cNvSpPr>
          <p:nvPr/>
        </p:nvSpPr>
        <p:spPr bwMode="auto">
          <a:xfrm>
            <a:off x="647701" y="4837113"/>
            <a:ext cx="2059781"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smtClean="0">
                <a:solidFill>
                  <a:srgbClr val="0D0D0D"/>
                </a:solidFill>
                <a:ea typeface="宋体" panose="02010600030101010101" pitchFamily="2" charset="-122"/>
                <a:sym typeface="思源黑体 CN Light" charset="0"/>
              </a:rPr>
              <a:t>政策调整</a:t>
            </a:r>
          </a:p>
        </p:txBody>
      </p:sp>
      <p:sp>
        <p:nvSpPr>
          <p:cNvPr id="29" name="文本框 36"/>
          <p:cNvSpPr txBox="1">
            <a:spLocks noChangeArrowheads="1"/>
          </p:cNvSpPr>
          <p:nvPr/>
        </p:nvSpPr>
        <p:spPr bwMode="auto">
          <a:xfrm>
            <a:off x="2667596" y="1784352"/>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smtClean="0">
                <a:solidFill>
                  <a:srgbClr val="0D0D0D"/>
                </a:solidFill>
                <a:ea typeface="宋体" panose="02010600030101010101" pitchFamily="2" charset="-122"/>
                <a:sym typeface="思源黑体 CN Light" charset="0"/>
              </a:rPr>
              <a:t>第二节</a:t>
            </a:r>
            <a:endParaRPr lang="zh-CN" altLang="en-US" sz="2400" b="1" dirty="0">
              <a:solidFill>
                <a:srgbClr val="0D0D0D"/>
              </a:solidFill>
              <a:ea typeface="宋体" panose="02010600030101010101" pitchFamily="2" charset="-122"/>
              <a:sym typeface="思源黑体 CN Light" charset="0"/>
            </a:endParaRPr>
          </a:p>
        </p:txBody>
      </p:sp>
    </p:spTree>
    <p:extLst>
      <p:ext uri="{BB962C8B-B14F-4D97-AF65-F5344CB8AC3E}">
        <p14:creationId xmlns:p14="http://schemas.microsoft.com/office/powerpoint/2010/main" val="3146532483"/>
      </p:ext>
    </p:extLst>
  </p:cSld>
  <p:clrMapOvr>
    <a:masterClrMapping/>
  </p:clrMapOvr>
  <p:timing>
    <p:tnLst>
      <p:par>
        <p:cTn id="1" dur="indefinite" restart="never" nodeType="tmRoot"/>
      </p:par>
    </p:tnLst>
  </p:timing>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第一节   政策调整</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一、政策调整的含义和</a:t>
            </a:r>
            <a:r>
              <a:rPr lang="zh-CN" altLang="en-US" sz="2400" dirty="0" smtClean="0">
                <a:sym typeface="思源黑体 CN Light" charset="0"/>
              </a:rPr>
              <a:t>原因</a:t>
            </a:r>
          </a:p>
          <a:p>
            <a:pPr marL="0" indent="0">
              <a:spcBef>
                <a:spcPts val="1200"/>
              </a:spcBef>
              <a:buNone/>
            </a:pPr>
            <a:r>
              <a:rPr lang="zh-CN" altLang="en-US" sz="2400" dirty="0" smtClean="0">
                <a:sym typeface="思源黑体 CN Light" charset="0"/>
              </a:rPr>
              <a:t>（一）政策调整的含义</a:t>
            </a:r>
          </a:p>
          <a:p>
            <a:pPr marL="0" indent="0">
              <a:spcBef>
                <a:spcPts val="1200"/>
              </a:spcBef>
              <a:buNone/>
            </a:pPr>
            <a:r>
              <a:rPr lang="zh-CN" altLang="en-US" sz="2400" dirty="0" smtClean="0">
                <a:sym typeface="思源黑体 CN Light" charset="0"/>
              </a:rPr>
              <a:t>    所谓</a:t>
            </a:r>
            <a:r>
              <a:rPr lang="zh-CN" altLang="en-US" sz="2400" dirty="0">
                <a:sym typeface="思源黑体 CN Light" charset="0"/>
              </a:rPr>
              <a:t>政策调整，就是政府部门根据获得的反馈信息及客观条件的变化，对政策形式、内容进行修订、补充和更新的工作，既</a:t>
            </a:r>
            <a:r>
              <a:rPr lang="zh-CN" altLang="en-US" sz="2400" dirty="0" smtClean="0">
                <a:sym typeface="思源黑体 CN Light" charset="0"/>
              </a:rPr>
              <a:t>体现改进</a:t>
            </a:r>
            <a:r>
              <a:rPr lang="zh-CN" altLang="en-US" sz="2400" dirty="0">
                <a:sym typeface="思源黑体 CN Light" charset="0"/>
              </a:rPr>
              <a:t>性的特点，又</a:t>
            </a:r>
            <a:r>
              <a:rPr lang="zh-CN" altLang="en-US" sz="2400" dirty="0" smtClean="0">
                <a:sym typeface="思源黑体 CN Light" charset="0"/>
              </a:rPr>
              <a:t>体现延续性</a:t>
            </a:r>
            <a:r>
              <a:rPr lang="zh-CN" altLang="en-US" sz="2400" dirty="0">
                <a:sym typeface="思源黑体 CN Light" charset="0"/>
              </a:rPr>
              <a:t>的特点。</a:t>
            </a:r>
          </a:p>
        </p:txBody>
      </p:sp>
    </p:spTree>
    <p:extLst>
      <p:ext uri="{BB962C8B-B14F-4D97-AF65-F5344CB8AC3E}">
        <p14:creationId xmlns:p14="http://schemas.microsoft.com/office/powerpoint/2010/main" val="4249081820"/>
      </p:ext>
    </p:extLst>
  </p:cSld>
  <p:clrMapOvr>
    <a:masterClrMapping/>
  </p:clrMapOvr>
  <p:timing>
    <p:tnLst>
      <p:par>
        <p:cTn id="1" dur="indefinite" restart="never" nodeType="tmRoot"/>
      </p:par>
    </p:tnLst>
  </p:timing>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第一节   政策调整</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一、政策调整的含义和原因</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二）政策调整的原因</a:t>
            </a:r>
          </a:p>
          <a:p>
            <a:pPr marL="0" indent="0">
              <a:spcBef>
                <a:spcPts val="1200"/>
              </a:spcBef>
              <a:buNone/>
            </a:pPr>
            <a:r>
              <a:rPr lang="zh-CN" altLang="en-US" sz="2400" dirty="0" smtClean="0">
                <a:sym typeface="思源黑体 CN Light" charset="0"/>
              </a:rPr>
              <a:t>    客观</a:t>
            </a:r>
            <a:r>
              <a:rPr lang="zh-CN" altLang="en-US" sz="2400" dirty="0">
                <a:sym typeface="思源黑体 CN Light" charset="0"/>
              </a:rPr>
              <a:t>原因是指社会的政治、经济和文化的发展变化，即政策环境及政策问题本身的发展变化。</a:t>
            </a:r>
          </a:p>
          <a:p>
            <a:pPr marL="0" indent="0">
              <a:spcBef>
                <a:spcPts val="1200"/>
              </a:spcBef>
              <a:buNone/>
            </a:pPr>
            <a:r>
              <a:rPr lang="zh-CN" altLang="en-US" sz="2400" dirty="0" smtClean="0">
                <a:sym typeface="思源黑体 CN Light" charset="0"/>
              </a:rPr>
              <a:t>    主观</a:t>
            </a:r>
            <a:r>
              <a:rPr lang="zh-CN" altLang="en-US" sz="2400" dirty="0">
                <a:sym typeface="思源黑体 CN Light" charset="0"/>
              </a:rPr>
              <a:t>原因是指人们对政策问题、政策环境以及政策方案等认识的深化，这就决定了人们总是要不断地重新认识、界定政策问题、政策目标和政策方案，以使政策真正达到解决社会问题的目的。</a:t>
            </a:r>
          </a:p>
        </p:txBody>
      </p:sp>
    </p:spTree>
    <p:extLst>
      <p:ext uri="{BB962C8B-B14F-4D97-AF65-F5344CB8AC3E}">
        <p14:creationId xmlns:p14="http://schemas.microsoft.com/office/powerpoint/2010/main" val="1724359134"/>
      </p:ext>
    </p:extLst>
  </p:cSld>
  <p:clrMapOvr>
    <a:masterClrMapping/>
  </p:clrMapOvr>
  <p:timing>
    <p:tnLst>
      <p:par>
        <p:cTn id="1" dur="indefinite" restart="never" nodeType="tmRoot"/>
      </p:par>
    </p:tnLst>
  </p:timing>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第一节   政策调整</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二、政策调整的内容和程序</a:t>
            </a:r>
          </a:p>
          <a:p>
            <a:pPr marL="0" indent="0">
              <a:spcBef>
                <a:spcPts val="1200"/>
              </a:spcBef>
              <a:buNone/>
            </a:pPr>
            <a:r>
              <a:rPr lang="zh-CN" altLang="en-US" sz="2400" dirty="0">
                <a:sym typeface="思源黑体 CN Light" charset="0"/>
              </a:rPr>
              <a:t>（一）政策调整的内容</a:t>
            </a:r>
          </a:p>
          <a:p>
            <a:pPr>
              <a:spcBef>
                <a:spcPts val="1200"/>
              </a:spcBef>
            </a:pPr>
            <a:r>
              <a:rPr lang="zh-CN" altLang="en-US" sz="2400" dirty="0" smtClean="0">
                <a:sym typeface="思源黑体 CN Light" charset="0"/>
              </a:rPr>
              <a:t>对</a:t>
            </a:r>
            <a:r>
              <a:rPr lang="zh-CN" altLang="en-US" sz="2400" dirty="0">
                <a:sym typeface="思源黑体 CN Light" charset="0"/>
              </a:rPr>
              <a:t>政策问题加以再认识和重新界定。</a:t>
            </a:r>
          </a:p>
          <a:p>
            <a:pPr>
              <a:spcBef>
                <a:spcPts val="1200"/>
              </a:spcBef>
            </a:pPr>
            <a:r>
              <a:rPr lang="zh-CN" altLang="en-US" sz="2400" dirty="0" smtClean="0">
                <a:sym typeface="思源黑体 CN Light" charset="0"/>
              </a:rPr>
              <a:t>对</a:t>
            </a:r>
            <a:r>
              <a:rPr lang="zh-CN" altLang="en-US" sz="2400" dirty="0">
                <a:sym typeface="思源黑体 CN Light" charset="0"/>
              </a:rPr>
              <a:t>政策目标的校正、修订或再确立。</a:t>
            </a:r>
          </a:p>
          <a:p>
            <a:pPr>
              <a:spcBef>
                <a:spcPts val="1200"/>
              </a:spcBef>
            </a:pPr>
            <a:r>
              <a:rPr lang="zh-CN" altLang="en-US" sz="2400" dirty="0" smtClean="0">
                <a:sym typeface="思源黑体 CN Light" charset="0"/>
              </a:rPr>
              <a:t>对</a:t>
            </a:r>
            <a:r>
              <a:rPr lang="zh-CN" altLang="en-US" sz="2400" dirty="0">
                <a:sym typeface="思源黑体 CN Light" charset="0"/>
              </a:rPr>
              <a:t>政策方案加以修正、补充和完善，甚至重新制定。</a:t>
            </a:r>
          </a:p>
          <a:p>
            <a:pPr>
              <a:spcBef>
                <a:spcPts val="1200"/>
              </a:spcBef>
            </a:pPr>
            <a:r>
              <a:rPr lang="zh-CN" altLang="en-US" sz="2400" dirty="0" smtClean="0">
                <a:sym typeface="思源黑体 CN Light" charset="0"/>
              </a:rPr>
              <a:t>对</a:t>
            </a:r>
            <a:r>
              <a:rPr lang="zh-CN" altLang="en-US" sz="2400" dirty="0">
                <a:sym typeface="思源黑体 CN Light" charset="0"/>
              </a:rPr>
              <a:t>政策效力的调整</a:t>
            </a:r>
            <a:r>
              <a:rPr lang="zh-CN" altLang="en-US" sz="2400" dirty="0" smtClean="0">
                <a:sym typeface="思源黑体 CN Light" charset="0"/>
              </a:rPr>
              <a:t>。</a:t>
            </a:r>
            <a:endParaRPr lang="zh-CN" altLang="en-US" sz="2400" dirty="0">
              <a:sym typeface="思源黑体 CN Light" charset="0"/>
            </a:endParaRPr>
          </a:p>
          <a:p>
            <a:pPr>
              <a:spcBef>
                <a:spcPts val="1200"/>
              </a:spcBef>
            </a:pPr>
            <a:r>
              <a:rPr lang="zh-CN" altLang="en-US" sz="2400" dirty="0" smtClean="0">
                <a:sym typeface="思源黑体 CN Light" charset="0"/>
              </a:rPr>
              <a:t>对</a:t>
            </a:r>
            <a:r>
              <a:rPr lang="zh-CN" altLang="en-US" sz="2400" dirty="0">
                <a:sym typeface="思源黑体 CN Light" charset="0"/>
              </a:rPr>
              <a:t>政策主体、客体的调整。</a:t>
            </a:r>
          </a:p>
        </p:txBody>
      </p:sp>
    </p:spTree>
    <p:extLst>
      <p:ext uri="{BB962C8B-B14F-4D97-AF65-F5344CB8AC3E}">
        <p14:creationId xmlns:p14="http://schemas.microsoft.com/office/powerpoint/2010/main" val="15694389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a:sym typeface="思源黑体 CN Light" charset="0"/>
              </a:rPr>
              <a:t> （四）按照公共政策的功能划分</a:t>
            </a:r>
          </a:p>
          <a:p>
            <a:pPr marL="0" indent="0">
              <a:buNone/>
            </a:pPr>
            <a:r>
              <a:rPr lang="zh-CN" altLang="en-US" dirty="0">
                <a:sym typeface="思源黑体 CN Light" charset="0"/>
              </a:rPr>
              <a:t>　</a:t>
            </a:r>
            <a:r>
              <a:rPr lang="zh-CN" altLang="en-US" dirty="0" smtClean="0">
                <a:sym typeface="思源黑体 CN Light" charset="0"/>
              </a:rPr>
              <a:t>  </a:t>
            </a:r>
            <a:r>
              <a:rPr lang="en-US" altLang="zh-CN" dirty="0" smtClean="0">
                <a:sym typeface="思源黑体 CN Light" charset="0"/>
              </a:rPr>
              <a:t>1</a:t>
            </a:r>
            <a:r>
              <a:rPr lang="zh-CN" altLang="en-US" dirty="0">
                <a:sym typeface="思源黑体 CN Light" charset="0"/>
              </a:rPr>
              <a:t>．实质性和程序性政策</a:t>
            </a:r>
          </a:p>
          <a:p>
            <a:pPr marL="0" indent="0">
              <a:buNone/>
            </a:pPr>
            <a:r>
              <a:rPr lang="zh-CN" altLang="en-US" dirty="0">
                <a:sym typeface="思源黑体 CN Light" charset="0"/>
              </a:rPr>
              <a:t>   </a:t>
            </a:r>
            <a:r>
              <a:rPr lang="zh-CN" altLang="en-US" dirty="0" smtClean="0">
                <a:sym typeface="思源黑体 CN Light" charset="0"/>
              </a:rPr>
              <a:t> 根据</a:t>
            </a:r>
            <a:r>
              <a:rPr lang="zh-CN" altLang="en-US" dirty="0">
                <a:sym typeface="思源黑体 CN Light" charset="0"/>
              </a:rPr>
              <a:t>政策主导或辅助功能可将公共政策分为实质性和程序性政策。</a:t>
            </a:r>
          </a:p>
          <a:p>
            <a:pPr marL="0" indent="0">
              <a:buNone/>
            </a:pPr>
            <a:r>
              <a:rPr lang="zh-CN" altLang="en-US" dirty="0">
                <a:sym typeface="思源黑体 CN Light" charset="0"/>
              </a:rPr>
              <a:t>   </a:t>
            </a:r>
            <a:r>
              <a:rPr lang="zh-CN" altLang="en-US" dirty="0" smtClean="0">
                <a:sym typeface="思源黑体 CN Light" charset="0"/>
              </a:rPr>
              <a:t> 实质性</a:t>
            </a:r>
            <a:r>
              <a:rPr lang="zh-CN" altLang="en-US" dirty="0">
                <a:sym typeface="思源黑体 CN Light" charset="0"/>
              </a:rPr>
              <a:t>政策与政府将要采取的行动有关，是指解决现实公共问题的政策，会直接给人们带来利益和造成不便，并分配相关利益和支付成本。</a:t>
            </a:r>
          </a:p>
          <a:p>
            <a:pPr marL="0" indent="0">
              <a:buNone/>
            </a:pPr>
            <a:r>
              <a:rPr lang="zh-CN" altLang="en-US" dirty="0">
                <a:sym typeface="思源黑体 CN Light" charset="0"/>
              </a:rPr>
              <a:t>   </a:t>
            </a:r>
            <a:r>
              <a:rPr lang="zh-CN" altLang="en-US" dirty="0" smtClean="0">
                <a:sym typeface="思源黑体 CN Light" charset="0"/>
              </a:rPr>
              <a:t> 程序</a:t>
            </a:r>
            <a:r>
              <a:rPr lang="zh-CN" altLang="en-US" dirty="0">
                <a:sym typeface="思源黑体 CN Light" charset="0"/>
              </a:rPr>
              <a:t>性政策是指规定如何做、由谁去做的政策，是组织、落实实质性政策的政策，是实质性政策目标顺利实现的保障性政策，包括政策制定的程序和政策执行的策略。</a:t>
            </a:r>
          </a:p>
        </p:txBody>
      </p:sp>
    </p:spTree>
  </p:cSld>
  <p:clrMapOvr>
    <a:masterClrMapping/>
  </p:clrMapOvr>
  <p:timing>
    <p:tnLst>
      <p:par>
        <p:cTn id="1" dur="indefinite" restart="never" nodeType="tmRoot"/>
      </p:par>
    </p:tnLst>
  </p:timing>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第一节   政策调整</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二、政策调整的内容和程序</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二）政策调整的程序</a:t>
            </a:r>
          </a:p>
          <a:p>
            <a:pPr>
              <a:spcBef>
                <a:spcPts val="1200"/>
              </a:spcBef>
            </a:pPr>
            <a:r>
              <a:rPr lang="zh-CN" altLang="en-US" sz="2400" dirty="0" smtClean="0">
                <a:sym typeface="思源黑体 CN Light" charset="0"/>
              </a:rPr>
              <a:t>获取</a:t>
            </a:r>
            <a:r>
              <a:rPr lang="zh-CN" altLang="en-US" sz="2400" dirty="0">
                <a:sym typeface="思源黑体 CN Light" charset="0"/>
              </a:rPr>
              <a:t>反馈信息</a:t>
            </a:r>
            <a:r>
              <a:rPr lang="zh-CN" altLang="en-US" sz="2400" dirty="0" smtClean="0">
                <a:sym typeface="思源黑体 CN Light" charset="0"/>
              </a:rPr>
              <a:t>。掌握</a:t>
            </a:r>
            <a:r>
              <a:rPr lang="zh-CN" altLang="en-US" sz="2400" dirty="0">
                <a:sym typeface="思源黑体 CN Light" charset="0"/>
              </a:rPr>
              <a:t>由监控机构在政策监督和控制中所获得的关于政策系统运行，尤其是政策执行结果方面的信息。</a:t>
            </a:r>
          </a:p>
          <a:p>
            <a:pPr>
              <a:spcBef>
                <a:spcPts val="1200"/>
              </a:spcBef>
            </a:pPr>
            <a:r>
              <a:rPr lang="zh-CN" altLang="en-US" sz="2400" dirty="0" smtClean="0">
                <a:sym typeface="思源黑体 CN Light" charset="0"/>
              </a:rPr>
              <a:t>确定</a:t>
            </a:r>
            <a:r>
              <a:rPr lang="zh-CN" altLang="en-US" sz="2400" dirty="0">
                <a:sym typeface="思源黑体 CN Light" charset="0"/>
              </a:rPr>
              <a:t>调整方案。依据反馈信息，对政策问题、目标和方案等进行认真的分析研究，以确定需要补充、修正或完善的部分</a:t>
            </a:r>
            <a:r>
              <a:rPr lang="zh-CN" altLang="en-US" sz="2400" dirty="0" smtClean="0">
                <a:sym typeface="思源黑体 CN Light" charset="0"/>
              </a:rPr>
              <a:t>。</a:t>
            </a:r>
            <a:endParaRPr lang="en-US" altLang="zh-CN" sz="2400" dirty="0" smtClean="0">
              <a:sym typeface="思源黑体 CN Light" charset="0"/>
            </a:endParaRPr>
          </a:p>
          <a:p>
            <a:pPr>
              <a:spcBef>
                <a:spcPts val="1200"/>
              </a:spcBef>
            </a:pPr>
            <a:r>
              <a:rPr lang="zh-CN" altLang="en-US" sz="2400" dirty="0" smtClean="0">
                <a:sym typeface="思源黑体 CN Light" charset="0"/>
              </a:rPr>
              <a:t>实施</a:t>
            </a:r>
            <a:r>
              <a:rPr lang="zh-CN" altLang="en-US" sz="2400" dirty="0">
                <a:sym typeface="思源黑体 CN Light" charset="0"/>
              </a:rPr>
              <a:t>调整。进行实际的修正、调整、补充和完善工作，并将新的方案付诸实践，开始新一轮的监控过程。</a:t>
            </a:r>
          </a:p>
        </p:txBody>
      </p:sp>
    </p:spTree>
    <p:extLst>
      <p:ext uri="{BB962C8B-B14F-4D97-AF65-F5344CB8AC3E}">
        <p14:creationId xmlns:p14="http://schemas.microsoft.com/office/powerpoint/2010/main" val="3864108036"/>
      </p:ext>
    </p:extLst>
  </p:cSld>
  <p:clrMapOvr>
    <a:masterClrMapping/>
  </p:clrMapOvr>
  <p:timing>
    <p:tnLst>
      <p:par>
        <p:cTn id="1" dur="indefinite" restart="never" nodeType="tmRoot"/>
      </p:par>
    </p:tnLst>
  </p:timing>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第一节   政策调整</a:t>
            </a:r>
          </a:p>
        </p:txBody>
      </p:sp>
      <p:sp>
        <p:nvSpPr>
          <p:cNvPr id="3" name="内容占位符 2"/>
          <p:cNvSpPr>
            <a:spLocks noGrp="1"/>
          </p:cNvSpPr>
          <p:nvPr>
            <p:ph idx="1"/>
          </p:nvPr>
        </p:nvSpPr>
        <p:spPr>
          <a:xfrm>
            <a:off x="245110" y="1453515"/>
            <a:ext cx="8614410" cy="4094480"/>
          </a:xfrm>
        </p:spPr>
        <p:txBody>
          <a:bodyPr/>
          <a:lstStyle/>
          <a:p>
            <a:pPr marL="0" indent="0">
              <a:spcBef>
                <a:spcPts val="1200"/>
              </a:spcBef>
              <a:buNone/>
            </a:pPr>
            <a:r>
              <a:rPr lang="zh-CN" altLang="en-US" sz="2400" dirty="0">
                <a:sym typeface="思源黑体 CN Light" charset="0"/>
              </a:rPr>
              <a:t>三、政策调整的作用</a:t>
            </a:r>
          </a:p>
          <a:p>
            <a:pPr>
              <a:spcBef>
                <a:spcPts val="1200"/>
              </a:spcBef>
            </a:pPr>
            <a:r>
              <a:rPr lang="zh-CN" altLang="en-US" sz="2400" dirty="0" smtClean="0">
                <a:sym typeface="思源黑体 CN Light" charset="0"/>
              </a:rPr>
              <a:t>使</a:t>
            </a:r>
            <a:r>
              <a:rPr lang="zh-CN" altLang="en-US" sz="2400" dirty="0">
                <a:sym typeface="思源黑体 CN Light" charset="0"/>
              </a:rPr>
              <a:t>原有政策更加完善，并适应新的环境。</a:t>
            </a:r>
          </a:p>
          <a:p>
            <a:pPr>
              <a:spcBef>
                <a:spcPts val="1200"/>
              </a:spcBef>
            </a:pPr>
            <a:r>
              <a:rPr lang="zh-CN" altLang="en-US" sz="2400" dirty="0" smtClean="0">
                <a:sym typeface="思源黑体 CN Light" charset="0"/>
              </a:rPr>
              <a:t>有利于</a:t>
            </a:r>
            <a:r>
              <a:rPr lang="zh-CN" altLang="en-US" sz="2400" dirty="0">
                <a:sym typeface="思源黑体 CN Light" charset="0"/>
              </a:rPr>
              <a:t>政策的相对稳定，预防社会震荡。</a:t>
            </a:r>
          </a:p>
          <a:p>
            <a:pPr>
              <a:spcBef>
                <a:spcPts val="1200"/>
              </a:spcBef>
            </a:pPr>
            <a:r>
              <a:rPr lang="zh-CN" altLang="en-US" sz="2400" dirty="0" smtClean="0">
                <a:sym typeface="思源黑体 CN Light" charset="0"/>
              </a:rPr>
              <a:t>提高</a:t>
            </a:r>
            <a:r>
              <a:rPr lang="zh-CN" altLang="en-US" sz="2400" dirty="0">
                <a:sym typeface="思源黑体 CN Light" charset="0"/>
              </a:rPr>
              <a:t>政策资源的利用率，避免大的浪费。</a:t>
            </a:r>
          </a:p>
          <a:p>
            <a:pPr>
              <a:spcBef>
                <a:spcPts val="1200"/>
              </a:spcBef>
            </a:pPr>
            <a:r>
              <a:rPr lang="zh-CN" altLang="en-US" sz="2400" dirty="0" smtClean="0">
                <a:sym typeface="思源黑体 CN Light" charset="0"/>
              </a:rPr>
              <a:t>塑造</a:t>
            </a:r>
            <a:r>
              <a:rPr lang="zh-CN" altLang="en-US" sz="2400" dirty="0">
                <a:sym typeface="思源黑体 CN Light" charset="0"/>
              </a:rPr>
              <a:t>良好的形象，表明政府正在改进自身工作。</a:t>
            </a:r>
          </a:p>
        </p:txBody>
      </p:sp>
    </p:spTree>
    <p:extLst>
      <p:ext uri="{BB962C8B-B14F-4D97-AF65-F5344CB8AC3E}">
        <p14:creationId xmlns:p14="http://schemas.microsoft.com/office/powerpoint/2010/main" val="1805767795"/>
      </p:ext>
    </p:extLst>
  </p:cSld>
  <p:clrMapOvr>
    <a:masterClrMapping/>
  </p:clrMapOvr>
  <p:timing>
    <p:tnLst>
      <p:par>
        <p:cTn id="1" dur="indefinite" restart="never" nodeType="tmRoot"/>
      </p:par>
    </p:tnLst>
  </p:timing>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第一节   政策调整</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sz="2400" dirty="0">
                <a:sym typeface="思源黑体 CN Light" charset="0"/>
              </a:rPr>
              <a:t>四、政策调整中应注意的问题</a:t>
            </a:r>
          </a:p>
          <a:p>
            <a:pPr>
              <a:spcBef>
                <a:spcPts val="1200"/>
              </a:spcBef>
            </a:pPr>
            <a:r>
              <a:rPr sz="2400" dirty="0" err="1" smtClean="0">
                <a:sym typeface="思源黑体 CN Light" charset="0"/>
              </a:rPr>
              <a:t>建立强大的信息反馈系统和评估机制</a:t>
            </a:r>
            <a:r>
              <a:rPr sz="2400" dirty="0" err="1">
                <a:sym typeface="思源黑体 CN Light" charset="0"/>
              </a:rPr>
              <a:t>，</a:t>
            </a:r>
            <a:r>
              <a:rPr sz="2400" dirty="0" err="1" smtClean="0">
                <a:sym typeface="思源黑体 CN Light" charset="0"/>
              </a:rPr>
              <a:t>为政策调整提供依据</a:t>
            </a:r>
            <a:r>
              <a:rPr lang="zh-CN" altLang="en-US" sz="2400" dirty="0" smtClean="0">
                <a:sym typeface="思源黑体 CN Light" charset="0"/>
              </a:rPr>
              <a:t>。</a:t>
            </a:r>
            <a:endParaRPr sz="2400" dirty="0">
              <a:sym typeface="思源黑体 CN Light" charset="0"/>
            </a:endParaRPr>
          </a:p>
          <a:p>
            <a:pPr>
              <a:spcBef>
                <a:spcPts val="1200"/>
              </a:spcBef>
            </a:pPr>
            <a:r>
              <a:rPr sz="2400" dirty="0" err="1" smtClean="0">
                <a:sym typeface="思源黑体 CN Light" charset="0"/>
              </a:rPr>
              <a:t>反对借政策调整为名修改政策精神</a:t>
            </a:r>
            <a:r>
              <a:rPr sz="2400" dirty="0" err="1">
                <a:sym typeface="思源黑体 CN Light" charset="0"/>
              </a:rPr>
              <a:t>，杜绝“上有政策，下有对策</a:t>
            </a:r>
            <a:r>
              <a:rPr sz="2400" dirty="0" smtClean="0">
                <a:sym typeface="思源黑体 CN Light" charset="0"/>
              </a:rPr>
              <a:t>”</a:t>
            </a:r>
            <a:r>
              <a:rPr lang="zh-CN" altLang="en-US" sz="2400" dirty="0" smtClean="0">
                <a:sym typeface="思源黑体 CN Light" charset="0"/>
              </a:rPr>
              <a:t>。</a:t>
            </a:r>
            <a:endParaRPr sz="2400" dirty="0">
              <a:sym typeface="思源黑体 CN Light" charset="0"/>
            </a:endParaRPr>
          </a:p>
          <a:p>
            <a:pPr>
              <a:spcBef>
                <a:spcPts val="1200"/>
              </a:spcBef>
            </a:pPr>
            <a:r>
              <a:rPr sz="2400" dirty="0" err="1" smtClean="0">
                <a:sym typeface="思源黑体 CN Light" charset="0"/>
              </a:rPr>
              <a:t>尽可能以局部和小幅度的调整为主</a:t>
            </a:r>
            <a:r>
              <a:rPr sz="2400" dirty="0" err="1">
                <a:sym typeface="思源黑体 CN Light" charset="0"/>
              </a:rPr>
              <a:t>，</a:t>
            </a:r>
            <a:r>
              <a:rPr sz="2400" dirty="0" err="1" smtClean="0">
                <a:sym typeface="思源黑体 CN Light" charset="0"/>
              </a:rPr>
              <a:t>避免和减轻对社会的震荡</a:t>
            </a:r>
            <a:r>
              <a:rPr lang="zh-CN" altLang="en-US" sz="2400" dirty="0" smtClean="0">
                <a:sym typeface="思源黑体 CN Light" charset="0"/>
              </a:rPr>
              <a:t>。</a:t>
            </a:r>
            <a:endParaRPr sz="2400" dirty="0">
              <a:sym typeface="思源黑体 CN Light" charset="0"/>
            </a:endParaRPr>
          </a:p>
          <a:p>
            <a:pPr>
              <a:spcBef>
                <a:spcPts val="1200"/>
              </a:spcBef>
            </a:pPr>
            <a:r>
              <a:rPr sz="2400" dirty="0" err="1" smtClean="0">
                <a:sym typeface="思源黑体 CN Light" charset="0"/>
              </a:rPr>
              <a:t>预先设计出详尽的调整方案</a:t>
            </a:r>
            <a:r>
              <a:rPr sz="2400" dirty="0" err="1">
                <a:sym typeface="思源黑体 CN Light" charset="0"/>
              </a:rPr>
              <a:t>，</a:t>
            </a:r>
            <a:r>
              <a:rPr sz="2400" dirty="0" err="1" smtClean="0">
                <a:sym typeface="思源黑体 CN Light" charset="0"/>
              </a:rPr>
              <a:t>按步骤和分层次有序稳妥地进行</a:t>
            </a:r>
            <a:r>
              <a:rPr lang="zh-CN" altLang="en-US" sz="2400" dirty="0" smtClean="0">
                <a:sym typeface="思源黑体 CN Light" charset="0"/>
              </a:rPr>
              <a:t>。</a:t>
            </a:r>
            <a:endParaRPr sz="2400" dirty="0">
              <a:sym typeface="思源黑体 CN Light" charset="0"/>
            </a:endParaRPr>
          </a:p>
        </p:txBody>
      </p:sp>
    </p:spTree>
    <p:extLst>
      <p:ext uri="{BB962C8B-B14F-4D97-AF65-F5344CB8AC3E}">
        <p14:creationId xmlns:p14="http://schemas.microsoft.com/office/powerpoint/2010/main" val="3020520427"/>
      </p:ext>
    </p:extLst>
  </p:cSld>
  <p:clrMapOvr>
    <a:masterClrMapping/>
  </p:clrMapOvr>
  <p:timing>
    <p:tnLst>
      <p:par>
        <p:cTn id="1" dur="indefinite" restart="never" nodeType="tmRoot"/>
      </p:par>
    </p:tnLst>
  </p:timing>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5110" y="1397876"/>
            <a:ext cx="8614410" cy="5041024"/>
          </a:xfrm>
        </p:spPr>
        <p:txBody>
          <a:bodyPr/>
          <a:lstStyle/>
          <a:p>
            <a:pPr marL="0" indent="0">
              <a:spcBef>
                <a:spcPts val="1200"/>
              </a:spcBef>
              <a:buNone/>
            </a:pPr>
            <a:r>
              <a:rPr lang="zh-CN" altLang="en-US" sz="2400" dirty="0">
                <a:sym typeface="思源黑体 CN Light" charset="0"/>
              </a:rPr>
              <a:t>一、政策终结的内涵</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的终结是政策决策者通过对政策进行慎重的评估后，采取必要措施，以终止那些过时的、多余的、不必要的或是无效政策的一种行为活动</a:t>
            </a:r>
            <a:r>
              <a:rPr lang="zh-CN" altLang="en-US" sz="2400" dirty="0" smtClean="0">
                <a:sym typeface="思源黑体 CN Light" charset="0"/>
              </a:rPr>
              <a:t>。</a:t>
            </a:r>
            <a:endParaRPr lang="en-US" altLang="zh-CN" sz="2400" dirty="0" smtClean="0">
              <a:sym typeface="思源黑体 CN Light" charset="0"/>
            </a:endParaRPr>
          </a:p>
          <a:p>
            <a:pPr marL="0" indent="0">
              <a:spcBef>
                <a:spcPts val="1200"/>
              </a:spcBef>
              <a:buNone/>
            </a:pPr>
            <a:r>
              <a:rPr lang="en-US" altLang="zh-CN" sz="2400" dirty="0">
                <a:sym typeface="思源黑体 CN Light" charset="0"/>
              </a:rPr>
              <a:t> </a:t>
            </a:r>
            <a:r>
              <a:rPr lang="en-US" altLang="zh-CN" sz="2400" dirty="0" smtClean="0">
                <a:sym typeface="思源黑体 CN Light" charset="0"/>
              </a:rPr>
              <a:t>   </a:t>
            </a:r>
            <a:r>
              <a:rPr lang="zh-CN" altLang="en-US" sz="2400" dirty="0" smtClean="0">
                <a:sym typeface="思源黑体 CN Light" charset="0"/>
              </a:rPr>
              <a:t>其特征是强制性、更替性和灵活性。</a:t>
            </a:r>
            <a:endParaRPr lang="zh-CN" altLang="en-US" sz="2400" dirty="0">
              <a:sym typeface="思源黑体 CN Light" charset="0"/>
            </a:endParaRPr>
          </a:p>
        </p:txBody>
      </p:sp>
    </p:spTree>
    <p:extLst>
      <p:ext uri="{BB962C8B-B14F-4D97-AF65-F5344CB8AC3E}">
        <p14:creationId xmlns:p14="http://schemas.microsoft.com/office/powerpoint/2010/main" val="2013677961"/>
      </p:ext>
    </p:extLst>
  </p:cSld>
  <p:clrMapOvr>
    <a:masterClrMapping/>
  </p:clrMapOvr>
  <p:timing>
    <p:tnLst>
      <p:par>
        <p:cTn id="1" dur="indefinite" restart="never" nodeType="tmRoot"/>
      </p:par>
    </p:tnLst>
  </p:timing>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二、政策终结的原因、类型和方式</a:t>
            </a:r>
          </a:p>
          <a:p>
            <a:pPr marL="0" indent="0">
              <a:spcBef>
                <a:spcPts val="1200"/>
              </a:spcBef>
              <a:buNone/>
            </a:pPr>
            <a:r>
              <a:rPr lang="zh-CN" altLang="en-US" sz="2400" dirty="0">
                <a:sym typeface="思源黑体 CN Light" charset="0"/>
              </a:rPr>
              <a:t>（一）政策终结的原因</a:t>
            </a:r>
          </a:p>
          <a:p>
            <a:pPr marL="0" indent="0">
              <a:spcBef>
                <a:spcPts val="1200"/>
              </a:spcBef>
              <a:buNone/>
            </a:pPr>
            <a:r>
              <a:rPr lang="zh-CN" altLang="en-US" sz="2400" dirty="0" smtClean="0">
                <a:sym typeface="思源黑体 CN Light" charset="0"/>
              </a:rPr>
              <a:t>    （</a:t>
            </a:r>
            <a:r>
              <a:rPr lang="zh-CN" altLang="en-US" sz="2400" dirty="0">
                <a:sym typeface="思源黑体 CN Light" charset="0"/>
              </a:rPr>
              <a:t>1）财政</a:t>
            </a:r>
            <a:r>
              <a:rPr lang="zh-CN" altLang="en-US" sz="2400" dirty="0" smtClean="0">
                <a:sym typeface="思源黑体 CN Light" charset="0"/>
              </a:rPr>
              <a:t>困难</a:t>
            </a:r>
            <a:r>
              <a:rPr lang="zh-CN" altLang="en-US" sz="2400" dirty="0">
                <a:sym typeface="思源黑体 CN Light" charset="0"/>
              </a:rPr>
              <a:t>；</a:t>
            </a:r>
            <a:r>
              <a:rPr lang="zh-CN" altLang="en-US" sz="2400" dirty="0" smtClean="0">
                <a:sym typeface="思源黑体 CN Light" charset="0"/>
              </a:rPr>
              <a:t>（</a:t>
            </a:r>
            <a:r>
              <a:rPr lang="zh-CN" altLang="en-US" sz="2400" dirty="0">
                <a:sym typeface="思源黑体 CN Light" charset="0"/>
              </a:rPr>
              <a:t>2）政府的</a:t>
            </a:r>
            <a:r>
              <a:rPr lang="zh-CN" altLang="en-US" sz="2400" dirty="0" smtClean="0">
                <a:sym typeface="思源黑体 CN Light" charset="0"/>
              </a:rPr>
              <a:t>低效率</a:t>
            </a:r>
            <a:r>
              <a:rPr lang="zh-CN" altLang="en-US" sz="2400" dirty="0">
                <a:sym typeface="思源黑体 CN Light" charset="0"/>
              </a:rPr>
              <a:t>；</a:t>
            </a:r>
            <a:r>
              <a:rPr lang="zh-CN" altLang="en-US" sz="2400" dirty="0" smtClean="0">
                <a:sym typeface="思源黑体 CN Light" charset="0"/>
              </a:rPr>
              <a:t>（</a:t>
            </a:r>
            <a:r>
              <a:rPr lang="zh-CN" altLang="en-US" sz="2400" dirty="0">
                <a:sym typeface="思源黑体 CN Light" charset="0"/>
              </a:rPr>
              <a:t>3）政治意识形态的</a:t>
            </a:r>
            <a:r>
              <a:rPr lang="zh-CN" altLang="en-US" sz="2400" dirty="0" smtClean="0">
                <a:sym typeface="思源黑体 CN Light" charset="0"/>
              </a:rPr>
              <a:t>变化</a:t>
            </a:r>
            <a:r>
              <a:rPr lang="zh-CN" altLang="en-US" sz="2400" dirty="0">
                <a:sym typeface="思源黑体 CN Light" charset="0"/>
              </a:rPr>
              <a:t>；</a:t>
            </a:r>
            <a:r>
              <a:rPr lang="zh-CN" altLang="en-US" sz="2400" dirty="0" smtClean="0">
                <a:sym typeface="思源黑体 CN Light" charset="0"/>
              </a:rPr>
              <a:t>（</a:t>
            </a:r>
            <a:r>
              <a:rPr lang="zh-CN" altLang="en-US" sz="2400" dirty="0">
                <a:sym typeface="思源黑体 CN Light" charset="0"/>
              </a:rPr>
              <a:t>4）行为理论的</a:t>
            </a:r>
            <a:r>
              <a:rPr lang="zh-CN" altLang="en-US" sz="2400" dirty="0" smtClean="0">
                <a:sym typeface="思源黑体 CN Light" charset="0"/>
              </a:rPr>
              <a:t>变化</a:t>
            </a:r>
            <a:r>
              <a:rPr lang="zh-CN" altLang="en-US" sz="2400" dirty="0">
                <a:sym typeface="思源黑体 CN Light" charset="0"/>
              </a:rPr>
              <a:t>；</a:t>
            </a:r>
            <a:r>
              <a:rPr lang="zh-CN" altLang="en-US" sz="2400" dirty="0" smtClean="0">
                <a:sym typeface="思源黑体 CN Light" charset="0"/>
              </a:rPr>
              <a:t>（</a:t>
            </a:r>
            <a:r>
              <a:rPr lang="zh-CN" altLang="en-US" sz="2400" dirty="0">
                <a:sym typeface="思源黑体 CN Light" charset="0"/>
              </a:rPr>
              <a:t>5）学习。 </a:t>
            </a:r>
            <a:endParaRPr lang="en-US" altLang="zh-CN" sz="2400" dirty="0" smtClean="0">
              <a:sym typeface="思源黑体 CN Light" charset="0"/>
            </a:endParaRP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系统本身的自我更新的</a:t>
            </a:r>
            <a:r>
              <a:rPr lang="zh-CN" altLang="en-US" sz="2400" dirty="0" smtClean="0">
                <a:sym typeface="思源黑体 CN Light" charset="0"/>
              </a:rPr>
              <a:t>特性。</a:t>
            </a:r>
            <a:endParaRPr lang="zh-CN" altLang="en-US" sz="2400" dirty="0">
              <a:sym typeface="思源黑体 CN Light" charset="0"/>
            </a:endParaRPr>
          </a:p>
          <a:p>
            <a:pPr marL="0" indent="0">
              <a:spcBef>
                <a:spcPts val="1200"/>
              </a:spcBef>
              <a:buNone/>
            </a:pPr>
            <a:endParaRPr lang="zh-CN" altLang="en-US" sz="2400" dirty="0">
              <a:sym typeface="思源黑体 CN Light" charset="0"/>
            </a:endParaRPr>
          </a:p>
        </p:txBody>
      </p:sp>
    </p:spTree>
    <p:extLst>
      <p:ext uri="{BB962C8B-B14F-4D97-AF65-F5344CB8AC3E}">
        <p14:creationId xmlns:p14="http://schemas.microsoft.com/office/powerpoint/2010/main" val="3734127210"/>
      </p:ext>
    </p:extLst>
  </p:cSld>
  <p:clrMapOvr>
    <a:masterClrMapping/>
  </p:clrMapOvr>
  <p:timing>
    <p:tnLst>
      <p:par>
        <p:cTn id="1" dur="indefinite" restart="never" nodeType="tmRoot"/>
      </p:par>
    </p:tnLst>
  </p:timing>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5110" y="1429407"/>
            <a:ext cx="8614410" cy="5170148"/>
          </a:xfrm>
        </p:spPr>
        <p:txBody>
          <a:bodyPr/>
          <a:lstStyle/>
          <a:p>
            <a:pPr marL="0" indent="0">
              <a:spcBef>
                <a:spcPts val="1200"/>
              </a:spcBef>
              <a:buNone/>
            </a:pPr>
            <a:r>
              <a:rPr lang="zh-CN" altLang="en-US" sz="2400" dirty="0">
                <a:sym typeface="思源黑体 CN Light" charset="0"/>
              </a:rPr>
              <a:t>二、政策终结的原因、类型和方式</a:t>
            </a:r>
          </a:p>
          <a:p>
            <a:pPr marL="0" indent="0">
              <a:spcBef>
                <a:spcPts val="1200"/>
              </a:spcBef>
              <a:buNone/>
            </a:pPr>
            <a:r>
              <a:rPr lang="zh-CN" altLang="en-US" sz="2400" dirty="0" smtClean="0">
                <a:sym typeface="思源黑体 CN Light" charset="0"/>
              </a:rPr>
              <a:t>（</a:t>
            </a:r>
            <a:r>
              <a:rPr lang="zh-CN" altLang="en-US" sz="2400" dirty="0">
                <a:sym typeface="思源黑体 CN Light" charset="0"/>
              </a:rPr>
              <a:t>二）政策终结的</a:t>
            </a:r>
            <a:r>
              <a:rPr lang="zh-CN" altLang="en-US" sz="2400" dirty="0" smtClean="0">
                <a:sym typeface="思源黑体 CN Light" charset="0"/>
              </a:rPr>
              <a:t>类型</a:t>
            </a:r>
            <a:endParaRPr lang="zh-CN" altLang="en-US" sz="2400" dirty="0">
              <a:sym typeface="思源黑体 CN Light" charset="0"/>
            </a:endParaRPr>
          </a:p>
        </p:txBody>
      </p:sp>
      <p:pic>
        <p:nvPicPr>
          <p:cNvPr id="4" name="图片 3"/>
          <p:cNvPicPr>
            <a:picLocks noChangeAspect="1"/>
          </p:cNvPicPr>
          <p:nvPr/>
        </p:nvPicPr>
        <p:blipFill>
          <a:blip r:embed="rId2"/>
          <a:stretch>
            <a:fillRect/>
          </a:stretch>
        </p:blipFill>
        <p:spPr>
          <a:xfrm>
            <a:off x="2172815" y="2774656"/>
            <a:ext cx="4759000" cy="3552571"/>
          </a:xfrm>
          <a:prstGeom prst="rect">
            <a:avLst/>
          </a:prstGeom>
        </p:spPr>
      </p:pic>
    </p:spTree>
    <p:extLst>
      <p:ext uri="{BB962C8B-B14F-4D97-AF65-F5344CB8AC3E}">
        <p14:creationId xmlns:p14="http://schemas.microsoft.com/office/powerpoint/2010/main" val="3296969542"/>
      </p:ext>
    </p:extLst>
  </p:cSld>
  <p:clrMapOvr>
    <a:masterClrMapping/>
  </p:clrMapOvr>
  <p:timing>
    <p:tnLst>
      <p:par>
        <p:cTn id="1" dur="indefinite" restart="never" nodeType="tmRoot"/>
      </p:par>
    </p:tnLst>
  </p:timing>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4929" y="1453242"/>
            <a:ext cx="8614172" cy="4985657"/>
          </a:xfrm>
        </p:spPr>
        <p:txBody>
          <a:bodyPr/>
          <a:lstStyle/>
          <a:p>
            <a:pPr marL="0" indent="0">
              <a:lnSpc>
                <a:spcPct val="110000"/>
              </a:lnSpc>
              <a:spcBef>
                <a:spcPts val="1200"/>
              </a:spcBef>
              <a:buNone/>
            </a:pPr>
            <a:r>
              <a:rPr lang="zh-CN" altLang="en-US" sz="2400" dirty="0">
                <a:sym typeface="思源黑体 CN Light" charset="0"/>
              </a:rPr>
              <a:t>二、政策终结的原因、类型和方式</a:t>
            </a:r>
          </a:p>
          <a:p>
            <a:pPr marL="0" indent="0">
              <a:lnSpc>
                <a:spcPct val="110000"/>
              </a:lnSpc>
              <a:spcBef>
                <a:spcPts val="1200"/>
              </a:spcBef>
              <a:buNone/>
            </a:pPr>
            <a:r>
              <a:rPr sz="2400" dirty="0" smtClean="0">
                <a:sym typeface="思源黑体 CN Light" charset="0"/>
              </a:rPr>
              <a:t>（</a:t>
            </a:r>
            <a:r>
              <a:rPr sz="2400" dirty="0" err="1">
                <a:sym typeface="思源黑体 CN Light" charset="0"/>
              </a:rPr>
              <a:t>三）</a:t>
            </a:r>
            <a:r>
              <a:rPr sz="2400" dirty="0" err="1" smtClean="0">
                <a:sym typeface="思源黑体 CN Light" charset="0"/>
              </a:rPr>
              <a:t>政策终结的</a:t>
            </a:r>
            <a:r>
              <a:rPr lang="zh-CN" altLang="en-US" sz="2400" dirty="0" smtClean="0">
                <a:sym typeface="思源黑体 CN Light" charset="0"/>
              </a:rPr>
              <a:t>方</a:t>
            </a:r>
            <a:r>
              <a:rPr sz="2400" dirty="0" smtClean="0">
                <a:sym typeface="思源黑体 CN Light" charset="0"/>
              </a:rPr>
              <a:t>式</a:t>
            </a:r>
            <a:endParaRPr sz="2400" dirty="0">
              <a:sym typeface="思源黑体 CN Light" charset="0"/>
            </a:endParaRPr>
          </a:p>
          <a:p>
            <a:pPr marL="0" indent="0">
              <a:lnSpc>
                <a:spcPct val="110000"/>
              </a:lnSpc>
              <a:spcBef>
                <a:spcPts val="1200"/>
              </a:spcBef>
              <a:buNone/>
            </a:pPr>
            <a:r>
              <a:rPr lang="en-US" sz="2400" dirty="0" smtClean="0">
                <a:sym typeface="思源黑体 CN Light" charset="0"/>
              </a:rPr>
              <a:t>    </a:t>
            </a:r>
            <a:r>
              <a:rPr sz="2400" dirty="0" smtClean="0">
                <a:sym typeface="思源黑体 CN Light" charset="0"/>
              </a:rPr>
              <a:t>1</a:t>
            </a:r>
            <a:r>
              <a:rPr sz="2400" dirty="0">
                <a:sym typeface="思源黑体 CN Light" charset="0"/>
              </a:rPr>
              <a:t>. 政策废止</a:t>
            </a:r>
          </a:p>
          <a:p>
            <a:pPr marL="0" indent="0">
              <a:lnSpc>
                <a:spcPct val="110000"/>
              </a:lnSpc>
              <a:spcBef>
                <a:spcPts val="1200"/>
              </a:spcBef>
              <a:buNone/>
            </a:pPr>
            <a:r>
              <a:rPr sz="2400" dirty="0" smtClean="0">
                <a:sym typeface="思源黑体 CN Light" charset="0"/>
              </a:rPr>
              <a:t>  </a:t>
            </a:r>
            <a:r>
              <a:rPr lang="en-US" sz="2400" dirty="0" smtClean="0">
                <a:sym typeface="思源黑体 CN Light" charset="0"/>
              </a:rPr>
              <a:t>  </a:t>
            </a:r>
            <a:r>
              <a:rPr sz="2400" dirty="0" err="1" smtClean="0">
                <a:sym typeface="思源黑体 CN Light" charset="0"/>
              </a:rPr>
              <a:t>政策废止是指直截了当地宣布一项政策的废止</a:t>
            </a:r>
            <a:r>
              <a:rPr sz="2400" dirty="0" err="1">
                <a:sym typeface="思源黑体 CN Light" charset="0"/>
              </a:rPr>
              <a:t>。政府根据政治、经济和社会形式的发展变化，不定期地清理、废止大量不合时宜、过时的政策</a:t>
            </a:r>
            <a:r>
              <a:rPr sz="2400" dirty="0" smtClean="0">
                <a:sym typeface="思源黑体 CN Light" charset="0"/>
              </a:rPr>
              <a:t>。</a:t>
            </a:r>
            <a:endParaRPr sz="2400" dirty="0">
              <a:sym typeface="思源黑体 CN Light" charset="0"/>
            </a:endParaRPr>
          </a:p>
        </p:txBody>
      </p:sp>
    </p:spTree>
    <p:extLst>
      <p:ext uri="{BB962C8B-B14F-4D97-AF65-F5344CB8AC3E}">
        <p14:creationId xmlns:p14="http://schemas.microsoft.com/office/powerpoint/2010/main" val="1511693676"/>
      </p:ext>
    </p:extLst>
  </p:cSld>
  <p:clrMapOvr>
    <a:masterClrMapping/>
  </p:clrMapOvr>
  <p:timing>
    <p:tnLst>
      <p:par>
        <p:cTn id="1" dur="indefinite" restart="never" nodeType="tmRoot"/>
      </p:par>
    </p:tnLst>
  </p:timing>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4929" y="1453242"/>
            <a:ext cx="8614172" cy="4985657"/>
          </a:xfrm>
        </p:spPr>
        <p:txBody>
          <a:bodyPr/>
          <a:lstStyle/>
          <a:p>
            <a:pPr marL="0" indent="0">
              <a:lnSpc>
                <a:spcPct val="110000"/>
              </a:lnSpc>
              <a:spcBef>
                <a:spcPts val="1200"/>
              </a:spcBef>
              <a:buNone/>
            </a:pPr>
            <a:r>
              <a:rPr lang="zh-CN" altLang="en-US" sz="2400" dirty="0">
                <a:sym typeface="思源黑体 CN Light" charset="0"/>
              </a:rPr>
              <a:t>二、政策终结的原因、类型和方式</a:t>
            </a:r>
          </a:p>
          <a:p>
            <a:pPr marL="0" indent="0">
              <a:lnSpc>
                <a:spcPct val="110000"/>
              </a:lnSpc>
              <a:spcBef>
                <a:spcPts val="1200"/>
              </a:spcBef>
              <a:buNone/>
            </a:pPr>
            <a:r>
              <a:rPr sz="2400" dirty="0" smtClean="0">
                <a:sym typeface="思源黑体 CN Light" charset="0"/>
              </a:rPr>
              <a:t>（</a:t>
            </a:r>
            <a:r>
              <a:rPr sz="2400" dirty="0" err="1">
                <a:sym typeface="思源黑体 CN Light" charset="0"/>
              </a:rPr>
              <a:t>三）</a:t>
            </a:r>
            <a:r>
              <a:rPr sz="2400" dirty="0" err="1" smtClean="0">
                <a:sym typeface="思源黑体 CN Light" charset="0"/>
              </a:rPr>
              <a:t>政策终结的</a:t>
            </a:r>
            <a:r>
              <a:rPr lang="zh-CN" altLang="en-US" sz="2400" dirty="0" smtClean="0">
                <a:sym typeface="思源黑体 CN Light" charset="0"/>
              </a:rPr>
              <a:t>方</a:t>
            </a:r>
            <a:r>
              <a:rPr sz="2400" dirty="0" smtClean="0">
                <a:sym typeface="思源黑体 CN Light" charset="0"/>
              </a:rPr>
              <a:t>式</a:t>
            </a:r>
            <a:endParaRPr sz="2400" dirty="0">
              <a:sym typeface="思源黑体 CN Light" charset="0"/>
            </a:endParaRPr>
          </a:p>
          <a:p>
            <a:pPr marL="0" indent="0">
              <a:lnSpc>
                <a:spcPct val="110000"/>
              </a:lnSpc>
              <a:spcBef>
                <a:spcPts val="1200"/>
              </a:spcBef>
              <a:buNone/>
            </a:pPr>
            <a:r>
              <a:rPr lang="en-US" sz="2400" dirty="0" smtClean="0">
                <a:sym typeface="思源黑体 CN Light" charset="0"/>
              </a:rPr>
              <a:t>    </a:t>
            </a:r>
            <a:r>
              <a:rPr lang="en-US" altLang="zh-CN" sz="2400" dirty="0">
                <a:sym typeface="思源黑体 CN Light" charset="0"/>
              </a:rPr>
              <a:t>2. </a:t>
            </a:r>
            <a:r>
              <a:rPr lang="zh-CN" altLang="en-US" sz="2400" dirty="0">
                <a:sym typeface="思源黑体 CN Light" charset="0"/>
              </a:rPr>
              <a:t>政策替代</a:t>
            </a:r>
          </a:p>
          <a:p>
            <a:pPr marL="0" indent="0">
              <a:lnSpc>
                <a:spcPct val="110000"/>
              </a:lnSpc>
              <a:spcBef>
                <a:spcPts val="1200"/>
              </a:spcBef>
              <a:buNone/>
            </a:pPr>
            <a:r>
              <a:rPr lang="zh-CN" altLang="en-US" sz="2400" dirty="0">
                <a:sym typeface="思源黑体 CN Light" charset="0"/>
              </a:rPr>
              <a:t>　　政策替代是指用不改变渊源的新政策代替旧政策，即在所要解决的问题和政策环境基本不变的情况下对原政策做出必要的补充和修改，其目的在于更好地解决旧政策没有解决好的问题，以充分实现政策目标。　</a:t>
            </a:r>
            <a:endParaRPr sz="2400" dirty="0">
              <a:sym typeface="思源黑体 CN Light" charset="0"/>
            </a:endParaRPr>
          </a:p>
        </p:txBody>
      </p:sp>
    </p:spTree>
    <p:extLst>
      <p:ext uri="{BB962C8B-B14F-4D97-AF65-F5344CB8AC3E}">
        <p14:creationId xmlns:p14="http://schemas.microsoft.com/office/powerpoint/2010/main" val="776121035"/>
      </p:ext>
    </p:extLst>
  </p:cSld>
  <p:clrMapOvr>
    <a:masterClrMapping/>
  </p:clrMapOvr>
  <p:timing>
    <p:tnLst>
      <p:par>
        <p:cTn id="1" dur="indefinite" restart="never" nodeType="tmRoot"/>
      </p:par>
    </p:tnLst>
  </p:timing>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4929" y="1453242"/>
            <a:ext cx="8614172" cy="4985657"/>
          </a:xfrm>
        </p:spPr>
        <p:txBody>
          <a:bodyPr/>
          <a:lstStyle/>
          <a:p>
            <a:pPr marL="0" indent="0">
              <a:lnSpc>
                <a:spcPct val="110000"/>
              </a:lnSpc>
              <a:spcBef>
                <a:spcPts val="1200"/>
              </a:spcBef>
              <a:buNone/>
            </a:pPr>
            <a:r>
              <a:rPr lang="zh-CN" altLang="en-US" sz="2400" dirty="0">
                <a:sym typeface="思源黑体 CN Light" charset="0"/>
              </a:rPr>
              <a:t>二、政策终结的原因、类型和方式</a:t>
            </a:r>
          </a:p>
          <a:p>
            <a:pPr marL="0" indent="0">
              <a:lnSpc>
                <a:spcPct val="110000"/>
              </a:lnSpc>
              <a:spcBef>
                <a:spcPts val="1200"/>
              </a:spcBef>
              <a:buNone/>
            </a:pPr>
            <a:r>
              <a:rPr sz="2400" dirty="0" smtClean="0">
                <a:sym typeface="思源黑体 CN Light" charset="0"/>
              </a:rPr>
              <a:t>（</a:t>
            </a:r>
            <a:r>
              <a:rPr sz="2400" dirty="0" err="1">
                <a:sym typeface="思源黑体 CN Light" charset="0"/>
              </a:rPr>
              <a:t>三）</a:t>
            </a:r>
            <a:r>
              <a:rPr sz="2400" dirty="0" err="1" smtClean="0">
                <a:sym typeface="思源黑体 CN Light" charset="0"/>
              </a:rPr>
              <a:t>政策终结的</a:t>
            </a:r>
            <a:r>
              <a:rPr lang="zh-CN" altLang="en-US" sz="2400" dirty="0" smtClean="0">
                <a:sym typeface="思源黑体 CN Light" charset="0"/>
              </a:rPr>
              <a:t>方</a:t>
            </a:r>
            <a:r>
              <a:rPr sz="2400" dirty="0" smtClean="0">
                <a:sym typeface="思源黑体 CN Light" charset="0"/>
              </a:rPr>
              <a:t>式</a:t>
            </a:r>
            <a:endParaRPr sz="2400" dirty="0">
              <a:sym typeface="思源黑体 CN Light" charset="0"/>
            </a:endParaRPr>
          </a:p>
          <a:p>
            <a:pPr marL="0" indent="0">
              <a:lnSpc>
                <a:spcPct val="110000"/>
              </a:lnSpc>
              <a:spcBef>
                <a:spcPts val="1200"/>
              </a:spcBef>
              <a:buNone/>
            </a:pPr>
            <a:r>
              <a:rPr lang="en-US" altLang="zh-CN" sz="2400" dirty="0" smtClean="0">
                <a:sym typeface="思源黑体 CN Light" charset="0"/>
              </a:rPr>
              <a:t>    3</a:t>
            </a:r>
            <a:r>
              <a:rPr lang="en-US" altLang="zh-CN" sz="2400" dirty="0">
                <a:sym typeface="思源黑体 CN Light" charset="0"/>
              </a:rPr>
              <a:t>. </a:t>
            </a:r>
            <a:r>
              <a:rPr lang="zh-CN" altLang="en-US" sz="2400" dirty="0">
                <a:sym typeface="思源黑体 CN Light" charset="0"/>
              </a:rPr>
              <a:t>政策合并</a:t>
            </a:r>
          </a:p>
          <a:p>
            <a:pPr marL="0" indent="0">
              <a:lnSpc>
                <a:spcPct val="110000"/>
              </a:lnSpc>
              <a:spcBef>
                <a:spcPts val="1200"/>
              </a:spcBef>
              <a:buNone/>
            </a:pPr>
            <a:r>
              <a:rPr lang="zh-CN" altLang="en-US" sz="2400" dirty="0" smtClean="0">
                <a:sym typeface="思源黑体 CN Light" charset="0"/>
              </a:rPr>
              <a:t>    政策</a:t>
            </a:r>
            <a:r>
              <a:rPr lang="zh-CN" altLang="en-US" sz="2400" dirty="0">
                <a:sym typeface="思源黑体 CN Light" charset="0"/>
              </a:rPr>
              <a:t>合并是指在终止旧政策的同时将其原功能合并到其他的政策中去。</a:t>
            </a:r>
            <a:endParaRPr sz="2400" dirty="0">
              <a:sym typeface="思源黑体 CN Light" charset="0"/>
            </a:endParaRPr>
          </a:p>
        </p:txBody>
      </p:sp>
    </p:spTree>
    <p:extLst>
      <p:ext uri="{BB962C8B-B14F-4D97-AF65-F5344CB8AC3E}">
        <p14:creationId xmlns:p14="http://schemas.microsoft.com/office/powerpoint/2010/main" val="859738377"/>
      </p:ext>
    </p:extLst>
  </p:cSld>
  <p:clrMapOvr>
    <a:masterClrMapping/>
  </p:clrMapOvr>
  <p:timing>
    <p:tnLst>
      <p:par>
        <p:cTn id="1" dur="indefinite" restart="never" nodeType="tmRoot"/>
      </p:par>
    </p:tnLst>
  </p:timing>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4929" y="1453242"/>
            <a:ext cx="8614172" cy="4985657"/>
          </a:xfrm>
        </p:spPr>
        <p:txBody>
          <a:bodyPr/>
          <a:lstStyle/>
          <a:p>
            <a:pPr marL="0" indent="0">
              <a:lnSpc>
                <a:spcPct val="110000"/>
              </a:lnSpc>
              <a:spcBef>
                <a:spcPts val="1200"/>
              </a:spcBef>
              <a:buNone/>
            </a:pPr>
            <a:r>
              <a:rPr lang="zh-CN" altLang="en-US" sz="2400" dirty="0">
                <a:sym typeface="思源黑体 CN Light" charset="0"/>
              </a:rPr>
              <a:t>二、政策终结的原因、类型和方式</a:t>
            </a:r>
          </a:p>
          <a:p>
            <a:pPr marL="0" indent="0">
              <a:lnSpc>
                <a:spcPct val="110000"/>
              </a:lnSpc>
              <a:spcBef>
                <a:spcPts val="1200"/>
              </a:spcBef>
              <a:buNone/>
            </a:pPr>
            <a:r>
              <a:rPr sz="2400" dirty="0" smtClean="0">
                <a:sym typeface="思源黑体 CN Light" charset="0"/>
              </a:rPr>
              <a:t>（</a:t>
            </a:r>
            <a:r>
              <a:rPr sz="2400" dirty="0" err="1">
                <a:sym typeface="思源黑体 CN Light" charset="0"/>
              </a:rPr>
              <a:t>三）</a:t>
            </a:r>
            <a:r>
              <a:rPr sz="2400" dirty="0" err="1" smtClean="0">
                <a:sym typeface="思源黑体 CN Light" charset="0"/>
              </a:rPr>
              <a:t>政策终结的</a:t>
            </a:r>
            <a:r>
              <a:rPr lang="zh-CN" altLang="en-US" sz="2400" dirty="0" smtClean="0">
                <a:sym typeface="思源黑体 CN Light" charset="0"/>
              </a:rPr>
              <a:t>方</a:t>
            </a:r>
            <a:r>
              <a:rPr sz="2400" dirty="0" smtClean="0">
                <a:sym typeface="思源黑体 CN Light" charset="0"/>
              </a:rPr>
              <a:t>式</a:t>
            </a:r>
            <a:endParaRPr sz="2400" dirty="0">
              <a:sym typeface="思源黑体 CN Light" charset="0"/>
            </a:endParaRPr>
          </a:p>
          <a:p>
            <a:pPr marL="0" indent="0">
              <a:lnSpc>
                <a:spcPct val="110000"/>
              </a:lnSpc>
              <a:spcBef>
                <a:spcPts val="1200"/>
              </a:spcBef>
              <a:buNone/>
            </a:pPr>
            <a:r>
              <a:rPr lang="en-US" altLang="zh-CN" sz="2400" dirty="0">
                <a:sym typeface="思源黑体 CN Light" charset="0"/>
              </a:rPr>
              <a:t>    4. </a:t>
            </a:r>
            <a:r>
              <a:rPr lang="zh-CN" altLang="en-US" sz="2400" dirty="0">
                <a:sym typeface="思源黑体 CN Light" charset="0"/>
              </a:rPr>
              <a:t>政策分解</a:t>
            </a:r>
          </a:p>
          <a:p>
            <a:pPr marL="0" indent="0">
              <a:lnSpc>
                <a:spcPct val="110000"/>
              </a:lnSpc>
              <a:spcBef>
                <a:spcPts val="1200"/>
              </a:spcBef>
              <a:buNone/>
            </a:pPr>
            <a:r>
              <a:rPr lang="zh-CN" altLang="en-US" sz="2400" dirty="0" smtClean="0">
                <a:sym typeface="思源黑体 CN Light" charset="0"/>
              </a:rPr>
              <a:t>    政策</a:t>
            </a:r>
            <a:r>
              <a:rPr lang="zh-CN" altLang="en-US" sz="2400" dirty="0">
                <a:sym typeface="思源黑体 CN Light" charset="0"/>
              </a:rPr>
              <a:t>分解是指将政策的内容按照一定的原则分解成几个部分，每个部分各自形成一项新的政策。　</a:t>
            </a:r>
          </a:p>
        </p:txBody>
      </p:sp>
    </p:spTree>
    <p:extLst>
      <p:ext uri="{BB962C8B-B14F-4D97-AF65-F5344CB8AC3E}">
        <p14:creationId xmlns:p14="http://schemas.microsoft.com/office/powerpoint/2010/main" val="17902126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smtClean="0">
                <a:sym typeface="思源黑体 CN Light" charset="0"/>
              </a:rPr>
              <a:t>    </a:t>
            </a:r>
            <a:r>
              <a:rPr lang="en-US" altLang="zh-CN" dirty="0">
                <a:sym typeface="思源黑体 CN Light" charset="0"/>
              </a:rPr>
              <a:t>2. </a:t>
            </a:r>
            <a:r>
              <a:rPr lang="zh-CN" altLang="en-US" dirty="0">
                <a:sym typeface="思源黑体 CN Light" charset="0"/>
              </a:rPr>
              <a:t>提取</a:t>
            </a:r>
            <a:r>
              <a:rPr lang="zh-CN" altLang="en-US" dirty="0" smtClean="0">
                <a:sym typeface="思源黑体 CN Light" charset="0"/>
              </a:rPr>
              <a:t>性、分配性和再分配</a:t>
            </a:r>
            <a:r>
              <a:rPr lang="zh-CN" altLang="en-US" dirty="0">
                <a:sym typeface="思源黑体 CN Light" charset="0"/>
              </a:rPr>
              <a:t>性政策</a:t>
            </a:r>
          </a:p>
          <a:p>
            <a:pPr marL="0" indent="0">
              <a:buNone/>
            </a:pPr>
            <a:r>
              <a:rPr lang="zh-CN" altLang="en-US" dirty="0">
                <a:sym typeface="思源黑体 CN Light" charset="0"/>
              </a:rPr>
              <a:t>    从政策的社会资源提取与利益分配功能出发，可将公共政策分为资源提取性政策、分配性政策和再分配性政策。</a:t>
            </a:r>
          </a:p>
          <a:p>
            <a:pPr marL="0" indent="0">
              <a:buNone/>
            </a:pPr>
            <a:r>
              <a:rPr lang="zh-CN" altLang="en-US" dirty="0">
                <a:sym typeface="思源黑体 CN Light" charset="0"/>
              </a:rPr>
              <a:t>    资源提取性政策是指政府从国内或国外环境中提取资源的政策。通过公共政策提取的资源是政府得以维持和运转的经济与物质来源，也是公共事业发展建设的物质保障。                     </a:t>
            </a:r>
          </a:p>
          <a:p>
            <a:pPr marL="0" indent="0">
              <a:buNone/>
            </a:pPr>
            <a:r>
              <a:rPr lang="zh-CN" altLang="en-US" dirty="0">
                <a:sym typeface="思源黑体 CN Light" charset="0"/>
              </a:rPr>
              <a:t>    分配性政策一方面是指国家向社会或社会某一领域提供经济资助或资源投入的</a:t>
            </a:r>
            <a:r>
              <a:rPr lang="zh-CN" altLang="en-US" dirty="0" smtClean="0">
                <a:sym typeface="思源黑体 CN Light" charset="0"/>
              </a:rPr>
              <a:t>政策，另一方面</a:t>
            </a:r>
            <a:r>
              <a:rPr lang="zh-CN" altLang="en-US" dirty="0">
                <a:sym typeface="思源黑体 CN Light" charset="0"/>
              </a:rPr>
              <a:t>是指工薪报酬发放管理政策。</a:t>
            </a:r>
          </a:p>
          <a:p>
            <a:pPr marL="0" indent="0">
              <a:buNone/>
            </a:pPr>
            <a:r>
              <a:rPr lang="zh-CN" altLang="en-US" dirty="0">
                <a:sym typeface="思源黑体 CN Light" charset="0"/>
              </a:rPr>
              <a:t>    再分配性政策是指政府通过公共权力将一部分人的利益合法地再分配给</a:t>
            </a:r>
            <a:r>
              <a:rPr lang="zh-CN" altLang="en-US" dirty="0" smtClean="0">
                <a:sym typeface="思源黑体 CN Light" charset="0"/>
              </a:rPr>
              <a:t>另一部分</a:t>
            </a:r>
            <a:r>
              <a:rPr lang="zh-CN" altLang="en-US" dirty="0">
                <a:sym typeface="思源黑体 CN Light" charset="0"/>
              </a:rPr>
              <a:t>人的</a:t>
            </a:r>
            <a:r>
              <a:rPr lang="zh-CN" altLang="en-US" dirty="0" smtClean="0">
                <a:sym typeface="思源黑体 CN Light" charset="0"/>
              </a:rPr>
              <a:t>政策，目的</a:t>
            </a:r>
            <a:r>
              <a:rPr lang="zh-CN" altLang="en-US" dirty="0">
                <a:sym typeface="思源黑体 CN Light" charset="0"/>
              </a:rPr>
              <a:t>是缩小贫富差距、保障分配公平、加强社会保障。</a:t>
            </a:r>
          </a:p>
        </p:txBody>
      </p:sp>
    </p:spTree>
  </p:cSld>
  <p:clrMapOvr>
    <a:masterClrMapping/>
  </p:clrMapOvr>
  <p:timing>
    <p:tnLst>
      <p:par>
        <p:cTn id="1" dur="indefinite" restart="never" nodeType="tmRoot"/>
      </p:par>
    </p:tnLst>
  </p:timing>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4929" y="1453242"/>
            <a:ext cx="8614172" cy="4985657"/>
          </a:xfrm>
        </p:spPr>
        <p:txBody>
          <a:bodyPr/>
          <a:lstStyle/>
          <a:p>
            <a:pPr marL="0" indent="0">
              <a:lnSpc>
                <a:spcPct val="110000"/>
              </a:lnSpc>
              <a:spcBef>
                <a:spcPts val="1200"/>
              </a:spcBef>
              <a:buNone/>
            </a:pPr>
            <a:r>
              <a:rPr lang="zh-CN" altLang="en-US" sz="2400" dirty="0">
                <a:sym typeface="思源黑体 CN Light" charset="0"/>
              </a:rPr>
              <a:t>二、政策终结的原因、类型和方式</a:t>
            </a:r>
          </a:p>
          <a:p>
            <a:pPr marL="0" indent="0">
              <a:lnSpc>
                <a:spcPct val="110000"/>
              </a:lnSpc>
              <a:spcBef>
                <a:spcPts val="1200"/>
              </a:spcBef>
              <a:buNone/>
            </a:pPr>
            <a:r>
              <a:rPr sz="2400" dirty="0" smtClean="0">
                <a:sym typeface="思源黑体 CN Light" charset="0"/>
              </a:rPr>
              <a:t>（</a:t>
            </a:r>
            <a:r>
              <a:rPr sz="2400" dirty="0" err="1">
                <a:sym typeface="思源黑体 CN Light" charset="0"/>
              </a:rPr>
              <a:t>三）</a:t>
            </a:r>
            <a:r>
              <a:rPr sz="2400" dirty="0" err="1" smtClean="0">
                <a:sym typeface="思源黑体 CN Light" charset="0"/>
              </a:rPr>
              <a:t>政策终结的</a:t>
            </a:r>
            <a:r>
              <a:rPr lang="zh-CN" altLang="en-US" sz="2400" dirty="0" smtClean="0">
                <a:sym typeface="思源黑体 CN Light" charset="0"/>
              </a:rPr>
              <a:t>方</a:t>
            </a:r>
            <a:r>
              <a:rPr sz="2400" dirty="0" smtClean="0">
                <a:sym typeface="思源黑体 CN Light" charset="0"/>
              </a:rPr>
              <a:t>式</a:t>
            </a:r>
            <a:endParaRPr sz="2400" dirty="0">
              <a:sym typeface="思源黑体 CN Light" charset="0"/>
            </a:endParaRPr>
          </a:p>
          <a:p>
            <a:pPr marL="0" indent="0">
              <a:lnSpc>
                <a:spcPct val="110000"/>
              </a:lnSpc>
              <a:spcBef>
                <a:spcPts val="1200"/>
              </a:spcBef>
              <a:buNone/>
            </a:pPr>
            <a:r>
              <a:rPr lang="en-US" altLang="zh-CN" sz="2400" dirty="0" smtClean="0">
                <a:sym typeface="思源黑体 CN Light" charset="0"/>
              </a:rPr>
              <a:t>    5</a:t>
            </a:r>
            <a:r>
              <a:rPr lang="en-US" altLang="zh-CN" sz="2400" dirty="0">
                <a:sym typeface="思源黑体 CN Light" charset="0"/>
              </a:rPr>
              <a:t>. </a:t>
            </a:r>
            <a:r>
              <a:rPr lang="zh-CN" altLang="en-US" sz="2400" dirty="0">
                <a:sym typeface="思源黑体 CN Light" charset="0"/>
              </a:rPr>
              <a:t>政策缩减</a:t>
            </a:r>
          </a:p>
          <a:p>
            <a:pPr marL="0" indent="0">
              <a:lnSpc>
                <a:spcPct val="110000"/>
              </a:lnSpc>
              <a:spcBef>
                <a:spcPts val="1200"/>
              </a:spcBef>
              <a:buNone/>
            </a:pPr>
            <a:r>
              <a:rPr lang="zh-CN" altLang="en-US" sz="2400" dirty="0" smtClean="0">
                <a:sym typeface="思源黑体 CN Light" charset="0"/>
              </a:rPr>
              <a:t>    政策</a:t>
            </a:r>
            <a:r>
              <a:rPr lang="zh-CN" altLang="en-US" sz="2400" dirty="0">
                <a:sym typeface="思源黑体 CN Light" charset="0"/>
              </a:rPr>
              <a:t>缩减是指采用渐进方式对政策进行终结，以缓冲由于政策终结带来的巨大冲击</a:t>
            </a:r>
            <a:r>
              <a:rPr lang="zh-CN" altLang="en-US" sz="2400" dirty="0" smtClean="0">
                <a:sym typeface="思源黑体 CN Light" charset="0"/>
              </a:rPr>
              <a:t>，以达到</a:t>
            </a:r>
            <a:r>
              <a:rPr lang="zh-CN" altLang="en-US" sz="2400" dirty="0">
                <a:sym typeface="思源黑体 CN Light" charset="0"/>
              </a:rPr>
              <a:t>逐步协调好各方关系、减小损失的目的。</a:t>
            </a:r>
          </a:p>
        </p:txBody>
      </p:sp>
    </p:spTree>
    <p:extLst>
      <p:ext uri="{BB962C8B-B14F-4D97-AF65-F5344CB8AC3E}">
        <p14:creationId xmlns:p14="http://schemas.microsoft.com/office/powerpoint/2010/main" val="24902252"/>
      </p:ext>
    </p:extLst>
  </p:cSld>
  <p:clrMapOvr>
    <a:masterClrMapping/>
  </p:clrMapOvr>
  <p:timing>
    <p:tnLst>
      <p:par>
        <p:cTn id="1" dur="indefinite" restart="never" nodeType="tmRoot"/>
      </p:par>
    </p:tnLst>
  </p:timing>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4929" y="1453242"/>
            <a:ext cx="8614172" cy="4985657"/>
          </a:xfrm>
        </p:spPr>
        <p:txBody>
          <a:bodyPr/>
          <a:lstStyle/>
          <a:p>
            <a:pPr marL="0" indent="0">
              <a:lnSpc>
                <a:spcPct val="110000"/>
              </a:lnSpc>
              <a:spcBef>
                <a:spcPts val="1200"/>
              </a:spcBef>
              <a:buNone/>
            </a:pPr>
            <a:r>
              <a:rPr lang="zh-CN" altLang="en-US" sz="2400" dirty="0">
                <a:sym typeface="思源黑体 CN Light" charset="0"/>
              </a:rPr>
              <a:t>二、政策终结的原因、类型和方式</a:t>
            </a:r>
          </a:p>
          <a:p>
            <a:pPr marL="0" indent="0">
              <a:lnSpc>
                <a:spcPct val="110000"/>
              </a:lnSpc>
              <a:spcBef>
                <a:spcPts val="1200"/>
              </a:spcBef>
              <a:buNone/>
            </a:pPr>
            <a:r>
              <a:rPr sz="2400" dirty="0" smtClean="0">
                <a:sym typeface="思源黑体 CN Light" charset="0"/>
              </a:rPr>
              <a:t>（</a:t>
            </a:r>
            <a:r>
              <a:rPr sz="2400" dirty="0" err="1">
                <a:sym typeface="思源黑体 CN Light" charset="0"/>
              </a:rPr>
              <a:t>三）</a:t>
            </a:r>
            <a:r>
              <a:rPr sz="2400" dirty="0" err="1" smtClean="0">
                <a:sym typeface="思源黑体 CN Light" charset="0"/>
              </a:rPr>
              <a:t>政策终结的</a:t>
            </a:r>
            <a:r>
              <a:rPr lang="zh-CN" altLang="en-US" sz="2400" dirty="0" smtClean="0">
                <a:sym typeface="思源黑体 CN Light" charset="0"/>
              </a:rPr>
              <a:t>方</a:t>
            </a:r>
            <a:r>
              <a:rPr sz="2400" dirty="0" smtClean="0">
                <a:sym typeface="思源黑体 CN Light" charset="0"/>
              </a:rPr>
              <a:t>式</a:t>
            </a:r>
            <a:endParaRPr sz="2400" dirty="0">
              <a:sym typeface="思源黑体 CN Light" charset="0"/>
            </a:endParaRPr>
          </a:p>
          <a:p>
            <a:pPr marL="0" indent="0">
              <a:lnSpc>
                <a:spcPct val="110000"/>
              </a:lnSpc>
              <a:spcBef>
                <a:spcPts val="1200"/>
              </a:spcBef>
              <a:buNone/>
            </a:pPr>
            <a:r>
              <a:rPr lang="en-US" altLang="zh-CN" sz="2400" dirty="0">
                <a:sym typeface="思源黑体 CN Light" charset="0"/>
              </a:rPr>
              <a:t>    6. </a:t>
            </a:r>
            <a:r>
              <a:rPr lang="zh-CN" altLang="en-US" sz="2400" dirty="0">
                <a:sym typeface="思源黑体 CN Light" charset="0"/>
              </a:rPr>
              <a:t>法律定格</a:t>
            </a:r>
          </a:p>
          <a:p>
            <a:pPr marL="0" indent="0">
              <a:lnSpc>
                <a:spcPct val="110000"/>
              </a:lnSpc>
              <a:spcBef>
                <a:spcPts val="1200"/>
              </a:spcBef>
              <a:buNone/>
            </a:pPr>
            <a:r>
              <a:rPr lang="zh-CN" altLang="en-US" sz="2400" dirty="0" smtClean="0">
                <a:sym typeface="思源黑体 CN Light" charset="0"/>
              </a:rPr>
              <a:t>    法律</a:t>
            </a:r>
            <a:r>
              <a:rPr lang="zh-CN" altLang="en-US" sz="2400" dirty="0">
                <a:sym typeface="思源黑体 CN Light" charset="0"/>
              </a:rPr>
              <a:t>定格是指一项经过长期实践证明确实有效的政策，为了提高其权威性和强制力，经过立法机关或授权立法的行政机关审核通过，上升定格为法律或行政法规。</a:t>
            </a:r>
          </a:p>
        </p:txBody>
      </p:sp>
    </p:spTree>
    <p:extLst>
      <p:ext uri="{BB962C8B-B14F-4D97-AF65-F5344CB8AC3E}">
        <p14:creationId xmlns:p14="http://schemas.microsoft.com/office/powerpoint/2010/main" val="2514002099"/>
      </p:ext>
    </p:extLst>
  </p:cSld>
  <p:clrMapOvr>
    <a:masterClrMapping/>
  </p:clrMapOvr>
  <p:timing>
    <p:tnLst>
      <p:par>
        <p:cTn id="1" dur="indefinite" restart="never" nodeType="tmRoot"/>
      </p:par>
    </p:tnLst>
  </p:timing>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三、政策终结的障碍</a:t>
            </a:r>
          </a:p>
          <a:p>
            <a:pPr marL="0" indent="0">
              <a:spcBef>
                <a:spcPts val="1200"/>
              </a:spcBef>
              <a:buNone/>
            </a:pPr>
            <a:r>
              <a:rPr lang="zh-CN" altLang="en-US" sz="2400" dirty="0" smtClean="0">
                <a:sym typeface="思源黑体 CN Light" charset="0"/>
              </a:rPr>
              <a:t>    一类</a:t>
            </a:r>
            <a:r>
              <a:rPr lang="zh-CN" altLang="en-US" sz="2400" dirty="0">
                <a:sym typeface="思源黑体 CN Light" charset="0"/>
              </a:rPr>
              <a:t>是不可避免的障碍（逻辑上的障碍），包括人们害怕变革的心理，沉淀成本的存在，公共政策受益者的心理抵抗，机构的持久性，公共政策终结自身的成本和法律程序上的障碍。</a:t>
            </a:r>
          </a:p>
          <a:p>
            <a:pPr marL="0" indent="0">
              <a:spcBef>
                <a:spcPts val="1200"/>
              </a:spcBef>
              <a:buNone/>
            </a:pPr>
            <a:r>
              <a:rPr lang="zh-CN" altLang="en-US" sz="2400" dirty="0" smtClean="0">
                <a:sym typeface="思源黑体 CN Light" charset="0"/>
              </a:rPr>
              <a:t>    另</a:t>
            </a:r>
            <a:r>
              <a:rPr lang="zh-CN" altLang="en-US" sz="2400" dirty="0">
                <a:sym typeface="思源黑体 CN Light" charset="0"/>
              </a:rPr>
              <a:t>一类则是政治上的障碍（非逻辑上的障碍），包括政府决策者责任的缺失，利益集团的寻租，舆论的被操纵。这种障碍在事实上存在，但可以通过提高行政者的素质和责任感，加强立法和监督的努力来降低其作用力。</a:t>
            </a:r>
          </a:p>
        </p:txBody>
      </p:sp>
    </p:spTree>
    <p:extLst>
      <p:ext uri="{BB962C8B-B14F-4D97-AF65-F5344CB8AC3E}">
        <p14:creationId xmlns:p14="http://schemas.microsoft.com/office/powerpoint/2010/main" val="2549863498"/>
      </p:ext>
    </p:extLst>
  </p:cSld>
  <p:clrMapOvr>
    <a:masterClrMapping/>
  </p:clrMapOvr>
  <p:timing>
    <p:tnLst>
      <p:par>
        <p:cTn id="1" dur="indefinite" restart="never" nodeType="tmRoot"/>
      </p:par>
    </p:tnLst>
  </p:timing>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第二节  政策终结</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sz="2400" dirty="0">
                <a:sym typeface="思源黑体 CN Light" charset="0"/>
              </a:rPr>
              <a:t>四、政策终结的策略</a:t>
            </a:r>
          </a:p>
          <a:p>
            <a:pPr>
              <a:spcBef>
                <a:spcPts val="1200"/>
              </a:spcBef>
            </a:pPr>
            <a:r>
              <a:rPr sz="2400" dirty="0" err="1" smtClean="0">
                <a:sym typeface="思源黑体 CN Light" charset="0"/>
              </a:rPr>
              <a:t>加强宣传教育</a:t>
            </a:r>
            <a:r>
              <a:rPr sz="2400" dirty="0" err="1">
                <a:sym typeface="思源黑体 CN Light" charset="0"/>
              </a:rPr>
              <a:t>，消除抵触情绪</a:t>
            </a:r>
            <a:r>
              <a:rPr sz="2400" dirty="0">
                <a:sym typeface="思源黑体 CN Light" charset="0"/>
              </a:rPr>
              <a:t>　　</a:t>
            </a:r>
          </a:p>
          <a:p>
            <a:pPr>
              <a:spcBef>
                <a:spcPts val="1200"/>
              </a:spcBef>
            </a:pPr>
            <a:r>
              <a:rPr sz="2400" dirty="0" err="1" smtClean="0">
                <a:sym typeface="思源黑体 CN Light" charset="0"/>
              </a:rPr>
              <a:t>合理使用媒体舆论工具</a:t>
            </a:r>
            <a:r>
              <a:rPr sz="2400" dirty="0" err="1">
                <a:sym typeface="思源黑体 CN Light" charset="0"/>
              </a:rPr>
              <a:t>，充分发挥其推动力</a:t>
            </a:r>
            <a:r>
              <a:rPr sz="2400" dirty="0">
                <a:sym typeface="思源黑体 CN Light" charset="0"/>
              </a:rPr>
              <a:t>　　</a:t>
            </a:r>
          </a:p>
          <a:p>
            <a:pPr>
              <a:spcBef>
                <a:spcPts val="1200"/>
              </a:spcBef>
            </a:pPr>
            <a:r>
              <a:rPr sz="2400" dirty="0" err="1" smtClean="0">
                <a:sym typeface="思源黑体 CN Light" charset="0"/>
              </a:rPr>
              <a:t>公开评估结果</a:t>
            </a:r>
            <a:r>
              <a:rPr sz="2400" dirty="0" err="1">
                <a:sym typeface="思源黑体 CN Light" charset="0"/>
              </a:rPr>
              <a:t>，争取更多支持</a:t>
            </a:r>
            <a:r>
              <a:rPr sz="2400" dirty="0">
                <a:sym typeface="思源黑体 CN Light" charset="0"/>
              </a:rPr>
              <a:t>　　</a:t>
            </a:r>
          </a:p>
          <a:p>
            <a:pPr>
              <a:spcBef>
                <a:spcPts val="1200"/>
              </a:spcBef>
            </a:pPr>
            <a:r>
              <a:rPr sz="2400" dirty="0" err="1" smtClean="0">
                <a:sym typeface="思源黑体 CN Light" charset="0"/>
              </a:rPr>
              <a:t>正确处理公共政策的终结</a:t>
            </a:r>
            <a:r>
              <a:rPr sz="2400" dirty="0" err="1">
                <a:sym typeface="思源黑体 CN Light" charset="0"/>
              </a:rPr>
              <a:t>、稳定、发展三者间的关系</a:t>
            </a:r>
            <a:r>
              <a:rPr sz="2400" dirty="0">
                <a:sym typeface="思源黑体 CN Light" charset="0"/>
              </a:rPr>
              <a:t>　　</a:t>
            </a:r>
          </a:p>
          <a:p>
            <a:pPr>
              <a:spcBef>
                <a:spcPts val="1200"/>
              </a:spcBef>
            </a:pPr>
            <a:r>
              <a:rPr sz="2400" dirty="0" err="1" smtClean="0">
                <a:sym typeface="思源黑体 CN Light" charset="0"/>
              </a:rPr>
              <a:t>废旧立新并举</a:t>
            </a:r>
            <a:r>
              <a:rPr sz="2400" dirty="0" err="1">
                <a:sym typeface="思源黑体 CN Light" charset="0"/>
              </a:rPr>
              <a:t>，缓解公共政策终结压力</a:t>
            </a:r>
            <a:r>
              <a:rPr sz="2400" dirty="0">
                <a:sym typeface="思源黑体 CN Light" charset="0"/>
              </a:rPr>
              <a:t>　　</a:t>
            </a:r>
          </a:p>
          <a:p>
            <a:pPr>
              <a:spcBef>
                <a:spcPts val="1200"/>
              </a:spcBef>
            </a:pPr>
            <a:r>
              <a:rPr sz="2400" dirty="0" err="1" smtClean="0">
                <a:sym typeface="思源黑体 CN Light" charset="0"/>
              </a:rPr>
              <a:t>重视利益因素</a:t>
            </a:r>
            <a:r>
              <a:rPr sz="2400" dirty="0" err="1">
                <a:sym typeface="思源黑体 CN Light" charset="0"/>
              </a:rPr>
              <a:t>，重置合理的利益结构</a:t>
            </a:r>
            <a:r>
              <a:rPr sz="2400" dirty="0">
                <a:sym typeface="思源黑体 CN Light" charset="0"/>
              </a:rPr>
              <a:t>　　</a:t>
            </a:r>
          </a:p>
          <a:p>
            <a:pPr>
              <a:spcBef>
                <a:spcPts val="1200"/>
              </a:spcBef>
            </a:pPr>
            <a:r>
              <a:rPr sz="2400" dirty="0" err="1" smtClean="0">
                <a:sym typeface="思源黑体 CN Light" charset="0"/>
              </a:rPr>
              <a:t>做出必要妥协</a:t>
            </a:r>
            <a:r>
              <a:rPr sz="2400" dirty="0" err="1">
                <a:sym typeface="思源黑体 CN Light" charset="0"/>
              </a:rPr>
              <a:t>，减少公共政策终结代价</a:t>
            </a:r>
            <a:r>
              <a:rPr sz="2400" dirty="0">
                <a:sym typeface="思源黑体 CN Light" charset="0"/>
              </a:rPr>
              <a:t>　</a:t>
            </a:r>
          </a:p>
        </p:txBody>
      </p:sp>
    </p:spTree>
    <p:extLst>
      <p:ext uri="{BB962C8B-B14F-4D97-AF65-F5344CB8AC3E}">
        <p14:creationId xmlns:p14="http://schemas.microsoft.com/office/powerpoint/2010/main" val="1081438631"/>
      </p:ext>
    </p:extLst>
  </p:cSld>
  <p:clrMapOvr>
    <a:masterClrMapping/>
  </p:clrMapOvr>
  <p:timing>
    <p:tnLst>
      <p:par>
        <p:cTn id="1" dur="indefinite" restart="never" nodeType="tmRoot"/>
      </p:par>
    </p:tnLst>
  </p:timing>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第三节  政策周期</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一、政策周期的内涵</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周期广泛存在于政策内部和政策外部，是指政策经过制定—执行—评估—监控—调整—终结这几个阶段后形成的一个</a:t>
            </a:r>
            <a:r>
              <a:rPr lang="zh-CN" altLang="en-US" sz="2400" dirty="0" smtClean="0">
                <a:sym typeface="思源黑体 CN Light" charset="0"/>
              </a:rPr>
              <a:t>周期。</a:t>
            </a:r>
            <a:endParaRPr lang="zh-CN" altLang="en-US" sz="2400" dirty="0">
              <a:sym typeface="思源黑体 CN Light" charset="0"/>
            </a:endParaRP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周期过程分成五个阶段：（1）问题的确认，即从问题到政府的阶段；（2）政策发展，包括方案规划以及合法化等功能活动，即政府为解决公共问题而采取行动的阶段；（3）政策执行，即政府解决问题的阶段；（4）政策估计，即由政府回到政府的阶段；（5）政策终结，即问题解决或变更阶段。</a:t>
            </a:r>
          </a:p>
        </p:txBody>
      </p:sp>
    </p:spTree>
    <p:extLst>
      <p:ext uri="{BB962C8B-B14F-4D97-AF65-F5344CB8AC3E}">
        <p14:creationId xmlns:p14="http://schemas.microsoft.com/office/powerpoint/2010/main" val="944828253"/>
      </p:ext>
    </p:extLst>
  </p:cSld>
  <p:clrMapOvr>
    <a:masterClrMapping/>
  </p:clrMapOvr>
  <p:timing>
    <p:tnLst>
      <p:par>
        <p:cTn id="1" dur="indefinite" restart="never" nodeType="tmRoot"/>
      </p:par>
    </p:tnLst>
  </p:timing>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6D5337"/>
                </a:solidFill>
                <a:sym typeface="思源黑体 CN Light" charset="0"/>
              </a:rPr>
              <a:t>第三节  政策周期</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sz="2400" dirty="0">
                <a:sym typeface="思源黑体 CN Light" charset="0"/>
              </a:rPr>
              <a:t>二、</a:t>
            </a:r>
            <a:r>
              <a:rPr lang="zh-CN" altLang="en-US" sz="2400" dirty="0" smtClean="0">
                <a:sym typeface="思源黑体 CN Light" charset="0"/>
              </a:rPr>
              <a:t>政治</a:t>
            </a:r>
            <a:r>
              <a:rPr lang="en-US" altLang="zh-CN" sz="2400" dirty="0">
                <a:sym typeface="思源黑体 CN Light" charset="0"/>
              </a:rPr>
              <a:t>-</a:t>
            </a:r>
            <a:r>
              <a:rPr lang="zh-CN" altLang="en-US" sz="2400" dirty="0" smtClean="0">
                <a:sym typeface="思源黑体 CN Light" charset="0"/>
              </a:rPr>
              <a:t>经济</a:t>
            </a:r>
            <a:r>
              <a:rPr lang="zh-CN" altLang="en-US" sz="2400" dirty="0">
                <a:sym typeface="思源黑体 CN Light" charset="0"/>
              </a:rPr>
              <a:t>周期</a:t>
            </a:r>
          </a:p>
          <a:p>
            <a:pPr marL="0" indent="0">
              <a:spcBef>
                <a:spcPts val="1200"/>
              </a:spcBef>
              <a:buNone/>
            </a:pPr>
            <a:r>
              <a:rPr lang="zh-CN" altLang="en-US" sz="2400" dirty="0" smtClean="0">
                <a:sym typeface="思源黑体 CN Light" charset="0"/>
              </a:rPr>
              <a:t>    政策</a:t>
            </a:r>
            <a:r>
              <a:rPr lang="zh-CN" altLang="en-US" sz="2400" dirty="0">
                <a:sym typeface="思源黑体 CN Light" charset="0"/>
              </a:rPr>
              <a:t>过程与经济过程不可分离，它们</a:t>
            </a:r>
            <a:r>
              <a:rPr lang="zh-CN" altLang="en-US" sz="2400" dirty="0" smtClean="0">
                <a:sym typeface="思源黑体 CN Light" charset="0"/>
              </a:rPr>
              <a:t>相互作用、相互</a:t>
            </a:r>
            <a:r>
              <a:rPr lang="zh-CN" altLang="en-US" sz="2400" dirty="0">
                <a:sym typeface="思源黑体 CN Light" charset="0"/>
              </a:rPr>
              <a:t>影响。尤其是在市场经济条件下，公共政策作为一国政府干预社会经济生活的主要手段，用以纠正市场缺陷时，政策与经济发展之间的相互关系就更为密切。</a:t>
            </a:r>
          </a:p>
          <a:p>
            <a:pPr marL="0" indent="0">
              <a:spcBef>
                <a:spcPts val="1200"/>
              </a:spcBef>
              <a:buNone/>
            </a:pPr>
            <a:r>
              <a:rPr lang="zh-CN" altLang="en-US" sz="2400" dirty="0" smtClean="0">
                <a:sym typeface="思源黑体 CN Light" charset="0"/>
              </a:rPr>
              <a:t>    当</a:t>
            </a:r>
            <a:r>
              <a:rPr lang="zh-CN" altLang="en-US" sz="2400" dirty="0">
                <a:sym typeface="思源黑体 CN Light" charset="0"/>
              </a:rPr>
              <a:t>政策干预符合经济发展的要求时，经济就蓬勃发展；当政策干预与经济发展相悖时，经济就呈现出波动、萎缩乃至停滞状态。</a:t>
            </a:r>
          </a:p>
        </p:txBody>
      </p:sp>
    </p:spTree>
    <p:extLst>
      <p:ext uri="{BB962C8B-B14F-4D97-AF65-F5344CB8AC3E}">
        <p14:creationId xmlns:p14="http://schemas.microsoft.com/office/powerpoint/2010/main" val="39650223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a:sym typeface="思源黑体 CN Light" charset="0"/>
              </a:rPr>
              <a:t> </a:t>
            </a:r>
            <a:r>
              <a:rPr lang="zh-CN" altLang="en-US" dirty="0" smtClean="0">
                <a:sym typeface="思源黑体 CN Light" charset="0"/>
              </a:rPr>
              <a:t>   </a:t>
            </a:r>
            <a:r>
              <a:rPr lang="en-US" altLang="zh-CN" dirty="0" smtClean="0">
                <a:sym typeface="思源黑体 CN Light" charset="0"/>
              </a:rPr>
              <a:t>3</a:t>
            </a:r>
            <a:r>
              <a:rPr lang="en-US" altLang="zh-CN" dirty="0">
                <a:sym typeface="思源黑体 CN Light" charset="0"/>
              </a:rPr>
              <a:t>. </a:t>
            </a:r>
            <a:r>
              <a:rPr lang="zh-CN" altLang="en-US" dirty="0">
                <a:sym typeface="思源黑体 CN Light" charset="0"/>
              </a:rPr>
              <a:t>行为限制性与行为自我调节性政策</a:t>
            </a:r>
          </a:p>
          <a:p>
            <a:pPr marL="0" indent="0">
              <a:buNone/>
            </a:pPr>
            <a:r>
              <a:rPr lang="zh-CN" altLang="en-US" dirty="0">
                <a:sym typeface="思源黑体 CN Light" charset="0"/>
              </a:rPr>
              <a:t>   </a:t>
            </a:r>
            <a:r>
              <a:rPr lang="zh-CN" altLang="en-US" dirty="0" smtClean="0">
                <a:sym typeface="思源黑体 CN Light" charset="0"/>
              </a:rPr>
              <a:t> 从</a:t>
            </a:r>
            <a:r>
              <a:rPr lang="zh-CN" altLang="en-US" dirty="0">
                <a:sym typeface="思源黑体 CN Light" charset="0"/>
              </a:rPr>
              <a:t>政策对公共行为的限制功能这一角度出发，可将政策分为行为限制性政策和行为自我调节性政策。            </a:t>
            </a:r>
          </a:p>
          <a:p>
            <a:pPr marL="0" indent="0">
              <a:buNone/>
            </a:pPr>
            <a:r>
              <a:rPr lang="zh-CN" altLang="en-US" dirty="0">
                <a:sym typeface="思源黑体 CN Light" charset="0"/>
              </a:rPr>
              <a:t>   </a:t>
            </a:r>
            <a:r>
              <a:rPr lang="zh-CN" altLang="en-US" dirty="0" smtClean="0">
                <a:sym typeface="思源黑体 CN Light" charset="0"/>
              </a:rPr>
              <a:t> 行为</a:t>
            </a:r>
            <a:r>
              <a:rPr lang="zh-CN" altLang="en-US" dirty="0">
                <a:sym typeface="思源黑体 CN Light" charset="0"/>
              </a:rPr>
              <a:t>限制性政策是指通过规章制度对公共行为</a:t>
            </a:r>
            <a:r>
              <a:rPr lang="zh-CN" altLang="en-US" dirty="0" smtClean="0">
                <a:sym typeface="思源黑体 CN Light" charset="0"/>
              </a:rPr>
              <a:t>进行合理</a:t>
            </a:r>
            <a:r>
              <a:rPr lang="zh-CN" altLang="en-US" dirty="0">
                <a:sym typeface="思源黑体 CN Light" charset="0"/>
              </a:rPr>
              <a:t>限制的政策，也可称之为规制性政策、管制性政策。</a:t>
            </a:r>
          </a:p>
          <a:p>
            <a:pPr marL="0" indent="0">
              <a:buNone/>
            </a:pPr>
            <a:r>
              <a:rPr lang="zh-CN" altLang="en-US" dirty="0">
                <a:sym typeface="思源黑体 CN Light" charset="0"/>
              </a:rPr>
              <a:t>    行为自我调节性政策是指规定了不具体的政策原则，在政策原则下公共行为可以自我调节和控制的政策。</a:t>
            </a:r>
          </a:p>
          <a:p>
            <a:pPr marL="0" indent="0">
              <a:buNone/>
            </a:pPr>
            <a:r>
              <a:rPr lang="zh-CN" altLang="en-US" dirty="0">
                <a:sym typeface="思源黑体 CN Light" charset="0"/>
              </a:rPr>
              <a:t>    行为限制性和行为自我调节性政策都是通过明文的行为规范来保障社会秩序。</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a:sym typeface="思源黑体 CN Light" charset="0"/>
              </a:rPr>
              <a:t> </a:t>
            </a:r>
            <a:r>
              <a:rPr lang="zh-CN" altLang="en-US" dirty="0" smtClean="0">
                <a:sym typeface="思源黑体 CN Light" charset="0"/>
              </a:rPr>
              <a:t>   </a:t>
            </a:r>
            <a:r>
              <a:rPr lang="en-US" altLang="zh-CN" dirty="0" smtClean="0">
                <a:sym typeface="思源黑体 CN Light" charset="0"/>
              </a:rPr>
              <a:t>4</a:t>
            </a:r>
            <a:r>
              <a:rPr lang="en-US" altLang="zh-CN" dirty="0">
                <a:sym typeface="思源黑体 CN Light" charset="0"/>
              </a:rPr>
              <a:t>. </a:t>
            </a:r>
            <a:r>
              <a:rPr lang="zh-CN" altLang="en-US" dirty="0">
                <a:sym typeface="思源黑体 CN Light" charset="0"/>
              </a:rPr>
              <a:t>物质性与象征性政策</a:t>
            </a:r>
          </a:p>
          <a:p>
            <a:pPr marL="0" indent="0">
              <a:buNone/>
            </a:pPr>
            <a:r>
              <a:rPr lang="zh-CN" altLang="en-US" dirty="0">
                <a:sym typeface="思源黑体 CN Light" charset="0"/>
              </a:rPr>
              <a:t>  </a:t>
            </a:r>
            <a:r>
              <a:rPr lang="zh-CN" altLang="en-US" dirty="0" smtClean="0">
                <a:sym typeface="思源黑体 CN Light" charset="0"/>
              </a:rPr>
              <a:t>  </a:t>
            </a:r>
            <a:r>
              <a:rPr lang="zh-CN" altLang="en-US" dirty="0">
                <a:sym typeface="思源黑体 CN Light" charset="0"/>
              </a:rPr>
              <a:t>从政策是否发挥实质性的功能出发，可将公共政策分为物质性政策和象征性政策。</a:t>
            </a:r>
          </a:p>
          <a:p>
            <a:pPr marL="0" indent="0">
              <a:buNone/>
            </a:pPr>
            <a:r>
              <a:rPr lang="zh-CN" altLang="en-US" dirty="0">
                <a:sym typeface="思源黑体 CN Light" charset="0"/>
              </a:rPr>
              <a:t> </a:t>
            </a:r>
            <a:r>
              <a:rPr lang="zh-CN" altLang="en-US" dirty="0" smtClean="0">
                <a:sym typeface="思源黑体 CN Light" charset="0"/>
              </a:rPr>
              <a:t>   </a:t>
            </a:r>
            <a:r>
              <a:rPr lang="zh-CN" altLang="en-US" dirty="0">
                <a:sym typeface="思源黑体 CN Light" charset="0"/>
              </a:rPr>
              <a:t>物质性政策是指将有形的资源和实质性的权利给予受益人，或将真正的不利条件强加给那些受相反影响的人。</a:t>
            </a:r>
          </a:p>
          <a:p>
            <a:pPr marL="0" indent="0">
              <a:buNone/>
            </a:pPr>
            <a:r>
              <a:rPr lang="zh-CN" altLang="en-US" dirty="0">
                <a:sym typeface="思源黑体 CN Light" charset="0"/>
              </a:rPr>
              <a:t>  </a:t>
            </a:r>
            <a:r>
              <a:rPr lang="zh-CN" altLang="en-US" dirty="0" smtClean="0">
                <a:sym typeface="思源黑体 CN Light" charset="0"/>
              </a:rPr>
              <a:t>  </a:t>
            </a:r>
            <a:r>
              <a:rPr lang="zh-CN" altLang="en-US" dirty="0">
                <a:sym typeface="思源黑体 CN Light" charset="0"/>
              </a:rPr>
              <a:t>象征性政策又称符号性政策，其在内容上没有物质资源与实权、实利的提供。对调适对象来说，象征性政策只是一种号召或舆论，不一定实质性地执行。它们并不交付表面上似乎要交付的东西，也不分配有形的利益。</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a:sym typeface="思源黑体 CN Light" charset="0"/>
              </a:rPr>
              <a:t>二、公共政策的基本功能</a:t>
            </a:r>
          </a:p>
          <a:p>
            <a:pPr marL="0" indent="0">
              <a:buNone/>
            </a:pPr>
            <a:r>
              <a:rPr lang="zh-CN" altLang="en-US" sz="2400" dirty="0">
                <a:sym typeface="思源黑体 CN Light" charset="0"/>
              </a:rPr>
              <a:t>　  公共政策的功能</a:t>
            </a:r>
            <a:r>
              <a:rPr lang="zh-CN" altLang="en-US" sz="2400" dirty="0" smtClean="0">
                <a:sym typeface="思源黑体 CN Light" charset="0"/>
              </a:rPr>
              <a:t>，是</a:t>
            </a:r>
            <a:r>
              <a:rPr lang="zh-CN" altLang="en-US" sz="2400" dirty="0">
                <a:sym typeface="思源黑体 CN Light" charset="0"/>
              </a:rPr>
              <a:t>指公共政策在管理社会公共事务过程中所发挥的作用。</a:t>
            </a:r>
          </a:p>
          <a:p>
            <a:pPr marL="0" indent="0">
              <a:buNone/>
            </a:pPr>
            <a:r>
              <a:rPr lang="zh-CN" altLang="en-US" sz="2400" dirty="0">
                <a:sym typeface="思源黑体 CN Light" charset="0"/>
              </a:rPr>
              <a:t>    公共政策的基本功能主要包括导向功能、规制功能、调控功能和分配功能等。</a:t>
            </a:r>
          </a:p>
          <a:p>
            <a:pPr marL="0" indent="0">
              <a:buNone/>
            </a:pPr>
            <a:endParaRPr lang="zh-CN" altLang="en-US" sz="2400" dirty="0">
              <a:sym typeface="思源黑体 CN Light" charset="0"/>
            </a:endParaRPr>
          </a:p>
          <a:p>
            <a:pPr marL="0" indent="0">
              <a:buNone/>
            </a:pPr>
            <a:endParaRPr lang="zh-CN" altLang="en-US" sz="2400" dirty="0">
              <a:sym typeface="思源黑体 CN Light"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a:sym typeface="思源黑体 CN Light" charset="0"/>
              </a:rPr>
              <a:t>（一）导向功能</a:t>
            </a:r>
          </a:p>
          <a:p>
            <a:pPr marL="0" indent="0">
              <a:buNone/>
            </a:pPr>
            <a:r>
              <a:rPr lang="zh-CN" altLang="en-US" sz="2400" dirty="0">
                <a:sym typeface="思源黑体 CN Light" charset="0"/>
              </a:rPr>
              <a:t>　  </a:t>
            </a:r>
            <a:r>
              <a:rPr lang="zh-CN" altLang="en-US" sz="2400" dirty="0" smtClean="0">
                <a:sym typeface="思源黑体 CN Light" charset="0"/>
              </a:rPr>
              <a:t>公共</a:t>
            </a:r>
            <a:r>
              <a:rPr lang="zh-CN" altLang="en-US" sz="2400" dirty="0">
                <a:sym typeface="思源黑体 CN Light" charset="0"/>
              </a:rPr>
              <a:t>政策是针对社会利益关系中的矛盾所</a:t>
            </a:r>
            <a:r>
              <a:rPr lang="zh-CN" altLang="en-US" sz="2400" dirty="0" smtClean="0">
                <a:sym typeface="思源黑体 CN Light" charset="0"/>
              </a:rPr>
              <a:t>引发的</a:t>
            </a:r>
            <a:r>
              <a:rPr lang="zh-CN" altLang="en-US" sz="2400" dirty="0">
                <a:sym typeface="思源黑体 CN Light" charset="0"/>
              </a:rPr>
              <a:t>社会问题而制定的行为准则。为解决某个社会公共问题，政府依据特定的目标，通过政策对人们的行为和事物的发展加以引导，使得政策具有了导向性。</a:t>
            </a:r>
          </a:p>
          <a:p>
            <a:pPr marL="0" indent="0">
              <a:buNone/>
            </a:pPr>
            <a:r>
              <a:rPr lang="zh-CN" altLang="en-US" sz="2400" dirty="0">
                <a:sym typeface="思源黑体 CN Light" charset="0"/>
              </a:rPr>
              <a:t>    </a:t>
            </a:r>
            <a:r>
              <a:rPr lang="zh-CN" altLang="en-US" sz="2400" dirty="0" smtClean="0">
                <a:sym typeface="思源黑体 CN Light" charset="0"/>
              </a:rPr>
              <a:t>两种</a:t>
            </a:r>
            <a:r>
              <a:rPr lang="zh-CN" altLang="en-US" sz="2400" dirty="0">
                <a:sym typeface="思源黑体 CN Light" charset="0"/>
              </a:rPr>
              <a:t>作用形式：一种是直接引导，另一种是间接引导。</a:t>
            </a:r>
          </a:p>
          <a:p>
            <a:pPr marL="0" indent="0">
              <a:buNone/>
            </a:pPr>
            <a:r>
              <a:rPr lang="zh-CN" altLang="en-US" sz="2400" dirty="0">
                <a:sym typeface="思源黑体 CN Light" charset="0"/>
              </a:rPr>
              <a:t>    </a:t>
            </a:r>
            <a:r>
              <a:rPr lang="zh-CN" altLang="en-US" sz="2400" dirty="0" smtClean="0">
                <a:sym typeface="思源黑体 CN Light" charset="0"/>
              </a:rPr>
              <a:t>从</a:t>
            </a:r>
            <a:r>
              <a:rPr lang="zh-CN" altLang="en-US" sz="2400" dirty="0">
                <a:sym typeface="思源黑体 CN Light" charset="0"/>
              </a:rPr>
              <a:t>作用结果看，既有正导向功能，也有负导向功能。</a:t>
            </a:r>
          </a:p>
          <a:p>
            <a:pPr marL="0" indent="0">
              <a:buNone/>
            </a:pPr>
            <a:endParaRPr lang="zh-CN" altLang="en-US" sz="2400" dirty="0">
              <a:sym typeface="思源黑体 CN Light" charset="0"/>
            </a:endParaRPr>
          </a:p>
          <a:p>
            <a:pPr marL="0" indent="0">
              <a:buNone/>
            </a:pPr>
            <a:endParaRPr lang="zh-CN" altLang="en-US" sz="2400" dirty="0">
              <a:sym typeface="思源黑体 CN Light"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dirty="0">
                <a:sym typeface="思源黑体 CN Light" charset="0"/>
              </a:rPr>
              <a:t>（二）规制功能</a:t>
            </a:r>
          </a:p>
          <a:p>
            <a:pPr marL="0" indent="0">
              <a:spcBef>
                <a:spcPts val="600"/>
              </a:spcBef>
              <a:buNone/>
            </a:pPr>
            <a:r>
              <a:rPr lang="zh-CN" altLang="en-US" dirty="0">
                <a:sym typeface="思源黑体 CN Light" charset="0"/>
              </a:rPr>
              <a:t>　  </a:t>
            </a:r>
            <a:r>
              <a:rPr lang="zh-CN" altLang="en-US" dirty="0" smtClean="0">
                <a:sym typeface="思源黑体 CN Light" charset="0"/>
              </a:rPr>
              <a:t>公共</a:t>
            </a:r>
            <a:r>
              <a:rPr lang="zh-CN" altLang="en-US" dirty="0">
                <a:sym typeface="思源黑体 CN Light" charset="0"/>
              </a:rPr>
              <a:t>政策的规制功能又</a:t>
            </a:r>
            <a:r>
              <a:rPr lang="zh-CN" altLang="en-US" dirty="0" smtClean="0">
                <a:sym typeface="思源黑体 CN Light" charset="0"/>
              </a:rPr>
              <a:t>称管制</a:t>
            </a:r>
            <a:r>
              <a:rPr lang="zh-CN" altLang="en-US" dirty="0">
                <a:sym typeface="思源黑体 CN Light" charset="0"/>
              </a:rPr>
              <a:t>功能、制约功能。公共政策的规制功能所要达到的目标，是禁止公共权威部门不希望发生的行为发生</a:t>
            </a:r>
            <a:r>
              <a:rPr lang="zh-CN" altLang="en-US" dirty="0" smtClean="0">
                <a:sym typeface="思源黑体 CN Light" charset="0"/>
              </a:rPr>
              <a:t>。两种</a:t>
            </a:r>
            <a:r>
              <a:rPr lang="zh-CN" altLang="en-US" dirty="0">
                <a:sym typeface="思源黑体 CN Light" charset="0"/>
              </a:rPr>
              <a:t>途径：</a:t>
            </a:r>
          </a:p>
          <a:p>
            <a:pPr marL="0" indent="0">
              <a:spcBef>
                <a:spcPts val="600"/>
              </a:spcBef>
              <a:buNone/>
            </a:pPr>
            <a:r>
              <a:rPr lang="zh-CN" altLang="en-US" dirty="0">
                <a:sym typeface="思源黑体 CN Light" charset="0"/>
              </a:rPr>
              <a:t>    </a:t>
            </a:r>
            <a:r>
              <a:rPr lang="en-US" altLang="zh-CN" dirty="0" smtClean="0">
                <a:sym typeface="思源黑体 CN Light" charset="0"/>
              </a:rPr>
              <a:t>① </a:t>
            </a:r>
            <a:r>
              <a:rPr lang="zh-CN" altLang="en-US" dirty="0" smtClean="0">
                <a:sym typeface="思源黑体 CN Light" charset="0"/>
              </a:rPr>
              <a:t>积极性</a:t>
            </a:r>
            <a:r>
              <a:rPr lang="zh-CN" altLang="en-US" dirty="0">
                <a:sym typeface="思源黑体 CN Light" charset="0"/>
              </a:rPr>
              <a:t>规制。通过条文规定使政策对象不能、不愿、不敢超出规范擅自行为，并加以物质或精神奖励，以激励这种行为重复</a:t>
            </a:r>
            <a:r>
              <a:rPr lang="zh-CN" altLang="en-US" dirty="0" smtClean="0">
                <a:sym typeface="思源黑体 CN Light" charset="0"/>
              </a:rPr>
              <a:t>出现，</a:t>
            </a:r>
            <a:r>
              <a:rPr lang="zh-CN" altLang="en-US" dirty="0">
                <a:sym typeface="思源黑体 CN Light" charset="0"/>
              </a:rPr>
              <a:t>从而达到减少其反向行为的目的。</a:t>
            </a:r>
          </a:p>
          <a:p>
            <a:pPr marL="0" indent="0">
              <a:spcBef>
                <a:spcPts val="600"/>
              </a:spcBef>
              <a:buNone/>
            </a:pPr>
            <a:r>
              <a:rPr lang="zh-CN" altLang="en-US" dirty="0">
                <a:sym typeface="思源黑体 CN Light" charset="0"/>
              </a:rPr>
              <a:t>    </a:t>
            </a:r>
            <a:r>
              <a:rPr lang="en-US" altLang="zh-CN" dirty="0" smtClean="0">
                <a:sym typeface="思源黑体 CN Light" charset="0"/>
              </a:rPr>
              <a:t>② </a:t>
            </a:r>
            <a:r>
              <a:rPr lang="zh-CN" altLang="en-US" dirty="0" smtClean="0">
                <a:sym typeface="思源黑体 CN Light" charset="0"/>
              </a:rPr>
              <a:t>消极</a:t>
            </a:r>
            <a:r>
              <a:rPr lang="zh-CN" altLang="en-US" dirty="0">
                <a:sym typeface="思源黑体 CN Light" charset="0"/>
              </a:rPr>
              <a:t>性规制。通过条文规定使政策对象发生违反规范的行为时要受到相应的物质或精神方面的惩罚，以抑制这种行为重复出现的可能。</a:t>
            </a:r>
          </a:p>
          <a:p>
            <a:pPr marL="0" indent="0">
              <a:spcBef>
                <a:spcPts val="600"/>
              </a:spcBef>
              <a:buNone/>
            </a:pPr>
            <a:endParaRPr lang="zh-CN" altLang="en-US" dirty="0">
              <a:sym typeface="思源黑体 CN Light" charset="0"/>
            </a:endParaRPr>
          </a:p>
          <a:p>
            <a:pPr marL="0" indent="0">
              <a:spcBef>
                <a:spcPts val="600"/>
              </a:spcBef>
              <a:buNone/>
            </a:pPr>
            <a:endParaRPr lang="zh-CN" altLang="en-US" dirty="0">
              <a:sym typeface="思源黑体 CN Light"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dirty="0">
                <a:sym typeface="思源黑体 CN Light" charset="0"/>
              </a:rPr>
              <a:t>（三）调控功能</a:t>
            </a:r>
          </a:p>
          <a:p>
            <a:pPr marL="0" indent="0">
              <a:spcBef>
                <a:spcPts val="600"/>
              </a:spcBef>
              <a:buNone/>
            </a:pPr>
            <a:r>
              <a:rPr lang="zh-CN" altLang="en-US" dirty="0">
                <a:sym typeface="思源黑体 CN Light" charset="0"/>
              </a:rPr>
              <a:t>　  公共政策的调控功能，是指政府等公共部门运用政策，在对社会公共事务出现的各种利益矛盾进行调节和控制的过程中所起的作用。</a:t>
            </a:r>
          </a:p>
          <a:p>
            <a:pPr marL="0" indent="0">
              <a:spcBef>
                <a:spcPts val="600"/>
              </a:spcBef>
              <a:buNone/>
            </a:pPr>
            <a:r>
              <a:rPr lang="zh-CN" altLang="en-US" dirty="0">
                <a:sym typeface="思源黑体 CN Light" charset="0"/>
              </a:rPr>
              <a:t>    政策的调控功能主要体现在调控社会各种利益</a:t>
            </a:r>
            <a:r>
              <a:rPr lang="zh-CN" altLang="en-US" dirty="0" smtClean="0">
                <a:sym typeface="思源黑体 CN Light" charset="0"/>
              </a:rPr>
              <a:t>关系，尤其</a:t>
            </a:r>
            <a:r>
              <a:rPr lang="zh-CN" altLang="en-US" dirty="0">
                <a:sym typeface="思源黑体 CN Light" charset="0"/>
              </a:rPr>
              <a:t>是物质利益关系方面。</a:t>
            </a:r>
          </a:p>
          <a:p>
            <a:pPr marL="0" indent="0">
              <a:spcBef>
                <a:spcPts val="600"/>
              </a:spcBef>
              <a:buNone/>
            </a:pPr>
            <a:r>
              <a:rPr lang="zh-CN" altLang="en-US" dirty="0">
                <a:sym typeface="思源黑体 CN Light" charset="0"/>
              </a:rPr>
              <a:t>    公共政策的调控功能，有直接和间接两种形式，且常常表现出特有的倾斜性。</a:t>
            </a:r>
          </a:p>
          <a:p>
            <a:pPr marL="0" indent="0">
              <a:spcBef>
                <a:spcPts val="600"/>
              </a:spcBef>
              <a:buNone/>
            </a:pPr>
            <a:endParaRPr lang="zh-CN" altLang="en-US" dirty="0">
              <a:sym typeface="思源黑体 CN Light" charset="0"/>
            </a:endParaRPr>
          </a:p>
          <a:p>
            <a:pPr marL="0" indent="0">
              <a:spcBef>
                <a:spcPts val="600"/>
              </a:spcBef>
              <a:buNone/>
            </a:pPr>
            <a:endParaRPr lang="zh-CN" altLang="en-US" dirty="0">
              <a:sym typeface="思源黑体 CN Light"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公共政策的类型与功能</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a:sym typeface="思源黑体 CN Light" charset="0"/>
              </a:rPr>
              <a:t>（四）分配功能</a:t>
            </a:r>
          </a:p>
          <a:p>
            <a:pPr marL="0" indent="0">
              <a:spcBef>
                <a:spcPts val="600"/>
              </a:spcBef>
              <a:buNone/>
            </a:pPr>
            <a:r>
              <a:rPr lang="zh-CN" altLang="en-US" sz="2400" dirty="0">
                <a:sym typeface="思源黑体 CN Light" charset="0"/>
              </a:rPr>
              <a:t>　  公共政策的分配功能是</a:t>
            </a:r>
            <a:r>
              <a:rPr lang="zh-CN" altLang="en-US" sz="2400" dirty="0" smtClean="0">
                <a:sym typeface="思源黑体 CN Light" charset="0"/>
              </a:rPr>
              <a:t>指政策</a:t>
            </a:r>
            <a:r>
              <a:rPr lang="zh-CN" altLang="en-US" sz="2400" dirty="0">
                <a:sym typeface="思源黑体 CN Light" charset="0"/>
              </a:rPr>
              <a:t>能够通过政府的社会再分配职能，在一定历史时期的特定分配原则的指导下，对新创造的社会价值在不同社会成员之间进行重新分配以实现预期目标。</a:t>
            </a:r>
          </a:p>
          <a:p>
            <a:pPr marL="0" indent="0">
              <a:spcBef>
                <a:spcPts val="600"/>
              </a:spcBef>
              <a:buNone/>
            </a:pPr>
            <a:endParaRPr lang="zh-CN" altLang="en-US" sz="2400" dirty="0">
              <a:sym typeface="思源黑体 CN Light" charset="0"/>
            </a:endParaRPr>
          </a:p>
          <a:p>
            <a:pPr marL="0" indent="0">
              <a:spcBef>
                <a:spcPts val="600"/>
              </a:spcBef>
              <a:buNone/>
            </a:pPr>
            <a:endParaRPr lang="zh-CN" altLang="en-US" sz="2400" dirty="0">
              <a:sym typeface="思源黑体 CN Light"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为什么要研究公共政策</a:t>
            </a:r>
          </a:p>
        </p:txBody>
      </p:sp>
      <p:sp>
        <p:nvSpPr>
          <p:cNvPr id="3" name="内容占位符 2"/>
          <p:cNvSpPr>
            <a:spLocks noGrp="1"/>
          </p:cNvSpPr>
          <p:nvPr>
            <p:ph idx="1"/>
          </p:nvPr>
        </p:nvSpPr>
        <p:spPr/>
        <p:txBody>
          <a:bodyPr/>
          <a:lstStyle/>
          <a:p>
            <a:pPr>
              <a:spcBef>
                <a:spcPts val="1200"/>
              </a:spcBef>
            </a:pPr>
            <a:r>
              <a:rPr lang="zh-CN" altLang="en-US" dirty="0" smtClean="0">
                <a:sym typeface="思源黑体 CN Light" charset="0"/>
              </a:rPr>
              <a:t>从</a:t>
            </a:r>
            <a:r>
              <a:rPr lang="zh-CN" altLang="en-US" b="1" dirty="0" smtClean="0">
                <a:sym typeface="思源黑体 CN Light" charset="0"/>
              </a:rPr>
              <a:t>科学角度</a:t>
            </a:r>
            <a:r>
              <a:rPr lang="zh-CN" altLang="en-US" dirty="0" smtClean="0">
                <a:sym typeface="思源黑体 CN Light" charset="0"/>
              </a:rPr>
              <a:t>，分析公共政策的成因与结果，有助于增加社会领域的知识，了解社会与经济、政府与环境、问题与回应、政治与政策等多方面因素的互动关系，增进人们对政治行为和政府治理的理解，从而加深对公共政策本质和规律的认识。  </a:t>
            </a:r>
          </a:p>
          <a:p>
            <a:pPr>
              <a:spcBef>
                <a:spcPts val="1200"/>
              </a:spcBef>
            </a:pPr>
            <a:r>
              <a:rPr lang="zh-CN" altLang="en-US" dirty="0" smtClean="0">
                <a:sym typeface="思源黑体 CN Light" charset="0"/>
              </a:rPr>
              <a:t>从</a:t>
            </a:r>
            <a:r>
              <a:rPr lang="zh-CN" altLang="en-US" b="1" dirty="0" smtClean="0">
                <a:sym typeface="思源黑体 CN Light" charset="0"/>
              </a:rPr>
              <a:t>专业角度</a:t>
            </a:r>
            <a:r>
              <a:rPr lang="zh-CN" altLang="en-US" dirty="0" smtClean="0">
                <a:sym typeface="思源黑体 CN Light" charset="0"/>
              </a:rPr>
              <a:t>，掌握公共政策的理论与方法能够使人们应用科学知识解决实际问题。</a:t>
            </a:r>
          </a:p>
          <a:p>
            <a:pPr>
              <a:spcBef>
                <a:spcPts val="1200"/>
              </a:spcBef>
            </a:pPr>
            <a:r>
              <a:rPr lang="zh-CN" altLang="en-US" dirty="0" smtClean="0">
                <a:sym typeface="思源黑体 CN Light" charset="0"/>
              </a:rPr>
              <a:t>从</a:t>
            </a:r>
            <a:r>
              <a:rPr lang="zh-CN" altLang="en-US" b="1" dirty="0" smtClean="0">
                <a:sym typeface="思源黑体 CN Light" charset="0"/>
              </a:rPr>
              <a:t>政治角度</a:t>
            </a:r>
            <a:r>
              <a:rPr lang="zh-CN" altLang="en-US" dirty="0" smtClean="0">
                <a:sym typeface="思源黑体 CN Light" charset="0"/>
              </a:rPr>
              <a:t>，政策不仅是为了科学和专业而存在，而且在政治领域有举足轻重的地位和作用。</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公共政策学的产生与发展</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smtClean="0">
                <a:sym typeface="思源黑体 CN Light" charset="0"/>
              </a:rPr>
              <a:t>一、公共政策学产生的条件</a:t>
            </a:r>
            <a:endParaRPr lang="en-US" altLang="zh-CN" sz="2400" dirty="0" smtClean="0">
              <a:sym typeface="思源黑体 CN Light" charset="0"/>
            </a:endParaRPr>
          </a:p>
          <a:p>
            <a:pPr marL="0" indent="0">
              <a:spcBef>
                <a:spcPts val="600"/>
              </a:spcBef>
              <a:buNone/>
            </a:pPr>
            <a:r>
              <a:rPr lang="zh-CN" altLang="en-US" sz="2400" dirty="0">
                <a:sym typeface="思源黑体 CN Light" charset="0"/>
              </a:rPr>
              <a:t>　</a:t>
            </a:r>
            <a:r>
              <a:rPr lang="zh-CN" altLang="en-US" sz="2400" dirty="0" smtClean="0">
                <a:sym typeface="思源黑体 CN Light" charset="0"/>
              </a:rPr>
              <a:t>  公共</a:t>
            </a:r>
            <a:r>
              <a:rPr lang="zh-CN" altLang="en-US" sz="2400" dirty="0">
                <a:sym typeface="思源黑体 CN Light" charset="0"/>
              </a:rPr>
              <a:t>政策学的诞生离不开先前学者对政策的研究成果，离不开产业革命和科学技术</a:t>
            </a:r>
            <a:r>
              <a:rPr lang="zh-CN" altLang="en-US" sz="2400" dirty="0" smtClean="0">
                <a:sym typeface="思源黑体 CN Light" charset="0"/>
              </a:rPr>
              <a:t>的发展</a:t>
            </a:r>
            <a:r>
              <a:rPr lang="zh-CN" altLang="en-US" sz="2400" dirty="0">
                <a:sym typeface="思源黑体 CN Light" charset="0"/>
              </a:rPr>
              <a:t>，离不开系统论、信息论、控制论的产生，离不开决策科学的形成和行为科学的诞生。</a:t>
            </a:r>
            <a:r>
              <a:rPr lang="zh-CN" altLang="en-US" sz="2400" dirty="0" smtClean="0">
                <a:sym typeface="思源黑体 CN Light" charset="0"/>
              </a:rPr>
              <a:t>此外</a:t>
            </a:r>
            <a:r>
              <a:rPr lang="zh-CN" altLang="en-US" sz="2400" dirty="0">
                <a:sym typeface="思源黑体 CN Light" charset="0"/>
              </a:rPr>
              <a:t>，凯恩斯主义的出台和政府政策领域的扩大促成了公共政策学的面世。</a:t>
            </a:r>
          </a:p>
          <a:p>
            <a:pPr marL="0" indent="0">
              <a:spcBef>
                <a:spcPts val="600"/>
              </a:spcBef>
              <a:buNone/>
            </a:pPr>
            <a:endParaRPr lang="zh-CN" altLang="en-US" sz="2400" dirty="0">
              <a:sym typeface="思源黑体 CN Light" charset="0"/>
            </a:endParaRPr>
          </a:p>
        </p:txBody>
      </p:sp>
    </p:spTree>
    <p:extLst>
      <p:ext uri="{BB962C8B-B14F-4D97-AF65-F5344CB8AC3E}">
        <p14:creationId xmlns:p14="http://schemas.microsoft.com/office/powerpoint/2010/main" val="27707634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公共政策学的产生与发展</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smtClean="0">
                <a:sym typeface="思源黑体 CN Light" charset="0"/>
              </a:rPr>
              <a:t>二、公共政策学的产生</a:t>
            </a:r>
            <a:endParaRPr lang="en-US" altLang="zh-CN" sz="2400" dirty="0" smtClean="0">
              <a:sym typeface="思源黑体 CN Light" charset="0"/>
            </a:endParaRPr>
          </a:p>
          <a:p>
            <a:pPr marL="0" indent="0">
              <a:spcBef>
                <a:spcPts val="600"/>
              </a:spcBef>
              <a:buNone/>
            </a:pPr>
            <a:r>
              <a:rPr lang="zh-CN" altLang="en-US" sz="2400" dirty="0">
                <a:sym typeface="思源黑体 CN Light" charset="0"/>
              </a:rPr>
              <a:t>　</a:t>
            </a:r>
            <a:r>
              <a:rPr lang="zh-CN" altLang="en-US" sz="2400" dirty="0" smtClean="0">
                <a:sym typeface="思源黑体 CN Light" charset="0"/>
              </a:rPr>
              <a:t>  </a:t>
            </a:r>
            <a:r>
              <a:rPr lang="en-US" altLang="zh-CN" sz="2400" dirty="0" smtClean="0">
                <a:sym typeface="思源黑体 CN Light" charset="0"/>
              </a:rPr>
              <a:t>1951</a:t>
            </a:r>
            <a:r>
              <a:rPr lang="zh-CN" altLang="en-US" sz="2400" dirty="0" smtClean="0">
                <a:sym typeface="思源黑体 CN Light" charset="0"/>
              </a:rPr>
              <a:t>年</a:t>
            </a:r>
            <a:r>
              <a:rPr lang="zh-CN" altLang="en-US" sz="2400" dirty="0">
                <a:sym typeface="思源黑体 CN Light" charset="0"/>
              </a:rPr>
              <a:t>，由美国著名政治家</a:t>
            </a:r>
            <a:r>
              <a:rPr lang="zh-CN" altLang="en-US" sz="2400" dirty="0" smtClean="0">
                <a:sym typeface="思源黑体 CN Light" charset="0"/>
              </a:rPr>
              <a:t>勒纳和</a:t>
            </a:r>
            <a:r>
              <a:rPr lang="zh-CN" altLang="en-US" sz="2400" dirty="0">
                <a:sym typeface="思源黑体 CN Light" charset="0"/>
              </a:rPr>
              <a:t>拉斯韦尔共同主编的论文集</a:t>
            </a:r>
            <a:r>
              <a:rPr lang="en-US" altLang="zh-CN" sz="2400" dirty="0">
                <a:sym typeface="思源黑体 CN Light" charset="0"/>
              </a:rPr>
              <a:t>《</a:t>
            </a:r>
            <a:r>
              <a:rPr lang="zh-CN" altLang="en-US" sz="2400" dirty="0" smtClean="0">
                <a:sym typeface="思源黑体 CN Light" charset="0"/>
              </a:rPr>
              <a:t>政策科学</a:t>
            </a:r>
            <a:r>
              <a:rPr lang="zh-CN" altLang="en-US" sz="2400" dirty="0">
                <a:sym typeface="思源黑体 CN Light" charset="0"/>
              </a:rPr>
              <a:t>：视野和方法的近期发展</a:t>
            </a:r>
            <a:r>
              <a:rPr lang="en-US" altLang="zh-CN" sz="2400" dirty="0">
                <a:sym typeface="思源黑体 CN Light" charset="0"/>
              </a:rPr>
              <a:t>》</a:t>
            </a:r>
            <a:r>
              <a:rPr lang="zh-CN" altLang="en-US" sz="2400" dirty="0">
                <a:sym typeface="思源黑体 CN Light" charset="0"/>
              </a:rPr>
              <a:t>面世。这本书被视为公共政策学的</a:t>
            </a:r>
            <a:r>
              <a:rPr lang="zh-CN" altLang="en-US" sz="2400" dirty="0" smtClean="0">
                <a:sym typeface="思源黑体 CN Light" charset="0"/>
              </a:rPr>
              <a:t>开山之</a:t>
            </a:r>
            <a:r>
              <a:rPr lang="zh-CN" altLang="en-US" sz="2400" dirty="0">
                <a:sym typeface="思源黑体 CN Light" charset="0"/>
              </a:rPr>
              <a:t>作，是公共政策学诞生的标志</a:t>
            </a:r>
            <a:r>
              <a:rPr lang="zh-CN" altLang="en-US" sz="2400" dirty="0" smtClean="0">
                <a:sym typeface="思源黑体 CN Light" charset="0"/>
              </a:rPr>
              <a:t>。</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拉斯韦尔</a:t>
            </a:r>
            <a:r>
              <a:rPr lang="zh-CN" altLang="en-US" sz="2400" dirty="0">
                <a:sym typeface="思源黑体 CN Light" charset="0"/>
              </a:rPr>
              <a:t>被视为公共政策学的创立者，他也是政治学行为主义学派的重要代表人物</a:t>
            </a:r>
            <a:r>
              <a:rPr lang="zh-CN" altLang="en-US" sz="2400" dirty="0" smtClean="0">
                <a:sym typeface="思源黑体 CN Light" charset="0"/>
              </a:rPr>
              <a:t>之一。</a:t>
            </a:r>
            <a:endParaRPr lang="en-US" altLang="zh-CN" sz="2400" dirty="0" smtClean="0">
              <a:sym typeface="思源黑体 CN Light" charset="0"/>
            </a:endParaRPr>
          </a:p>
          <a:p>
            <a:pPr marL="0" indent="0">
              <a:spcBef>
                <a:spcPts val="600"/>
              </a:spcBef>
              <a:buNone/>
            </a:pPr>
            <a:r>
              <a:rPr lang="en-US" altLang="zh-CN" sz="2400" dirty="0">
                <a:sym typeface="思源黑体 CN Light" charset="0"/>
              </a:rPr>
              <a:t> </a:t>
            </a:r>
            <a:r>
              <a:rPr lang="en-US" altLang="zh-CN" sz="2400" dirty="0" smtClean="0">
                <a:sym typeface="思源黑体 CN Light" charset="0"/>
              </a:rPr>
              <a:t>   20</a:t>
            </a:r>
            <a:r>
              <a:rPr lang="zh-CN" altLang="en-US" sz="2400" dirty="0" smtClean="0">
                <a:sym typeface="思源黑体 CN Light" charset="0"/>
              </a:rPr>
              <a:t>世纪</a:t>
            </a:r>
            <a:r>
              <a:rPr lang="en-US" altLang="zh-CN" sz="2400" dirty="0" smtClean="0">
                <a:sym typeface="思源黑体 CN Light" charset="0"/>
              </a:rPr>
              <a:t>50</a:t>
            </a:r>
            <a:r>
              <a:rPr lang="zh-CN" altLang="en-US" sz="2400" dirty="0" smtClean="0">
                <a:sym typeface="思源黑体 CN Light" charset="0"/>
              </a:rPr>
              <a:t>年代至</a:t>
            </a:r>
            <a:r>
              <a:rPr lang="en-US" altLang="zh-CN" sz="2400" dirty="0" smtClean="0">
                <a:sym typeface="思源黑体 CN Light" charset="0"/>
              </a:rPr>
              <a:t>60</a:t>
            </a:r>
            <a:r>
              <a:rPr lang="zh-CN" altLang="en-US" sz="2400" dirty="0" smtClean="0">
                <a:sym typeface="思源黑体 CN Light" charset="0"/>
              </a:rPr>
              <a:t>年代</a:t>
            </a:r>
            <a:r>
              <a:rPr lang="zh-CN" altLang="en-US" sz="2400" dirty="0">
                <a:sym typeface="思源黑体 CN Light" charset="0"/>
              </a:rPr>
              <a:t>前半期，公共政策在政策分析的定量方法和技术方面，尤其</a:t>
            </a:r>
            <a:r>
              <a:rPr lang="zh-CN" altLang="en-US" sz="2400" dirty="0" smtClean="0">
                <a:sym typeface="思源黑体 CN Light" charset="0"/>
              </a:rPr>
              <a:t>在系统分析</a:t>
            </a:r>
            <a:r>
              <a:rPr lang="zh-CN" altLang="en-US" sz="2400" dirty="0">
                <a:sym typeface="思源黑体 CN Light" charset="0"/>
              </a:rPr>
              <a:t>、线性规划以及</a:t>
            </a:r>
            <a:r>
              <a:rPr lang="zh-CN" altLang="en-US" sz="2400" dirty="0" smtClean="0">
                <a:sym typeface="思源黑体 CN Light" charset="0"/>
              </a:rPr>
              <a:t>成本效益分析</a:t>
            </a:r>
            <a:r>
              <a:rPr lang="zh-CN" altLang="en-US" sz="2400" dirty="0">
                <a:sym typeface="思源黑体 CN Light" charset="0"/>
              </a:rPr>
              <a:t>等方法和技术的应用上取得了显著的成就。</a:t>
            </a:r>
          </a:p>
          <a:p>
            <a:pPr marL="0" indent="0">
              <a:spcBef>
                <a:spcPts val="600"/>
              </a:spcBef>
              <a:buNone/>
            </a:pPr>
            <a:endParaRPr lang="zh-CN" altLang="en-US" sz="2400" dirty="0">
              <a:sym typeface="思源黑体 CN Light" charset="0"/>
            </a:endParaRPr>
          </a:p>
        </p:txBody>
      </p:sp>
    </p:spTree>
    <p:extLst>
      <p:ext uri="{BB962C8B-B14F-4D97-AF65-F5344CB8AC3E}">
        <p14:creationId xmlns:p14="http://schemas.microsoft.com/office/powerpoint/2010/main" val="8080763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公共政策学的产生与发展</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smtClean="0">
                <a:sym typeface="思源黑体 CN Light" charset="0"/>
              </a:rPr>
              <a:t>三、公共政策学的发展</a:t>
            </a:r>
            <a:endParaRPr lang="en-US" altLang="zh-CN" sz="2400" dirty="0" smtClean="0">
              <a:sym typeface="思源黑体 CN Light" charset="0"/>
            </a:endParaRPr>
          </a:p>
          <a:p>
            <a:pPr marL="0" indent="0">
              <a:spcBef>
                <a:spcPts val="600"/>
              </a:spcBef>
              <a:buNone/>
            </a:pPr>
            <a:r>
              <a:rPr lang="zh-CN" altLang="en-US" sz="2400" dirty="0">
                <a:sym typeface="思源黑体 CN Light" charset="0"/>
              </a:rPr>
              <a:t>　</a:t>
            </a:r>
            <a:r>
              <a:rPr lang="zh-CN" altLang="en-US" sz="2400" dirty="0" smtClean="0">
                <a:sym typeface="思源黑体 CN Light" charset="0"/>
              </a:rPr>
              <a:t>  第一</a:t>
            </a:r>
            <a:r>
              <a:rPr lang="zh-CN" altLang="en-US" sz="2400" dirty="0">
                <a:sym typeface="思源黑体 CN Light" charset="0"/>
              </a:rPr>
              <a:t>，方法论的多样化</a:t>
            </a:r>
            <a:r>
              <a:rPr lang="zh-CN" altLang="en-US" sz="2400" dirty="0" smtClean="0">
                <a:sym typeface="思源黑体 CN Light" charset="0"/>
              </a:rPr>
              <a:t>。</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第二</a:t>
            </a:r>
            <a:r>
              <a:rPr lang="zh-CN" altLang="en-US" sz="2400" dirty="0">
                <a:sym typeface="思源黑体 CN Light" charset="0"/>
              </a:rPr>
              <a:t>，对政策过程研究的重点由原来的政策制定转向政策执行、评估和终结</a:t>
            </a:r>
            <a:r>
              <a:rPr lang="zh-CN" altLang="en-US" sz="2400" dirty="0" smtClean="0">
                <a:sym typeface="思源黑体 CN Light" charset="0"/>
              </a:rPr>
              <a:t>。</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第三</a:t>
            </a:r>
            <a:r>
              <a:rPr lang="zh-CN" altLang="en-US" sz="2400" dirty="0">
                <a:sym typeface="思源黑体 CN Light" charset="0"/>
              </a:rPr>
              <a:t>，重视政策过程中的价值因素和伦理因素的作用</a:t>
            </a:r>
            <a:r>
              <a:rPr lang="zh-CN" altLang="en-US" sz="2400" dirty="0" smtClean="0">
                <a:sym typeface="思源黑体 CN Light" charset="0"/>
              </a:rPr>
              <a:t>。</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第四</a:t>
            </a:r>
            <a:r>
              <a:rPr lang="zh-CN" altLang="en-US" sz="2400" dirty="0">
                <a:sym typeface="思源黑体 CN Light" charset="0"/>
              </a:rPr>
              <a:t>，公共政策比较研究起步，安德森</a:t>
            </a:r>
            <a:r>
              <a:rPr lang="zh-CN" altLang="en-US" sz="2400" dirty="0" smtClean="0">
                <a:sym typeface="思源黑体 CN Light" charset="0"/>
              </a:rPr>
              <a:t>于</a:t>
            </a:r>
            <a:r>
              <a:rPr lang="en-US" altLang="zh-CN" sz="2400" dirty="0" smtClean="0">
                <a:sym typeface="思源黑体 CN Light" charset="0"/>
              </a:rPr>
              <a:t>1975</a:t>
            </a:r>
            <a:r>
              <a:rPr lang="zh-CN" altLang="en-US" sz="2400" dirty="0" smtClean="0">
                <a:sym typeface="思源黑体 CN Light" charset="0"/>
              </a:rPr>
              <a:t>年</a:t>
            </a:r>
            <a:r>
              <a:rPr lang="zh-CN" altLang="en-US" sz="2400" dirty="0">
                <a:sym typeface="思源黑体 CN Light" charset="0"/>
              </a:rPr>
              <a:t>发表的论文</a:t>
            </a:r>
            <a:r>
              <a:rPr lang="en-US" altLang="zh-CN" sz="2400" dirty="0">
                <a:sym typeface="思源黑体 CN Light" charset="0"/>
              </a:rPr>
              <a:t>《</a:t>
            </a:r>
            <a:r>
              <a:rPr lang="zh-CN" altLang="en-US" sz="2400" dirty="0">
                <a:sym typeface="思源黑体 CN Light" charset="0"/>
              </a:rPr>
              <a:t>在比较政策分析中的</a:t>
            </a:r>
            <a:r>
              <a:rPr lang="zh-CN" altLang="en-US" sz="2400" dirty="0" smtClean="0">
                <a:sym typeface="思源黑体 CN Light" charset="0"/>
              </a:rPr>
              <a:t>系统和</a:t>
            </a:r>
            <a:r>
              <a:rPr lang="zh-CN" altLang="en-US" sz="2400" dirty="0">
                <a:sym typeface="思源黑体 CN Light" charset="0"/>
              </a:rPr>
              <a:t>策略</a:t>
            </a:r>
            <a:r>
              <a:rPr lang="en-US" altLang="zh-CN" sz="2400" dirty="0">
                <a:sym typeface="思源黑体 CN Light" charset="0"/>
              </a:rPr>
              <a:t>》</a:t>
            </a:r>
            <a:r>
              <a:rPr lang="zh-CN" altLang="en-US" sz="2400" dirty="0">
                <a:sym typeface="思源黑体 CN Light" charset="0"/>
              </a:rPr>
              <a:t>就是有关公共政策比较研究的成果。</a:t>
            </a:r>
          </a:p>
        </p:txBody>
      </p:sp>
    </p:spTree>
    <p:extLst>
      <p:ext uri="{BB962C8B-B14F-4D97-AF65-F5344CB8AC3E}">
        <p14:creationId xmlns:p14="http://schemas.microsoft.com/office/powerpoint/2010/main" val="38389330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公共政策学的产生与发展</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smtClean="0">
                <a:sym typeface="思源黑体 CN Light" charset="0"/>
              </a:rPr>
              <a:t>四、公共政策学的最新发展</a:t>
            </a:r>
            <a:endParaRPr lang="en-US" altLang="zh-CN" sz="2400" dirty="0" smtClean="0">
              <a:sym typeface="思源黑体 CN Light" charset="0"/>
            </a:endParaRPr>
          </a:p>
          <a:p>
            <a:pPr marL="0" indent="0">
              <a:spcBef>
                <a:spcPts val="600"/>
              </a:spcBef>
              <a:buNone/>
            </a:pPr>
            <a:r>
              <a:rPr lang="zh-CN" altLang="en-US" sz="2400" dirty="0">
                <a:sym typeface="思源黑体 CN Light" charset="0"/>
              </a:rPr>
              <a:t>　</a:t>
            </a:r>
            <a:r>
              <a:rPr lang="zh-CN" altLang="en-US" sz="2400" dirty="0" smtClean="0">
                <a:sym typeface="思源黑体 CN Light" charset="0"/>
              </a:rPr>
              <a:t>  </a:t>
            </a:r>
            <a:r>
              <a:rPr lang="zh-CN" altLang="en-US" sz="2400" dirty="0">
                <a:sym typeface="思源黑体 CN Light" charset="0"/>
              </a:rPr>
              <a:t>第一，对原有研究主题的深化。</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第二，对新研究方向的拓展。</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第三，政策分析逐渐职业化。</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endParaRPr lang="zh-CN" altLang="en-US" sz="2400" dirty="0">
              <a:sym typeface="思源黑体 CN Light" charset="0"/>
            </a:endParaRPr>
          </a:p>
        </p:txBody>
      </p:sp>
    </p:spTree>
    <p:extLst>
      <p:ext uri="{BB962C8B-B14F-4D97-AF65-F5344CB8AC3E}">
        <p14:creationId xmlns:p14="http://schemas.microsoft.com/office/powerpoint/2010/main" val="13230595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公共政策学的产生与发展</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a:sym typeface="思源黑体 CN Light" charset="0"/>
              </a:rPr>
              <a:t>五、中国公共政策的发展及</a:t>
            </a:r>
            <a:r>
              <a:rPr lang="zh-CN" altLang="en-US" sz="2400" dirty="0" smtClean="0">
                <a:sym typeface="思源黑体 CN Light" charset="0"/>
              </a:rPr>
              <a:t>趋势</a:t>
            </a:r>
            <a:endParaRPr lang="en-US" altLang="zh-CN" sz="2400" dirty="0" smtClean="0">
              <a:sym typeface="思源黑体 CN Light" charset="0"/>
            </a:endParaRPr>
          </a:p>
          <a:p>
            <a:pPr marL="0" indent="0">
              <a:spcBef>
                <a:spcPts val="600"/>
              </a:spcBef>
              <a:buNone/>
            </a:pPr>
            <a:r>
              <a:rPr lang="zh-CN" altLang="en-US" sz="2400" dirty="0">
                <a:sym typeface="思源黑体 CN Light" charset="0"/>
              </a:rPr>
              <a:t>　</a:t>
            </a:r>
            <a:r>
              <a:rPr lang="zh-CN" altLang="en-US" sz="2400" dirty="0" smtClean="0">
                <a:sym typeface="思源黑体 CN Light" charset="0"/>
              </a:rPr>
              <a:t>  </a:t>
            </a:r>
            <a:r>
              <a:rPr lang="zh-CN" altLang="en-US" sz="2400" dirty="0">
                <a:sym typeface="思源黑体 CN Light" charset="0"/>
              </a:rPr>
              <a:t>第一，公共政策逐步成为政府全面管理社会公共事务的准则，党政政策职能分工将</a:t>
            </a:r>
            <a:r>
              <a:rPr lang="zh-CN" altLang="en-US" sz="2400" dirty="0" smtClean="0">
                <a:sym typeface="思源黑体 CN Light" charset="0"/>
              </a:rPr>
              <a:t>进一步</a:t>
            </a:r>
            <a:r>
              <a:rPr lang="zh-CN" altLang="en-US" sz="2400" dirty="0">
                <a:sym typeface="思源黑体 CN Light" charset="0"/>
              </a:rPr>
              <a:t>深化。</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第二，公共政策决策进一步科学化、民主化。</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第三，公共政策决策逐步信息化。</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endParaRPr lang="zh-CN" altLang="en-US" sz="2400" dirty="0">
              <a:sym typeface="思源黑体 CN Light" charset="0"/>
            </a:endParaRPr>
          </a:p>
        </p:txBody>
      </p:sp>
    </p:spTree>
    <p:extLst>
      <p:ext uri="{BB962C8B-B14F-4D97-AF65-F5344CB8AC3E}">
        <p14:creationId xmlns:p14="http://schemas.microsoft.com/office/powerpoint/2010/main" val="5423200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第四节 公共政策研究的意义、范式与途径</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smtClean="0">
                <a:sym typeface="思源黑体 CN Light" charset="0"/>
              </a:rPr>
              <a:t>一、公共政策研究的意义</a:t>
            </a:r>
            <a:endParaRPr lang="en-US" altLang="zh-CN" sz="2400" dirty="0" smtClean="0">
              <a:sym typeface="思源黑体 CN Light" charset="0"/>
            </a:endParaRPr>
          </a:p>
          <a:p>
            <a:pPr marL="0" indent="0">
              <a:spcBef>
                <a:spcPts val="600"/>
              </a:spcBef>
              <a:buNone/>
            </a:pPr>
            <a:r>
              <a:rPr lang="zh-CN" altLang="en-US" sz="2400" dirty="0">
                <a:sym typeface="思源黑体 CN Light" charset="0"/>
              </a:rPr>
              <a:t>　</a:t>
            </a:r>
            <a:r>
              <a:rPr lang="zh-CN" altLang="en-US" sz="2400" dirty="0" smtClean="0">
                <a:sym typeface="思源黑体 CN Light" charset="0"/>
              </a:rPr>
              <a:t>  </a:t>
            </a:r>
            <a:r>
              <a:rPr lang="zh-CN" altLang="en-US" sz="2400" dirty="0">
                <a:sym typeface="思源黑体 CN Light" charset="0"/>
              </a:rPr>
              <a:t>第一，有助于提高中国公共政策的科学化和民主化。</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第二，有助于促进中国社会主义市场经济的发展。</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第三，有助于深化中国政治体制和行政体制改革。</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endParaRPr lang="zh-CN" altLang="en-US" sz="2400" dirty="0">
              <a:sym typeface="思源黑体 CN Light" charset="0"/>
            </a:endParaRPr>
          </a:p>
        </p:txBody>
      </p:sp>
    </p:spTree>
    <p:extLst>
      <p:ext uri="{BB962C8B-B14F-4D97-AF65-F5344CB8AC3E}">
        <p14:creationId xmlns:p14="http://schemas.microsoft.com/office/powerpoint/2010/main" val="5067036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第四节 公共政策研究的意义、范式与途径</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smtClean="0">
                <a:sym typeface="思源黑体 CN Light" charset="0"/>
              </a:rPr>
              <a:t>二、公共政策研究的范式</a:t>
            </a:r>
            <a:endParaRPr lang="en-US" altLang="zh-CN" sz="2400" dirty="0" smtClean="0">
              <a:sym typeface="思源黑体 CN Light" charset="0"/>
            </a:endParaRPr>
          </a:p>
          <a:p>
            <a:pPr marL="0" indent="0">
              <a:spcBef>
                <a:spcPts val="600"/>
              </a:spcBef>
              <a:buNone/>
            </a:pPr>
            <a:r>
              <a:rPr lang="zh-CN" altLang="en-US" sz="2400" dirty="0">
                <a:sym typeface="思源黑体 CN Light" charset="0"/>
              </a:rPr>
              <a:t>　</a:t>
            </a:r>
            <a:r>
              <a:rPr lang="zh-CN" altLang="en-US" sz="2400" dirty="0" smtClean="0">
                <a:sym typeface="思源黑体 CN Light" charset="0"/>
              </a:rPr>
              <a:t>  </a:t>
            </a:r>
            <a:r>
              <a:rPr lang="zh-CN" altLang="en-US" sz="2400" dirty="0">
                <a:sym typeface="思源黑体 CN Light" charset="0"/>
              </a:rPr>
              <a:t>第一，公共政策学以社会政治生活中的政策系统及政策过程为研究对象。</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第二，公共政策学的研究范围十分广泛，主要包括政策系统、政策功能、政策目标、</a:t>
            </a:r>
            <a:r>
              <a:rPr lang="zh-CN" altLang="en-US" sz="2400" dirty="0" smtClean="0">
                <a:sym typeface="思源黑体 CN Light" charset="0"/>
              </a:rPr>
              <a:t>公共权力、政策诉求、政策议程、政策方案、政策选择、政策宣示、政策思维、政策战略、政策资源、 政策效果、政策周期、政策环境、政策预测、政策评估、政策咨询，从大政方针到各层次、各部门</a:t>
            </a:r>
            <a:r>
              <a:rPr lang="zh-CN" altLang="en-US" sz="2400" dirty="0">
                <a:sym typeface="思源黑体 CN Light" charset="0"/>
              </a:rPr>
              <a:t>的具体政策等。</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第三，公共政策学的研究途径和方法多样化。</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endParaRPr lang="zh-CN" altLang="en-US" sz="2400" dirty="0">
              <a:sym typeface="思源黑体 CN Light" charset="0"/>
            </a:endParaRPr>
          </a:p>
        </p:txBody>
      </p:sp>
    </p:spTree>
    <p:extLst>
      <p:ext uri="{BB962C8B-B14F-4D97-AF65-F5344CB8AC3E}">
        <p14:creationId xmlns:p14="http://schemas.microsoft.com/office/powerpoint/2010/main" val="20440195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第四节 公共政策研究的意义、范式与途径</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smtClean="0">
                <a:sym typeface="思源黑体 CN Light" charset="0"/>
              </a:rPr>
              <a:t>三、公共政策研究的途径</a:t>
            </a:r>
            <a:endParaRPr lang="en-US" altLang="zh-CN" sz="2400" dirty="0" smtClean="0">
              <a:sym typeface="思源黑体 CN Light" charset="0"/>
            </a:endParaRPr>
          </a:p>
          <a:p>
            <a:pPr marL="0" indent="0">
              <a:spcBef>
                <a:spcPts val="600"/>
              </a:spcBef>
              <a:buNone/>
            </a:pPr>
            <a:r>
              <a:rPr lang="zh-CN" altLang="en-US" sz="2400" dirty="0">
                <a:sym typeface="思源黑体 CN Light" charset="0"/>
              </a:rPr>
              <a:t>　</a:t>
            </a:r>
            <a:r>
              <a:rPr lang="zh-CN" altLang="en-US" sz="2400" dirty="0" smtClean="0">
                <a:sym typeface="思源黑体 CN Light" charset="0"/>
              </a:rPr>
              <a:t>  </a:t>
            </a:r>
            <a:r>
              <a:rPr lang="zh-CN" altLang="en-US" sz="2400" dirty="0">
                <a:sym typeface="思源黑体 CN Light" charset="0"/>
              </a:rPr>
              <a:t>第一</a:t>
            </a:r>
            <a:r>
              <a:rPr lang="zh-CN" altLang="en-US" sz="2400" dirty="0" smtClean="0">
                <a:sym typeface="思源黑体 CN Light" charset="0"/>
              </a:rPr>
              <a:t>，政治学研究途径。</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第二</a:t>
            </a:r>
            <a:r>
              <a:rPr lang="zh-CN" altLang="en-US" sz="2400" dirty="0" smtClean="0">
                <a:sym typeface="思源黑体 CN Light" charset="0"/>
              </a:rPr>
              <a:t>，经济学研究途径。</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r>
              <a:rPr lang="zh-CN" altLang="en-US" sz="2400" dirty="0">
                <a:sym typeface="思源黑体 CN Light" charset="0"/>
              </a:rPr>
              <a:t>第三</a:t>
            </a:r>
            <a:r>
              <a:rPr lang="zh-CN" altLang="en-US" sz="2400" dirty="0" smtClean="0">
                <a:sym typeface="思源黑体 CN Light" charset="0"/>
              </a:rPr>
              <a:t>，管理学研究途径。</a:t>
            </a:r>
            <a:endParaRPr lang="en-US" altLang="zh-CN" sz="2400" dirty="0" smtClean="0">
              <a:sym typeface="思源黑体 CN Light" charset="0"/>
            </a:endParaRPr>
          </a:p>
          <a:p>
            <a:pPr marL="0" indent="0">
              <a:spcBef>
                <a:spcPts val="600"/>
              </a:spcBef>
              <a:buNone/>
            </a:pPr>
            <a:r>
              <a:rPr lang="en-US" altLang="zh-CN" sz="2400" dirty="0">
                <a:sym typeface="思源黑体 CN Light" charset="0"/>
              </a:rPr>
              <a:t> </a:t>
            </a:r>
            <a:r>
              <a:rPr lang="en-US" altLang="zh-CN" sz="2400" dirty="0" smtClean="0">
                <a:sym typeface="思源黑体 CN Light" charset="0"/>
              </a:rPr>
              <a:t>   </a:t>
            </a:r>
            <a:r>
              <a:rPr lang="zh-CN" altLang="en-US" sz="2400" dirty="0" smtClean="0">
                <a:sym typeface="思源黑体 CN Light" charset="0"/>
              </a:rPr>
              <a:t>第四，社会学研究途径。</a:t>
            </a:r>
            <a:endParaRPr lang="en-US" altLang="zh-CN" sz="2400" dirty="0" smtClean="0">
              <a:sym typeface="思源黑体 CN Light" charset="0"/>
            </a:endParaRPr>
          </a:p>
          <a:p>
            <a:pPr marL="0" indent="0">
              <a:spcBef>
                <a:spcPts val="600"/>
              </a:spcBef>
              <a:buNone/>
            </a:pPr>
            <a:r>
              <a:rPr lang="en-US" altLang="zh-CN" sz="2400" dirty="0">
                <a:sym typeface="思源黑体 CN Light" charset="0"/>
              </a:rPr>
              <a:t> </a:t>
            </a:r>
            <a:r>
              <a:rPr lang="en-US" altLang="zh-CN" sz="2400" dirty="0" smtClean="0">
                <a:sym typeface="思源黑体 CN Light" charset="0"/>
              </a:rPr>
              <a:t>   </a:t>
            </a:r>
            <a:r>
              <a:rPr lang="zh-CN" altLang="en-US" sz="2400" dirty="0" smtClean="0">
                <a:sym typeface="思源黑体 CN Light" charset="0"/>
              </a:rPr>
              <a:t>第五，伦理学研究途径。</a:t>
            </a:r>
            <a:endParaRPr lang="en-US" altLang="zh-CN" sz="2400" dirty="0" smtClean="0">
              <a:sym typeface="思源黑体 CN Light" charset="0"/>
            </a:endParaRPr>
          </a:p>
          <a:p>
            <a:pPr marL="0" indent="0">
              <a:spcBef>
                <a:spcPts val="600"/>
              </a:spcBef>
              <a:buNone/>
            </a:pPr>
            <a:r>
              <a:rPr lang="zh-CN" altLang="en-US" sz="2400" dirty="0" smtClean="0">
                <a:sym typeface="思源黑体 CN Light" charset="0"/>
              </a:rPr>
              <a:t>    </a:t>
            </a:r>
            <a:endParaRPr lang="zh-CN" altLang="en-US" sz="2400" dirty="0">
              <a:sym typeface="思源黑体 CN Light" charset="0"/>
            </a:endParaRPr>
          </a:p>
        </p:txBody>
      </p:sp>
    </p:spTree>
    <p:extLst>
      <p:ext uri="{BB962C8B-B14F-4D97-AF65-F5344CB8AC3E}">
        <p14:creationId xmlns:p14="http://schemas.microsoft.com/office/powerpoint/2010/main" val="34918939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第五节  本书框架与内容</a:t>
            </a:r>
          </a:p>
        </p:txBody>
      </p:sp>
      <p:pic>
        <p:nvPicPr>
          <p:cNvPr id="4" name="内容占位符 3"/>
          <p:cNvPicPr>
            <a:picLocks noGrp="1" noChangeAspect="1"/>
          </p:cNvPicPr>
          <p:nvPr>
            <p:ph idx="1"/>
          </p:nvPr>
        </p:nvPicPr>
        <p:blipFill>
          <a:blip r:embed="rId2"/>
          <a:stretch>
            <a:fillRect/>
          </a:stretch>
        </p:blipFill>
        <p:spPr>
          <a:xfrm>
            <a:off x="258079" y="1579098"/>
            <a:ext cx="8510139" cy="4195402"/>
          </a:xfrm>
          <a:prstGeom prst="rect">
            <a:avLst/>
          </a:prstGeom>
        </p:spPr>
      </p:pic>
    </p:spTree>
    <p:extLst>
      <p:ext uri="{BB962C8B-B14F-4D97-AF65-F5344CB8AC3E}">
        <p14:creationId xmlns:p14="http://schemas.microsoft.com/office/powerpoint/2010/main" val="37998417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任意多边形: 形状 2"/>
          <p:cNvSpPr/>
          <p:nvPr/>
        </p:nvSpPr>
        <p:spPr>
          <a:xfrm flipH="1">
            <a:off x="1" y="2170113"/>
            <a:ext cx="4308872" cy="4703762"/>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菱形 3"/>
          <p:cNvSpPr/>
          <p:nvPr/>
        </p:nvSpPr>
        <p:spPr>
          <a:xfrm flipH="1">
            <a:off x="1710929" y="703264"/>
            <a:ext cx="2105025" cy="2808287"/>
          </a:xfrm>
          <a:prstGeom prst="diamond">
            <a:avLst/>
          </a:prstGeom>
          <a:solidFill>
            <a:srgbClr val="DCCBB9"/>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6000" b="1" noProof="1">
                <a:latin typeface="思源黑体 CN Bold" pitchFamily="34" charset="-122"/>
                <a:ea typeface="思源黑体 CN Bold" pitchFamily="34" charset="-122"/>
                <a:cs typeface="+mn-ea"/>
                <a:sym typeface="+mn-lt"/>
              </a:rPr>
              <a:t>02</a:t>
            </a:r>
            <a:endParaRPr lang="zh-CN" altLang="en-US" sz="6000" b="1" noProof="1">
              <a:latin typeface="思源黑体 CN Bold" pitchFamily="34" charset="-122"/>
              <a:ea typeface="思源黑体 CN Bold" pitchFamily="34" charset="-122"/>
              <a:cs typeface="+mn-ea"/>
              <a:sym typeface="+mn-lt"/>
            </a:endParaRPr>
          </a:p>
        </p:txBody>
      </p:sp>
      <p:sp>
        <p:nvSpPr>
          <p:cNvPr id="16388" name="文本框 4"/>
          <p:cNvSpPr txBox="1">
            <a:spLocks noChangeArrowheads="1"/>
          </p:cNvSpPr>
          <p:nvPr/>
        </p:nvSpPr>
        <p:spPr bwMode="auto">
          <a:xfrm>
            <a:off x="3681095" y="2413000"/>
            <a:ext cx="4922520"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6000" b="1" dirty="0">
                <a:solidFill>
                  <a:srgbClr val="6D5337"/>
                </a:solidFill>
                <a:latin typeface="思源黑体 CN Bold" pitchFamily="34" charset="-122"/>
                <a:ea typeface="思源黑体 CN Bold" pitchFamily="34" charset="-122"/>
                <a:sym typeface="思源黑体 CN Light" charset="0"/>
              </a:rPr>
              <a:t>公共政策系统</a:t>
            </a:r>
          </a:p>
        </p:txBody>
      </p:sp>
      <p:sp>
        <p:nvSpPr>
          <p:cNvPr id="16389" name="矩形 5"/>
          <p:cNvSpPr>
            <a:spLocks noChangeArrowheads="1"/>
          </p:cNvSpPr>
          <p:nvPr/>
        </p:nvSpPr>
        <p:spPr bwMode="auto">
          <a:xfrm>
            <a:off x="4308873" y="3646488"/>
            <a:ext cx="4112419"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800"/>
              </a:lnSpc>
            </a:pPr>
            <a:endParaRPr lang="en-US" altLang="zh-CN" sz="1600">
              <a:solidFill>
                <a:srgbClr val="6D5337"/>
              </a:solidFill>
              <a:ea typeface="宋体" panose="02010600030101010101" pitchFamily="2" charset="-122"/>
              <a:sym typeface="思源黑体 CN Light" charset="0"/>
            </a:endParaRPr>
          </a:p>
        </p:txBody>
      </p:sp>
    </p:spTree>
    <p:extLst>
      <p:ext uri="{BB962C8B-B14F-4D97-AF65-F5344CB8AC3E}">
        <p14:creationId xmlns:p14="http://schemas.microsoft.com/office/powerpoint/2010/main" val="21970574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nvGrpSpPr>
          <p:cNvPr id="19459" name="组合 7"/>
          <p:cNvGrpSpPr/>
          <p:nvPr/>
        </p:nvGrpSpPr>
        <p:grpSpPr bwMode="auto">
          <a:xfrm>
            <a:off x="-7144" y="1352551"/>
            <a:ext cx="9154716" cy="3228975"/>
            <a:chOff x="-9525" y="1809750"/>
            <a:chExt cx="12201525" cy="3228975"/>
          </a:xfrm>
        </p:grpSpPr>
        <p:sp>
          <p:nvSpPr>
            <p:cNvPr id="2" name="任意多边形: 形状 1"/>
            <p:cNvSpPr/>
            <p:nvPr/>
          </p:nvSpPr>
          <p:spPr>
            <a:xfrm>
              <a:off x="-9525" y="1809750"/>
              <a:ext cx="12201525" cy="3228975"/>
            </a:xfrm>
            <a:custGeom>
              <a:avLst/>
              <a:gdLst>
                <a:gd name="connsiteX0" fmla="*/ 0 w 12201525"/>
                <a:gd name="connsiteY0" fmla="*/ 3228975 h 3228975"/>
                <a:gd name="connsiteX1" fmla="*/ 2238375 w 12201525"/>
                <a:gd name="connsiteY1" fmla="*/ 2476500 h 3228975"/>
                <a:gd name="connsiteX2" fmla="*/ 4791075 w 12201525"/>
                <a:gd name="connsiteY2" fmla="*/ 2152650 h 3228975"/>
                <a:gd name="connsiteX3" fmla="*/ 6629400 w 12201525"/>
                <a:gd name="connsiteY3" fmla="*/ 2381250 h 3228975"/>
                <a:gd name="connsiteX4" fmla="*/ 8134350 w 12201525"/>
                <a:gd name="connsiteY4" fmla="*/ 1581150 h 3228975"/>
                <a:gd name="connsiteX5" fmla="*/ 9467850 w 12201525"/>
                <a:gd name="connsiteY5" fmla="*/ 1333500 h 3228975"/>
                <a:gd name="connsiteX6" fmla="*/ 12201525 w 12201525"/>
                <a:gd name="connsiteY6" fmla="*/ 0 h 3228975"/>
                <a:gd name="connsiteX0-1" fmla="*/ 0 w 12201525"/>
                <a:gd name="connsiteY0-2" fmla="*/ 3228975 h 3228975"/>
                <a:gd name="connsiteX1-3" fmla="*/ 2238375 w 12201525"/>
                <a:gd name="connsiteY1-4" fmla="*/ 2476500 h 3228975"/>
                <a:gd name="connsiteX2-5" fmla="*/ 4791075 w 12201525"/>
                <a:gd name="connsiteY2-6" fmla="*/ 2152650 h 3228975"/>
                <a:gd name="connsiteX3-7" fmla="*/ 6629400 w 12201525"/>
                <a:gd name="connsiteY3-8" fmla="*/ 2381250 h 3228975"/>
                <a:gd name="connsiteX4-9" fmla="*/ 8134350 w 12201525"/>
                <a:gd name="connsiteY4-10" fmla="*/ 1581150 h 3228975"/>
                <a:gd name="connsiteX5-11" fmla="*/ 9467850 w 12201525"/>
                <a:gd name="connsiteY5-12" fmla="*/ 1333500 h 3228975"/>
                <a:gd name="connsiteX6-13" fmla="*/ 12201525 w 12201525"/>
                <a:gd name="connsiteY6-14" fmla="*/ 0 h 3228975"/>
                <a:gd name="connsiteX0-15" fmla="*/ 0 w 12201525"/>
                <a:gd name="connsiteY0-16" fmla="*/ 3228975 h 3228975"/>
                <a:gd name="connsiteX1-17" fmla="*/ 2238375 w 12201525"/>
                <a:gd name="connsiteY1-18" fmla="*/ 2476500 h 3228975"/>
                <a:gd name="connsiteX2-19" fmla="*/ 4791075 w 12201525"/>
                <a:gd name="connsiteY2-20" fmla="*/ 2152650 h 3228975"/>
                <a:gd name="connsiteX3-21" fmla="*/ 6629400 w 12201525"/>
                <a:gd name="connsiteY3-22" fmla="*/ 2381250 h 3228975"/>
                <a:gd name="connsiteX4-23" fmla="*/ 8134350 w 12201525"/>
                <a:gd name="connsiteY4-24" fmla="*/ 1581150 h 3228975"/>
                <a:gd name="connsiteX5-25" fmla="*/ 9467850 w 12201525"/>
                <a:gd name="connsiteY5-26" fmla="*/ 1333500 h 3228975"/>
                <a:gd name="connsiteX6-27" fmla="*/ 12201525 w 12201525"/>
                <a:gd name="connsiteY6-28" fmla="*/ 0 h 3228975"/>
                <a:gd name="connsiteX0-29" fmla="*/ 0 w 12201525"/>
                <a:gd name="connsiteY0-30" fmla="*/ 3228975 h 3228975"/>
                <a:gd name="connsiteX1-31" fmla="*/ 2238375 w 12201525"/>
                <a:gd name="connsiteY1-32" fmla="*/ 2476500 h 3228975"/>
                <a:gd name="connsiteX2-33" fmla="*/ 4791075 w 12201525"/>
                <a:gd name="connsiteY2-34" fmla="*/ 2152650 h 3228975"/>
                <a:gd name="connsiteX3-35" fmla="*/ 6629400 w 12201525"/>
                <a:gd name="connsiteY3-36" fmla="*/ 2381250 h 3228975"/>
                <a:gd name="connsiteX4-37" fmla="*/ 8134350 w 12201525"/>
                <a:gd name="connsiteY4-38" fmla="*/ 1581150 h 3228975"/>
                <a:gd name="connsiteX5-39" fmla="*/ 9467850 w 12201525"/>
                <a:gd name="connsiteY5-40" fmla="*/ 1333500 h 3228975"/>
                <a:gd name="connsiteX6-41" fmla="*/ 12201525 w 12201525"/>
                <a:gd name="connsiteY6-42" fmla="*/ 0 h 3228975"/>
                <a:gd name="connsiteX0-43" fmla="*/ 0 w 12201525"/>
                <a:gd name="connsiteY0-44" fmla="*/ 3228975 h 3228975"/>
                <a:gd name="connsiteX1-45" fmla="*/ 2238375 w 12201525"/>
                <a:gd name="connsiteY1-46" fmla="*/ 2476500 h 3228975"/>
                <a:gd name="connsiteX2-47" fmla="*/ 4791075 w 12201525"/>
                <a:gd name="connsiteY2-48" fmla="*/ 2152650 h 3228975"/>
                <a:gd name="connsiteX3-49" fmla="*/ 6629400 w 12201525"/>
                <a:gd name="connsiteY3-50" fmla="*/ 2381250 h 3228975"/>
                <a:gd name="connsiteX4-51" fmla="*/ 8134350 w 12201525"/>
                <a:gd name="connsiteY4-52" fmla="*/ 1581150 h 3228975"/>
                <a:gd name="connsiteX5-53" fmla="*/ 9467850 w 12201525"/>
                <a:gd name="connsiteY5-54" fmla="*/ 1333500 h 3228975"/>
                <a:gd name="connsiteX6-55" fmla="*/ 12201525 w 12201525"/>
                <a:gd name="connsiteY6-56" fmla="*/ 0 h 3228975"/>
                <a:gd name="connsiteX0-57" fmla="*/ 0 w 12201525"/>
                <a:gd name="connsiteY0-58" fmla="*/ 3228975 h 3228975"/>
                <a:gd name="connsiteX1-59" fmla="*/ 2238375 w 12201525"/>
                <a:gd name="connsiteY1-60" fmla="*/ 2476500 h 3228975"/>
                <a:gd name="connsiteX2-61" fmla="*/ 4791075 w 12201525"/>
                <a:gd name="connsiteY2-62" fmla="*/ 2152650 h 3228975"/>
                <a:gd name="connsiteX3-63" fmla="*/ 6629400 w 12201525"/>
                <a:gd name="connsiteY3-64" fmla="*/ 2381250 h 3228975"/>
                <a:gd name="connsiteX4-65" fmla="*/ 8134350 w 12201525"/>
                <a:gd name="connsiteY4-66" fmla="*/ 1581150 h 3228975"/>
                <a:gd name="connsiteX5-67" fmla="*/ 9467850 w 12201525"/>
                <a:gd name="connsiteY5-68" fmla="*/ 1333500 h 3228975"/>
                <a:gd name="connsiteX6-69" fmla="*/ 12201525 w 12201525"/>
                <a:gd name="connsiteY6-70" fmla="*/ 0 h 3228975"/>
                <a:gd name="connsiteX0-71" fmla="*/ 0 w 12201525"/>
                <a:gd name="connsiteY0-72" fmla="*/ 3228975 h 3228975"/>
                <a:gd name="connsiteX1-73" fmla="*/ 2238375 w 12201525"/>
                <a:gd name="connsiteY1-74" fmla="*/ 2476500 h 3228975"/>
                <a:gd name="connsiteX2-75" fmla="*/ 4791075 w 12201525"/>
                <a:gd name="connsiteY2-76" fmla="*/ 2152650 h 3228975"/>
                <a:gd name="connsiteX3-77" fmla="*/ 6629400 w 12201525"/>
                <a:gd name="connsiteY3-78" fmla="*/ 2381250 h 3228975"/>
                <a:gd name="connsiteX4-79" fmla="*/ 8134350 w 12201525"/>
                <a:gd name="connsiteY4-80" fmla="*/ 1581150 h 3228975"/>
                <a:gd name="connsiteX5-81" fmla="*/ 9467850 w 12201525"/>
                <a:gd name="connsiteY5-82" fmla="*/ 1333500 h 3228975"/>
                <a:gd name="connsiteX6-83" fmla="*/ 12201525 w 12201525"/>
                <a:gd name="connsiteY6-84" fmla="*/ 0 h 3228975"/>
                <a:gd name="connsiteX0-85" fmla="*/ 0 w 12201525"/>
                <a:gd name="connsiteY0-86" fmla="*/ 3228975 h 3228975"/>
                <a:gd name="connsiteX1-87" fmla="*/ 2238375 w 12201525"/>
                <a:gd name="connsiteY1-88" fmla="*/ 2476500 h 3228975"/>
                <a:gd name="connsiteX2-89" fmla="*/ 4791075 w 12201525"/>
                <a:gd name="connsiteY2-90" fmla="*/ 2152650 h 3228975"/>
                <a:gd name="connsiteX3-91" fmla="*/ 6629400 w 12201525"/>
                <a:gd name="connsiteY3-92" fmla="*/ 2381250 h 3228975"/>
                <a:gd name="connsiteX4-93" fmla="*/ 8134350 w 12201525"/>
                <a:gd name="connsiteY4-94" fmla="*/ 1581150 h 3228975"/>
                <a:gd name="connsiteX5-95" fmla="*/ 9467850 w 12201525"/>
                <a:gd name="connsiteY5-96" fmla="*/ 1333500 h 3228975"/>
                <a:gd name="connsiteX6-97" fmla="*/ 12201525 w 12201525"/>
                <a:gd name="connsiteY6-98" fmla="*/ 0 h 3228975"/>
                <a:gd name="connsiteX0-99" fmla="*/ 0 w 12201525"/>
                <a:gd name="connsiteY0-100" fmla="*/ 3228975 h 3228975"/>
                <a:gd name="connsiteX1-101" fmla="*/ 2238375 w 12201525"/>
                <a:gd name="connsiteY1-102" fmla="*/ 2476500 h 3228975"/>
                <a:gd name="connsiteX2-103" fmla="*/ 4791075 w 12201525"/>
                <a:gd name="connsiteY2-104" fmla="*/ 2152650 h 3228975"/>
                <a:gd name="connsiteX3-105" fmla="*/ 6629400 w 12201525"/>
                <a:gd name="connsiteY3-106" fmla="*/ 2381250 h 3228975"/>
                <a:gd name="connsiteX4-107" fmla="*/ 8134350 w 12201525"/>
                <a:gd name="connsiteY4-108" fmla="*/ 1581150 h 3228975"/>
                <a:gd name="connsiteX5-109" fmla="*/ 9467850 w 12201525"/>
                <a:gd name="connsiteY5-110" fmla="*/ 1333500 h 3228975"/>
                <a:gd name="connsiteX6-111" fmla="*/ 12201525 w 12201525"/>
                <a:gd name="connsiteY6-112" fmla="*/ 0 h 3228975"/>
                <a:gd name="connsiteX0-113" fmla="*/ 0 w 12201525"/>
                <a:gd name="connsiteY0-114" fmla="*/ 3228975 h 3228975"/>
                <a:gd name="connsiteX1-115" fmla="*/ 2238375 w 12201525"/>
                <a:gd name="connsiteY1-116" fmla="*/ 2476500 h 3228975"/>
                <a:gd name="connsiteX2-117" fmla="*/ 4791075 w 12201525"/>
                <a:gd name="connsiteY2-118" fmla="*/ 2152650 h 3228975"/>
                <a:gd name="connsiteX3-119" fmla="*/ 6629400 w 12201525"/>
                <a:gd name="connsiteY3-120" fmla="*/ 2381250 h 3228975"/>
                <a:gd name="connsiteX4-121" fmla="*/ 8134350 w 12201525"/>
                <a:gd name="connsiteY4-122" fmla="*/ 1581150 h 3228975"/>
                <a:gd name="connsiteX5-123" fmla="*/ 9467850 w 12201525"/>
                <a:gd name="connsiteY5-124" fmla="*/ 1333500 h 3228975"/>
                <a:gd name="connsiteX6-125" fmla="*/ 12201525 w 12201525"/>
                <a:gd name="connsiteY6-126" fmla="*/ 0 h 3228975"/>
                <a:gd name="connsiteX0-127" fmla="*/ 0 w 12201525"/>
                <a:gd name="connsiteY0-128" fmla="*/ 3228975 h 3228975"/>
                <a:gd name="connsiteX1-129" fmla="*/ 2238375 w 12201525"/>
                <a:gd name="connsiteY1-130" fmla="*/ 2476500 h 3228975"/>
                <a:gd name="connsiteX2-131" fmla="*/ 4791075 w 12201525"/>
                <a:gd name="connsiteY2-132" fmla="*/ 2152650 h 3228975"/>
                <a:gd name="connsiteX3-133" fmla="*/ 6629400 w 12201525"/>
                <a:gd name="connsiteY3-134" fmla="*/ 2381250 h 3228975"/>
                <a:gd name="connsiteX4-135" fmla="*/ 8134350 w 12201525"/>
                <a:gd name="connsiteY4-136" fmla="*/ 1581150 h 3228975"/>
                <a:gd name="connsiteX5-137" fmla="*/ 9467850 w 12201525"/>
                <a:gd name="connsiteY5-138" fmla="*/ 1333500 h 3228975"/>
                <a:gd name="connsiteX6-139" fmla="*/ 12201525 w 12201525"/>
                <a:gd name="connsiteY6-140" fmla="*/ 0 h 3228975"/>
                <a:gd name="connsiteX0-141" fmla="*/ 0 w 12201525"/>
                <a:gd name="connsiteY0-142" fmla="*/ 3228975 h 3228975"/>
                <a:gd name="connsiteX1-143" fmla="*/ 2238375 w 12201525"/>
                <a:gd name="connsiteY1-144" fmla="*/ 2476500 h 3228975"/>
                <a:gd name="connsiteX2-145" fmla="*/ 4791075 w 12201525"/>
                <a:gd name="connsiteY2-146" fmla="*/ 2152650 h 3228975"/>
                <a:gd name="connsiteX3-147" fmla="*/ 6629400 w 12201525"/>
                <a:gd name="connsiteY3-148" fmla="*/ 2381250 h 3228975"/>
                <a:gd name="connsiteX4-149" fmla="*/ 8134350 w 12201525"/>
                <a:gd name="connsiteY4-150" fmla="*/ 1581150 h 3228975"/>
                <a:gd name="connsiteX5-151" fmla="*/ 9467850 w 12201525"/>
                <a:gd name="connsiteY5-152" fmla="*/ 1333500 h 3228975"/>
                <a:gd name="connsiteX6-153" fmla="*/ 12201525 w 12201525"/>
                <a:gd name="connsiteY6-154" fmla="*/ 0 h 3228975"/>
                <a:gd name="connsiteX0-155" fmla="*/ 0 w 12201525"/>
                <a:gd name="connsiteY0-156" fmla="*/ 3228975 h 3228975"/>
                <a:gd name="connsiteX1-157" fmla="*/ 2238375 w 12201525"/>
                <a:gd name="connsiteY1-158" fmla="*/ 2476500 h 3228975"/>
                <a:gd name="connsiteX2-159" fmla="*/ 4791075 w 12201525"/>
                <a:gd name="connsiteY2-160" fmla="*/ 2152650 h 3228975"/>
                <a:gd name="connsiteX3-161" fmla="*/ 6629400 w 12201525"/>
                <a:gd name="connsiteY3-162" fmla="*/ 2381250 h 3228975"/>
                <a:gd name="connsiteX4-163" fmla="*/ 8134350 w 12201525"/>
                <a:gd name="connsiteY4-164" fmla="*/ 1581150 h 3228975"/>
                <a:gd name="connsiteX5-165" fmla="*/ 9467850 w 12201525"/>
                <a:gd name="connsiteY5-166" fmla="*/ 1333500 h 3228975"/>
                <a:gd name="connsiteX6-167" fmla="*/ 12201525 w 12201525"/>
                <a:gd name="connsiteY6-168" fmla="*/ 0 h 3228975"/>
                <a:gd name="connsiteX0-169" fmla="*/ 0 w 12201525"/>
                <a:gd name="connsiteY0-170" fmla="*/ 3228975 h 3228975"/>
                <a:gd name="connsiteX1-171" fmla="*/ 2238375 w 12201525"/>
                <a:gd name="connsiteY1-172" fmla="*/ 2476500 h 3228975"/>
                <a:gd name="connsiteX2-173" fmla="*/ 4791075 w 12201525"/>
                <a:gd name="connsiteY2-174" fmla="*/ 2152650 h 3228975"/>
                <a:gd name="connsiteX3-175" fmla="*/ 6629400 w 12201525"/>
                <a:gd name="connsiteY3-176" fmla="*/ 2381250 h 3228975"/>
                <a:gd name="connsiteX4-177" fmla="*/ 8134350 w 12201525"/>
                <a:gd name="connsiteY4-178" fmla="*/ 1581150 h 3228975"/>
                <a:gd name="connsiteX5-179" fmla="*/ 9467850 w 12201525"/>
                <a:gd name="connsiteY5-180" fmla="*/ 1333500 h 3228975"/>
                <a:gd name="connsiteX6-181" fmla="*/ 12201525 w 12201525"/>
                <a:gd name="connsiteY6-182" fmla="*/ 0 h 3228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01525" h="3228975">
                  <a:moveTo>
                    <a:pt x="0" y="3228975"/>
                  </a:moveTo>
                  <a:cubicBezTo>
                    <a:pt x="746125" y="2978150"/>
                    <a:pt x="1868488" y="2541587"/>
                    <a:pt x="2238375" y="2476500"/>
                  </a:cubicBezTo>
                  <a:cubicBezTo>
                    <a:pt x="2608262" y="2411413"/>
                    <a:pt x="4402138" y="2111375"/>
                    <a:pt x="4791075" y="2152650"/>
                  </a:cubicBezTo>
                  <a:cubicBezTo>
                    <a:pt x="5180012" y="2193925"/>
                    <a:pt x="6072188" y="2476500"/>
                    <a:pt x="6629400" y="2381250"/>
                  </a:cubicBezTo>
                  <a:cubicBezTo>
                    <a:pt x="7186613" y="2286000"/>
                    <a:pt x="7623175" y="1635125"/>
                    <a:pt x="8134350" y="1581150"/>
                  </a:cubicBezTo>
                  <a:cubicBezTo>
                    <a:pt x="8645525" y="1527175"/>
                    <a:pt x="9042400" y="1568450"/>
                    <a:pt x="9467850" y="1333500"/>
                  </a:cubicBezTo>
                  <a:cubicBezTo>
                    <a:pt x="9893300" y="1098550"/>
                    <a:pt x="11290300" y="444500"/>
                    <a:pt x="12201525" y="0"/>
                  </a:cubicBezTo>
                </a:path>
              </a:pathLst>
            </a:custGeom>
            <a:no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椭圆 2"/>
            <p:cNvSpPr/>
            <p:nvPr/>
          </p:nvSpPr>
          <p:spPr>
            <a:xfrm>
              <a:off x="1981200" y="427672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椭圆 3"/>
            <p:cNvSpPr/>
            <p:nvPr/>
          </p:nvSpPr>
          <p:spPr>
            <a:xfrm>
              <a:off x="4552950" y="38766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 name="椭圆 4"/>
            <p:cNvSpPr/>
            <p:nvPr/>
          </p:nvSpPr>
          <p:spPr>
            <a:xfrm>
              <a:off x="6410325" y="4138613"/>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 name="椭圆 5"/>
            <p:cNvSpPr/>
            <p:nvPr/>
          </p:nvSpPr>
          <p:spPr>
            <a:xfrm>
              <a:off x="7972425" y="33051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7" name="椭圆 6"/>
            <p:cNvSpPr/>
            <p:nvPr/>
          </p:nvSpPr>
          <p:spPr>
            <a:xfrm>
              <a:off x="10391775" y="2533650"/>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sp>
        <p:nvSpPr>
          <p:cNvPr id="19466" name="small-sharp-pencil_16463"/>
          <p:cNvSpPr>
            <a:spLocks noChangeAspect="1" noChangeArrowheads="1"/>
          </p:cNvSpPr>
          <p:nvPr/>
        </p:nvSpPr>
        <p:spPr bwMode="auto">
          <a:xfrm flipH="1">
            <a:off x="6040042" y="250507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7" name="small-sharp-pencil_16463"/>
          <p:cNvSpPr>
            <a:spLocks noChangeAspect="1" noChangeArrowheads="1"/>
          </p:cNvSpPr>
          <p:nvPr/>
        </p:nvSpPr>
        <p:spPr bwMode="auto">
          <a:xfrm flipH="1">
            <a:off x="7854554" y="173672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8" name="small-sharp-pencil_16463"/>
          <p:cNvSpPr>
            <a:spLocks noChangeAspect="1" noChangeArrowheads="1"/>
          </p:cNvSpPr>
          <p:nvPr/>
        </p:nvSpPr>
        <p:spPr bwMode="auto">
          <a:xfrm flipH="1">
            <a:off x="4868467" y="3308351"/>
            <a:ext cx="345281" cy="455613"/>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9" name="small-sharp-pencil_16463"/>
          <p:cNvSpPr>
            <a:spLocks noChangeAspect="1" noChangeArrowheads="1"/>
          </p:cNvSpPr>
          <p:nvPr/>
        </p:nvSpPr>
        <p:spPr bwMode="auto">
          <a:xfrm flipH="1">
            <a:off x="1546623" y="3409950"/>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0" name="small-sharp-pencil_16463"/>
          <p:cNvSpPr>
            <a:spLocks noChangeAspect="1" noChangeArrowheads="1"/>
          </p:cNvSpPr>
          <p:nvPr/>
        </p:nvSpPr>
        <p:spPr bwMode="auto">
          <a:xfrm flipH="1">
            <a:off x="3445669" y="3009900"/>
            <a:ext cx="34409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1" name="文本框 36"/>
          <p:cNvSpPr txBox="1">
            <a:spLocks noChangeArrowheads="1"/>
          </p:cNvSpPr>
          <p:nvPr/>
        </p:nvSpPr>
        <p:spPr bwMode="auto">
          <a:xfrm>
            <a:off x="5307806" y="1581151"/>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第四节</a:t>
            </a:r>
          </a:p>
        </p:txBody>
      </p:sp>
      <p:sp>
        <p:nvSpPr>
          <p:cNvPr id="19472" name="文本框 37"/>
          <p:cNvSpPr txBox="1">
            <a:spLocks noChangeArrowheads="1"/>
          </p:cNvSpPr>
          <p:nvPr/>
        </p:nvSpPr>
        <p:spPr bwMode="auto">
          <a:xfrm>
            <a:off x="4807743" y="2019300"/>
            <a:ext cx="214907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公共</a:t>
            </a:r>
            <a:r>
              <a:rPr lang="zh-CN" altLang="en-US" sz="2000" dirty="0" smtClean="0">
                <a:solidFill>
                  <a:srgbClr val="0D0D0D"/>
                </a:solidFill>
                <a:ea typeface="宋体" panose="02010600030101010101" pitchFamily="2" charset="-122"/>
                <a:sym typeface="思源黑体 CN Light" charset="0"/>
              </a:rPr>
              <a:t>政策研究的意义</a:t>
            </a:r>
            <a:r>
              <a:rPr lang="zh-CN" altLang="en-US" sz="2000" dirty="0">
                <a:solidFill>
                  <a:srgbClr val="0D0D0D"/>
                </a:solidFill>
                <a:ea typeface="宋体" panose="02010600030101010101" pitchFamily="2" charset="-122"/>
                <a:sym typeface="思源黑体 CN Light" charset="0"/>
              </a:rPr>
              <a:t>、范式与途径</a:t>
            </a:r>
          </a:p>
        </p:txBody>
      </p:sp>
      <p:sp>
        <p:nvSpPr>
          <p:cNvPr id="19473" name="文本框 36"/>
          <p:cNvSpPr txBox="1">
            <a:spLocks noChangeArrowheads="1"/>
          </p:cNvSpPr>
          <p:nvPr/>
        </p:nvSpPr>
        <p:spPr bwMode="auto">
          <a:xfrm>
            <a:off x="4572000" y="40751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第三节</a:t>
            </a:r>
          </a:p>
        </p:txBody>
      </p:sp>
      <p:sp>
        <p:nvSpPr>
          <p:cNvPr id="19474" name="文本框 37"/>
          <p:cNvSpPr txBox="1">
            <a:spLocks noChangeArrowheads="1"/>
          </p:cNvSpPr>
          <p:nvPr/>
        </p:nvSpPr>
        <p:spPr bwMode="auto">
          <a:xfrm>
            <a:off x="4201716" y="4581526"/>
            <a:ext cx="22562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公共政策学的产生与发展</a:t>
            </a:r>
          </a:p>
        </p:txBody>
      </p:sp>
      <p:sp>
        <p:nvSpPr>
          <p:cNvPr id="19476" name="文本框 37"/>
          <p:cNvSpPr txBox="1">
            <a:spLocks noChangeArrowheads="1"/>
          </p:cNvSpPr>
          <p:nvPr/>
        </p:nvSpPr>
        <p:spPr bwMode="auto">
          <a:xfrm>
            <a:off x="2462212" y="2365376"/>
            <a:ext cx="21097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公共政策的类型与功能</a:t>
            </a:r>
          </a:p>
        </p:txBody>
      </p:sp>
      <p:sp>
        <p:nvSpPr>
          <p:cNvPr id="19477" name="文本框 36"/>
          <p:cNvSpPr txBox="1">
            <a:spLocks noChangeArrowheads="1"/>
          </p:cNvSpPr>
          <p:nvPr/>
        </p:nvSpPr>
        <p:spPr bwMode="auto">
          <a:xfrm>
            <a:off x="7192566" y="2660651"/>
            <a:ext cx="125134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第五节</a:t>
            </a:r>
          </a:p>
        </p:txBody>
      </p:sp>
      <p:sp>
        <p:nvSpPr>
          <p:cNvPr id="19478" name="文本框 37"/>
          <p:cNvSpPr txBox="1">
            <a:spLocks noChangeArrowheads="1"/>
          </p:cNvSpPr>
          <p:nvPr/>
        </p:nvSpPr>
        <p:spPr bwMode="auto">
          <a:xfrm>
            <a:off x="7192566" y="3190875"/>
            <a:ext cx="18752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本</a:t>
            </a:r>
            <a:r>
              <a:rPr lang="zh-CN" altLang="en-US" sz="2000" dirty="0" smtClean="0">
                <a:solidFill>
                  <a:srgbClr val="0D0D0D"/>
                </a:solidFill>
                <a:ea typeface="宋体" panose="02010600030101010101" pitchFamily="2" charset="-122"/>
                <a:sym typeface="思源黑体 CN Light" charset="0"/>
              </a:rPr>
              <a:t>书框架</a:t>
            </a:r>
            <a:r>
              <a:rPr lang="zh-CN" altLang="en-US" sz="2000" dirty="0">
                <a:solidFill>
                  <a:srgbClr val="0D0D0D"/>
                </a:solidFill>
                <a:ea typeface="宋体" panose="02010600030101010101" pitchFamily="2" charset="-122"/>
                <a:sym typeface="思源黑体 CN Light" charset="0"/>
              </a:rPr>
              <a:t>与内容</a:t>
            </a:r>
          </a:p>
        </p:txBody>
      </p:sp>
      <p:sp>
        <p:nvSpPr>
          <p:cNvPr id="19479" name="文本框 36"/>
          <p:cNvSpPr txBox="1">
            <a:spLocks noChangeArrowheads="1"/>
          </p:cNvSpPr>
          <p:nvPr/>
        </p:nvSpPr>
        <p:spPr bwMode="auto">
          <a:xfrm>
            <a:off x="920353" y="43164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a:solidFill>
                  <a:srgbClr val="0D0D0D"/>
                </a:solidFill>
                <a:ea typeface="宋体" panose="02010600030101010101" pitchFamily="2" charset="-122"/>
                <a:sym typeface="思源黑体 CN Light" charset="0"/>
              </a:rPr>
              <a:t>第一节</a:t>
            </a:r>
          </a:p>
        </p:txBody>
      </p:sp>
      <p:sp>
        <p:nvSpPr>
          <p:cNvPr id="19480" name="文本框 37"/>
          <p:cNvSpPr txBox="1">
            <a:spLocks noChangeArrowheads="1"/>
          </p:cNvSpPr>
          <p:nvPr/>
        </p:nvSpPr>
        <p:spPr bwMode="auto">
          <a:xfrm>
            <a:off x="647701" y="4837113"/>
            <a:ext cx="205978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公共政策的内涵与特征</a:t>
            </a:r>
          </a:p>
        </p:txBody>
      </p:sp>
      <p:sp>
        <p:nvSpPr>
          <p:cNvPr id="29" name="文本框 36"/>
          <p:cNvSpPr txBox="1">
            <a:spLocks noChangeArrowheads="1"/>
          </p:cNvSpPr>
          <p:nvPr/>
        </p:nvSpPr>
        <p:spPr bwMode="auto">
          <a:xfrm>
            <a:off x="2667596" y="1784352"/>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smtClean="0">
                <a:solidFill>
                  <a:srgbClr val="0D0D0D"/>
                </a:solidFill>
                <a:ea typeface="宋体" panose="02010600030101010101" pitchFamily="2" charset="-122"/>
                <a:sym typeface="思源黑体 CN Light" charset="0"/>
              </a:rPr>
              <a:t>第二节</a:t>
            </a:r>
            <a:endParaRPr lang="zh-CN" altLang="en-US" sz="2400" b="1" dirty="0">
              <a:solidFill>
                <a:srgbClr val="0D0D0D"/>
              </a:solidFill>
              <a:ea typeface="宋体" panose="02010600030101010101" pitchFamily="2" charset="-122"/>
              <a:sym typeface="思源黑体 CN Light"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marL="0" indent="0">
              <a:spcBef>
                <a:spcPts val="1200"/>
              </a:spcBef>
              <a:buNone/>
            </a:pPr>
            <a:r>
              <a:rPr lang="en-US" altLang="zh-CN" dirty="0">
                <a:sym typeface="思源黑体 CN Light" charset="0"/>
              </a:rPr>
              <a:t> </a:t>
            </a:r>
            <a:r>
              <a:rPr lang="en-US" altLang="zh-CN" dirty="0" smtClean="0">
                <a:sym typeface="思源黑体 CN Light" charset="0"/>
              </a:rPr>
              <a:t>  </a:t>
            </a:r>
          </a:p>
          <a:p>
            <a:pPr marL="0" indent="0">
              <a:spcBef>
                <a:spcPts val="1200"/>
              </a:spcBef>
              <a:buNone/>
            </a:pPr>
            <a:endParaRPr lang="en-US" altLang="zh-CN" dirty="0" smtClean="0">
              <a:sym typeface="思源黑体 CN Light" charset="0"/>
            </a:endParaRPr>
          </a:p>
          <a:p>
            <a:pPr marL="0" indent="0">
              <a:lnSpc>
                <a:spcPct val="150000"/>
              </a:lnSpc>
              <a:spcBef>
                <a:spcPts val="1200"/>
              </a:spcBef>
              <a:buNone/>
            </a:pPr>
            <a:r>
              <a:rPr dirty="0">
                <a:sym typeface="思源黑体 CN Light" charset="0"/>
              </a:rPr>
              <a:t>    </a:t>
            </a:r>
            <a:r>
              <a:rPr sz="2400" dirty="0">
                <a:sym typeface="思源黑体 CN Light" charset="0"/>
              </a:rPr>
              <a:t> 基于系统工程的理论和方法，公共政策系统是由公共政策主体、公共政策客体、公共政策环境、公共政策工具等各因素相互作用而构成的社会政治系统，是公共政策运行的载体，是公共政策过程展开的基础。</a:t>
            </a:r>
          </a:p>
        </p:txBody>
      </p:sp>
    </p:spTree>
    <p:extLst>
      <p:ext uri="{BB962C8B-B14F-4D97-AF65-F5344CB8AC3E}">
        <p14:creationId xmlns:p14="http://schemas.microsoft.com/office/powerpoint/2010/main" val="42845114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nvGrpSpPr>
          <p:cNvPr id="19459" name="组合 7"/>
          <p:cNvGrpSpPr/>
          <p:nvPr/>
        </p:nvGrpSpPr>
        <p:grpSpPr bwMode="auto">
          <a:xfrm>
            <a:off x="-7144" y="1352551"/>
            <a:ext cx="9154716" cy="3228975"/>
            <a:chOff x="-9525" y="1809750"/>
            <a:chExt cx="12201525" cy="3228975"/>
          </a:xfrm>
        </p:grpSpPr>
        <p:sp>
          <p:nvSpPr>
            <p:cNvPr id="2" name="任意多边形: 形状 1"/>
            <p:cNvSpPr/>
            <p:nvPr/>
          </p:nvSpPr>
          <p:spPr>
            <a:xfrm>
              <a:off x="-9525" y="1809750"/>
              <a:ext cx="12201525" cy="3228975"/>
            </a:xfrm>
            <a:custGeom>
              <a:avLst/>
              <a:gdLst>
                <a:gd name="connsiteX0" fmla="*/ 0 w 12201525"/>
                <a:gd name="connsiteY0" fmla="*/ 3228975 h 3228975"/>
                <a:gd name="connsiteX1" fmla="*/ 2238375 w 12201525"/>
                <a:gd name="connsiteY1" fmla="*/ 2476500 h 3228975"/>
                <a:gd name="connsiteX2" fmla="*/ 4791075 w 12201525"/>
                <a:gd name="connsiteY2" fmla="*/ 2152650 h 3228975"/>
                <a:gd name="connsiteX3" fmla="*/ 6629400 w 12201525"/>
                <a:gd name="connsiteY3" fmla="*/ 2381250 h 3228975"/>
                <a:gd name="connsiteX4" fmla="*/ 8134350 w 12201525"/>
                <a:gd name="connsiteY4" fmla="*/ 1581150 h 3228975"/>
                <a:gd name="connsiteX5" fmla="*/ 9467850 w 12201525"/>
                <a:gd name="connsiteY5" fmla="*/ 1333500 h 3228975"/>
                <a:gd name="connsiteX6" fmla="*/ 12201525 w 12201525"/>
                <a:gd name="connsiteY6" fmla="*/ 0 h 3228975"/>
                <a:gd name="connsiteX0-1" fmla="*/ 0 w 12201525"/>
                <a:gd name="connsiteY0-2" fmla="*/ 3228975 h 3228975"/>
                <a:gd name="connsiteX1-3" fmla="*/ 2238375 w 12201525"/>
                <a:gd name="connsiteY1-4" fmla="*/ 2476500 h 3228975"/>
                <a:gd name="connsiteX2-5" fmla="*/ 4791075 w 12201525"/>
                <a:gd name="connsiteY2-6" fmla="*/ 2152650 h 3228975"/>
                <a:gd name="connsiteX3-7" fmla="*/ 6629400 w 12201525"/>
                <a:gd name="connsiteY3-8" fmla="*/ 2381250 h 3228975"/>
                <a:gd name="connsiteX4-9" fmla="*/ 8134350 w 12201525"/>
                <a:gd name="connsiteY4-10" fmla="*/ 1581150 h 3228975"/>
                <a:gd name="connsiteX5-11" fmla="*/ 9467850 w 12201525"/>
                <a:gd name="connsiteY5-12" fmla="*/ 1333500 h 3228975"/>
                <a:gd name="connsiteX6-13" fmla="*/ 12201525 w 12201525"/>
                <a:gd name="connsiteY6-14" fmla="*/ 0 h 3228975"/>
                <a:gd name="connsiteX0-15" fmla="*/ 0 w 12201525"/>
                <a:gd name="connsiteY0-16" fmla="*/ 3228975 h 3228975"/>
                <a:gd name="connsiteX1-17" fmla="*/ 2238375 w 12201525"/>
                <a:gd name="connsiteY1-18" fmla="*/ 2476500 h 3228975"/>
                <a:gd name="connsiteX2-19" fmla="*/ 4791075 w 12201525"/>
                <a:gd name="connsiteY2-20" fmla="*/ 2152650 h 3228975"/>
                <a:gd name="connsiteX3-21" fmla="*/ 6629400 w 12201525"/>
                <a:gd name="connsiteY3-22" fmla="*/ 2381250 h 3228975"/>
                <a:gd name="connsiteX4-23" fmla="*/ 8134350 w 12201525"/>
                <a:gd name="connsiteY4-24" fmla="*/ 1581150 h 3228975"/>
                <a:gd name="connsiteX5-25" fmla="*/ 9467850 w 12201525"/>
                <a:gd name="connsiteY5-26" fmla="*/ 1333500 h 3228975"/>
                <a:gd name="connsiteX6-27" fmla="*/ 12201525 w 12201525"/>
                <a:gd name="connsiteY6-28" fmla="*/ 0 h 3228975"/>
                <a:gd name="connsiteX0-29" fmla="*/ 0 w 12201525"/>
                <a:gd name="connsiteY0-30" fmla="*/ 3228975 h 3228975"/>
                <a:gd name="connsiteX1-31" fmla="*/ 2238375 w 12201525"/>
                <a:gd name="connsiteY1-32" fmla="*/ 2476500 h 3228975"/>
                <a:gd name="connsiteX2-33" fmla="*/ 4791075 w 12201525"/>
                <a:gd name="connsiteY2-34" fmla="*/ 2152650 h 3228975"/>
                <a:gd name="connsiteX3-35" fmla="*/ 6629400 w 12201525"/>
                <a:gd name="connsiteY3-36" fmla="*/ 2381250 h 3228975"/>
                <a:gd name="connsiteX4-37" fmla="*/ 8134350 w 12201525"/>
                <a:gd name="connsiteY4-38" fmla="*/ 1581150 h 3228975"/>
                <a:gd name="connsiteX5-39" fmla="*/ 9467850 w 12201525"/>
                <a:gd name="connsiteY5-40" fmla="*/ 1333500 h 3228975"/>
                <a:gd name="connsiteX6-41" fmla="*/ 12201525 w 12201525"/>
                <a:gd name="connsiteY6-42" fmla="*/ 0 h 3228975"/>
                <a:gd name="connsiteX0-43" fmla="*/ 0 w 12201525"/>
                <a:gd name="connsiteY0-44" fmla="*/ 3228975 h 3228975"/>
                <a:gd name="connsiteX1-45" fmla="*/ 2238375 w 12201525"/>
                <a:gd name="connsiteY1-46" fmla="*/ 2476500 h 3228975"/>
                <a:gd name="connsiteX2-47" fmla="*/ 4791075 w 12201525"/>
                <a:gd name="connsiteY2-48" fmla="*/ 2152650 h 3228975"/>
                <a:gd name="connsiteX3-49" fmla="*/ 6629400 w 12201525"/>
                <a:gd name="connsiteY3-50" fmla="*/ 2381250 h 3228975"/>
                <a:gd name="connsiteX4-51" fmla="*/ 8134350 w 12201525"/>
                <a:gd name="connsiteY4-52" fmla="*/ 1581150 h 3228975"/>
                <a:gd name="connsiteX5-53" fmla="*/ 9467850 w 12201525"/>
                <a:gd name="connsiteY5-54" fmla="*/ 1333500 h 3228975"/>
                <a:gd name="connsiteX6-55" fmla="*/ 12201525 w 12201525"/>
                <a:gd name="connsiteY6-56" fmla="*/ 0 h 3228975"/>
                <a:gd name="connsiteX0-57" fmla="*/ 0 w 12201525"/>
                <a:gd name="connsiteY0-58" fmla="*/ 3228975 h 3228975"/>
                <a:gd name="connsiteX1-59" fmla="*/ 2238375 w 12201525"/>
                <a:gd name="connsiteY1-60" fmla="*/ 2476500 h 3228975"/>
                <a:gd name="connsiteX2-61" fmla="*/ 4791075 w 12201525"/>
                <a:gd name="connsiteY2-62" fmla="*/ 2152650 h 3228975"/>
                <a:gd name="connsiteX3-63" fmla="*/ 6629400 w 12201525"/>
                <a:gd name="connsiteY3-64" fmla="*/ 2381250 h 3228975"/>
                <a:gd name="connsiteX4-65" fmla="*/ 8134350 w 12201525"/>
                <a:gd name="connsiteY4-66" fmla="*/ 1581150 h 3228975"/>
                <a:gd name="connsiteX5-67" fmla="*/ 9467850 w 12201525"/>
                <a:gd name="connsiteY5-68" fmla="*/ 1333500 h 3228975"/>
                <a:gd name="connsiteX6-69" fmla="*/ 12201525 w 12201525"/>
                <a:gd name="connsiteY6-70" fmla="*/ 0 h 3228975"/>
                <a:gd name="connsiteX0-71" fmla="*/ 0 w 12201525"/>
                <a:gd name="connsiteY0-72" fmla="*/ 3228975 h 3228975"/>
                <a:gd name="connsiteX1-73" fmla="*/ 2238375 w 12201525"/>
                <a:gd name="connsiteY1-74" fmla="*/ 2476500 h 3228975"/>
                <a:gd name="connsiteX2-75" fmla="*/ 4791075 w 12201525"/>
                <a:gd name="connsiteY2-76" fmla="*/ 2152650 h 3228975"/>
                <a:gd name="connsiteX3-77" fmla="*/ 6629400 w 12201525"/>
                <a:gd name="connsiteY3-78" fmla="*/ 2381250 h 3228975"/>
                <a:gd name="connsiteX4-79" fmla="*/ 8134350 w 12201525"/>
                <a:gd name="connsiteY4-80" fmla="*/ 1581150 h 3228975"/>
                <a:gd name="connsiteX5-81" fmla="*/ 9467850 w 12201525"/>
                <a:gd name="connsiteY5-82" fmla="*/ 1333500 h 3228975"/>
                <a:gd name="connsiteX6-83" fmla="*/ 12201525 w 12201525"/>
                <a:gd name="connsiteY6-84" fmla="*/ 0 h 3228975"/>
                <a:gd name="connsiteX0-85" fmla="*/ 0 w 12201525"/>
                <a:gd name="connsiteY0-86" fmla="*/ 3228975 h 3228975"/>
                <a:gd name="connsiteX1-87" fmla="*/ 2238375 w 12201525"/>
                <a:gd name="connsiteY1-88" fmla="*/ 2476500 h 3228975"/>
                <a:gd name="connsiteX2-89" fmla="*/ 4791075 w 12201525"/>
                <a:gd name="connsiteY2-90" fmla="*/ 2152650 h 3228975"/>
                <a:gd name="connsiteX3-91" fmla="*/ 6629400 w 12201525"/>
                <a:gd name="connsiteY3-92" fmla="*/ 2381250 h 3228975"/>
                <a:gd name="connsiteX4-93" fmla="*/ 8134350 w 12201525"/>
                <a:gd name="connsiteY4-94" fmla="*/ 1581150 h 3228975"/>
                <a:gd name="connsiteX5-95" fmla="*/ 9467850 w 12201525"/>
                <a:gd name="connsiteY5-96" fmla="*/ 1333500 h 3228975"/>
                <a:gd name="connsiteX6-97" fmla="*/ 12201525 w 12201525"/>
                <a:gd name="connsiteY6-98" fmla="*/ 0 h 3228975"/>
                <a:gd name="connsiteX0-99" fmla="*/ 0 w 12201525"/>
                <a:gd name="connsiteY0-100" fmla="*/ 3228975 h 3228975"/>
                <a:gd name="connsiteX1-101" fmla="*/ 2238375 w 12201525"/>
                <a:gd name="connsiteY1-102" fmla="*/ 2476500 h 3228975"/>
                <a:gd name="connsiteX2-103" fmla="*/ 4791075 w 12201525"/>
                <a:gd name="connsiteY2-104" fmla="*/ 2152650 h 3228975"/>
                <a:gd name="connsiteX3-105" fmla="*/ 6629400 w 12201525"/>
                <a:gd name="connsiteY3-106" fmla="*/ 2381250 h 3228975"/>
                <a:gd name="connsiteX4-107" fmla="*/ 8134350 w 12201525"/>
                <a:gd name="connsiteY4-108" fmla="*/ 1581150 h 3228975"/>
                <a:gd name="connsiteX5-109" fmla="*/ 9467850 w 12201525"/>
                <a:gd name="connsiteY5-110" fmla="*/ 1333500 h 3228975"/>
                <a:gd name="connsiteX6-111" fmla="*/ 12201525 w 12201525"/>
                <a:gd name="connsiteY6-112" fmla="*/ 0 h 3228975"/>
                <a:gd name="connsiteX0-113" fmla="*/ 0 w 12201525"/>
                <a:gd name="connsiteY0-114" fmla="*/ 3228975 h 3228975"/>
                <a:gd name="connsiteX1-115" fmla="*/ 2238375 w 12201525"/>
                <a:gd name="connsiteY1-116" fmla="*/ 2476500 h 3228975"/>
                <a:gd name="connsiteX2-117" fmla="*/ 4791075 w 12201525"/>
                <a:gd name="connsiteY2-118" fmla="*/ 2152650 h 3228975"/>
                <a:gd name="connsiteX3-119" fmla="*/ 6629400 w 12201525"/>
                <a:gd name="connsiteY3-120" fmla="*/ 2381250 h 3228975"/>
                <a:gd name="connsiteX4-121" fmla="*/ 8134350 w 12201525"/>
                <a:gd name="connsiteY4-122" fmla="*/ 1581150 h 3228975"/>
                <a:gd name="connsiteX5-123" fmla="*/ 9467850 w 12201525"/>
                <a:gd name="connsiteY5-124" fmla="*/ 1333500 h 3228975"/>
                <a:gd name="connsiteX6-125" fmla="*/ 12201525 w 12201525"/>
                <a:gd name="connsiteY6-126" fmla="*/ 0 h 3228975"/>
                <a:gd name="connsiteX0-127" fmla="*/ 0 w 12201525"/>
                <a:gd name="connsiteY0-128" fmla="*/ 3228975 h 3228975"/>
                <a:gd name="connsiteX1-129" fmla="*/ 2238375 w 12201525"/>
                <a:gd name="connsiteY1-130" fmla="*/ 2476500 h 3228975"/>
                <a:gd name="connsiteX2-131" fmla="*/ 4791075 w 12201525"/>
                <a:gd name="connsiteY2-132" fmla="*/ 2152650 h 3228975"/>
                <a:gd name="connsiteX3-133" fmla="*/ 6629400 w 12201525"/>
                <a:gd name="connsiteY3-134" fmla="*/ 2381250 h 3228975"/>
                <a:gd name="connsiteX4-135" fmla="*/ 8134350 w 12201525"/>
                <a:gd name="connsiteY4-136" fmla="*/ 1581150 h 3228975"/>
                <a:gd name="connsiteX5-137" fmla="*/ 9467850 w 12201525"/>
                <a:gd name="connsiteY5-138" fmla="*/ 1333500 h 3228975"/>
                <a:gd name="connsiteX6-139" fmla="*/ 12201525 w 12201525"/>
                <a:gd name="connsiteY6-140" fmla="*/ 0 h 3228975"/>
                <a:gd name="connsiteX0-141" fmla="*/ 0 w 12201525"/>
                <a:gd name="connsiteY0-142" fmla="*/ 3228975 h 3228975"/>
                <a:gd name="connsiteX1-143" fmla="*/ 2238375 w 12201525"/>
                <a:gd name="connsiteY1-144" fmla="*/ 2476500 h 3228975"/>
                <a:gd name="connsiteX2-145" fmla="*/ 4791075 w 12201525"/>
                <a:gd name="connsiteY2-146" fmla="*/ 2152650 h 3228975"/>
                <a:gd name="connsiteX3-147" fmla="*/ 6629400 w 12201525"/>
                <a:gd name="connsiteY3-148" fmla="*/ 2381250 h 3228975"/>
                <a:gd name="connsiteX4-149" fmla="*/ 8134350 w 12201525"/>
                <a:gd name="connsiteY4-150" fmla="*/ 1581150 h 3228975"/>
                <a:gd name="connsiteX5-151" fmla="*/ 9467850 w 12201525"/>
                <a:gd name="connsiteY5-152" fmla="*/ 1333500 h 3228975"/>
                <a:gd name="connsiteX6-153" fmla="*/ 12201525 w 12201525"/>
                <a:gd name="connsiteY6-154" fmla="*/ 0 h 3228975"/>
                <a:gd name="connsiteX0-155" fmla="*/ 0 w 12201525"/>
                <a:gd name="connsiteY0-156" fmla="*/ 3228975 h 3228975"/>
                <a:gd name="connsiteX1-157" fmla="*/ 2238375 w 12201525"/>
                <a:gd name="connsiteY1-158" fmla="*/ 2476500 h 3228975"/>
                <a:gd name="connsiteX2-159" fmla="*/ 4791075 w 12201525"/>
                <a:gd name="connsiteY2-160" fmla="*/ 2152650 h 3228975"/>
                <a:gd name="connsiteX3-161" fmla="*/ 6629400 w 12201525"/>
                <a:gd name="connsiteY3-162" fmla="*/ 2381250 h 3228975"/>
                <a:gd name="connsiteX4-163" fmla="*/ 8134350 w 12201525"/>
                <a:gd name="connsiteY4-164" fmla="*/ 1581150 h 3228975"/>
                <a:gd name="connsiteX5-165" fmla="*/ 9467850 w 12201525"/>
                <a:gd name="connsiteY5-166" fmla="*/ 1333500 h 3228975"/>
                <a:gd name="connsiteX6-167" fmla="*/ 12201525 w 12201525"/>
                <a:gd name="connsiteY6-168" fmla="*/ 0 h 3228975"/>
                <a:gd name="connsiteX0-169" fmla="*/ 0 w 12201525"/>
                <a:gd name="connsiteY0-170" fmla="*/ 3228975 h 3228975"/>
                <a:gd name="connsiteX1-171" fmla="*/ 2238375 w 12201525"/>
                <a:gd name="connsiteY1-172" fmla="*/ 2476500 h 3228975"/>
                <a:gd name="connsiteX2-173" fmla="*/ 4791075 w 12201525"/>
                <a:gd name="connsiteY2-174" fmla="*/ 2152650 h 3228975"/>
                <a:gd name="connsiteX3-175" fmla="*/ 6629400 w 12201525"/>
                <a:gd name="connsiteY3-176" fmla="*/ 2381250 h 3228975"/>
                <a:gd name="connsiteX4-177" fmla="*/ 8134350 w 12201525"/>
                <a:gd name="connsiteY4-178" fmla="*/ 1581150 h 3228975"/>
                <a:gd name="connsiteX5-179" fmla="*/ 9467850 w 12201525"/>
                <a:gd name="connsiteY5-180" fmla="*/ 1333500 h 3228975"/>
                <a:gd name="connsiteX6-181" fmla="*/ 12201525 w 12201525"/>
                <a:gd name="connsiteY6-182" fmla="*/ 0 h 3228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01525" h="3228975">
                  <a:moveTo>
                    <a:pt x="0" y="3228975"/>
                  </a:moveTo>
                  <a:cubicBezTo>
                    <a:pt x="746125" y="2978150"/>
                    <a:pt x="1868488" y="2541587"/>
                    <a:pt x="2238375" y="2476500"/>
                  </a:cubicBezTo>
                  <a:cubicBezTo>
                    <a:pt x="2608262" y="2411413"/>
                    <a:pt x="4402138" y="2111375"/>
                    <a:pt x="4791075" y="2152650"/>
                  </a:cubicBezTo>
                  <a:cubicBezTo>
                    <a:pt x="5180012" y="2193925"/>
                    <a:pt x="6072188" y="2476500"/>
                    <a:pt x="6629400" y="2381250"/>
                  </a:cubicBezTo>
                  <a:cubicBezTo>
                    <a:pt x="7186613" y="2286000"/>
                    <a:pt x="7623175" y="1635125"/>
                    <a:pt x="8134350" y="1581150"/>
                  </a:cubicBezTo>
                  <a:cubicBezTo>
                    <a:pt x="8645525" y="1527175"/>
                    <a:pt x="9042400" y="1568450"/>
                    <a:pt x="9467850" y="1333500"/>
                  </a:cubicBezTo>
                  <a:cubicBezTo>
                    <a:pt x="9893300" y="1098550"/>
                    <a:pt x="11290300" y="444500"/>
                    <a:pt x="12201525" y="0"/>
                  </a:cubicBezTo>
                </a:path>
              </a:pathLst>
            </a:custGeom>
            <a:no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椭圆 2"/>
            <p:cNvSpPr/>
            <p:nvPr/>
          </p:nvSpPr>
          <p:spPr>
            <a:xfrm>
              <a:off x="1981200" y="427672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椭圆 3"/>
            <p:cNvSpPr/>
            <p:nvPr/>
          </p:nvSpPr>
          <p:spPr>
            <a:xfrm>
              <a:off x="4552950" y="38766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 name="椭圆 4"/>
            <p:cNvSpPr/>
            <p:nvPr/>
          </p:nvSpPr>
          <p:spPr>
            <a:xfrm>
              <a:off x="6410325" y="4138613"/>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 name="椭圆 5"/>
            <p:cNvSpPr/>
            <p:nvPr/>
          </p:nvSpPr>
          <p:spPr>
            <a:xfrm>
              <a:off x="7972425" y="33051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7" name="椭圆 6"/>
            <p:cNvSpPr/>
            <p:nvPr/>
          </p:nvSpPr>
          <p:spPr>
            <a:xfrm>
              <a:off x="10391775" y="2533650"/>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sp>
        <p:nvSpPr>
          <p:cNvPr id="19466" name="small-sharp-pencil_16463"/>
          <p:cNvSpPr>
            <a:spLocks noChangeAspect="1" noChangeArrowheads="1"/>
          </p:cNvSpPr>
          <p:nvPr/>
        </p:nvSpPr>
        <p:spPr bwMode="auto">
          <a:xfrm flipH="1">
            <a:off x="6040042" y="250507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7" name="small-sharp-pencil_16463"/>
          <p:cNvSpPr>
            <a:spLocks noChangeAspect="1" noChangeArrowheads="1"/>
          </p:cNvSpPr>
          <p:nvPr/>
        </p:nvSpPr>
        <p:spPr bwMode="auto">
          <a:xfrm flipH="1">
            <a:off x="7854554" y="173672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8" name="small-sharp-pencil_16463"/>
          <p:cNvSpPr>
            <a:spLocks noChangeAspect="1" noChangeArrowheads="1"/>
          </p:cNvSpPr>
          <p:nvPr/>
        </p:nvSpPr>
        <p:spPr bwMode="auto">
          <a:xfrm flipH="1">
            <a:off x="4868467" y="3308351"/>
            <a:ext cx="345281" cy="455613"/>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9" name="small-sharp-pencil_16463"/>
          <p:cNvSpPr>
            <a:spLocks noChangeAspect="1" noChangeArrowheads="1"/>
          </p:cNvSpPr>
          <p:nvPr/>
        </p:nvSpPr>
        <p:spPr bwMode="auto">
          <a:xfrm flipH="1">
            <a:off x="1546623" y="3409950"/>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0" name="small-sharp-pencil_16463"/>
          <p:cNvSpPr>
            <a:spLocks noChangeAspect="1" noChangeArrowheads="1"/>
          </p:cNvSpPr>
          <p:nvPr/>
        </p:nvSpPr>
        <p:spPr bwMode="auto">
          <a:xfrm flipH="1">
            <a:off x="3445669" y="3009900"/>
            <a:ext cx="34409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1" name="文本框 36"/>
          <p:cNvSpPr txBox="1">
            <a:spLocks noChangeArrowheads="1"/>
          </p:cNvSpPr>
          <p:nvPr/>
        </p:nvSpPr>
        <p:spPr bwMode="auto">
          <a:xfrm>
            <a:off x="5307806" y="1581151"/>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第四节</a:t>
            </a:r>
          </a:p>
        </p:txBody>
      </p:sp>
      <p:sp>
        <p:nvSpPr>
          <p:cNvPr id="19472" name="文本框 37"/>
          <p:cNvSpPr txBox="1">
            <a:spLocks noChangeArrowheads="1"/>
          </p:cNvSpPr>
          <p:nvPr/>
        </p:nvSpPr>
        <p:spPr bwMode="auto">
          <a:xfrm>
            <a:off x="4807743" y="2019300"/>
            <a:ext cx="2149079"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公共政策工具</a:t>
            </a:r>
          </a:p>
        </p:txBody>
      </p:sp>
      <p:sp>
        <p:nvSpPr>
          <p:cNvPr id="19473" name="文本框 36"/>
          <p:cNvSpPr txBox="1">
            <a:spLocks noChangeArrowheads="1"/>
          </p:cNvSpPr>
          <p:nvPr/>
        </p:nvSpPr>
        <p:spPr bwMode="auto">
          <a:xfrm>
            <a:off x="4572000" y="40751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第三节</a:t>
            </a:r>
          </a:p>
        </p:txBody>
      </p:sp>
      <p:sp>
        <p:nvSpPr>
          <p:cNvPr id="19474" name="文本框 37"/>
          <p:cNvSpPr txBox="1">
            <a:spLocks noChangeArrowheads="1"/>
          </p:cNvSpPr>
          <p:nvPr/>
        </p:nvSpPr>
        <p:spPr bwMode="auto">
          <a:xfrm>
            <a:off x="4201716" y="4581526"/>
            <a:ext cx="2256234"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公共政策环境</a:t>
            </a:r>
          </a:p>
        </p:txBody>
      </p:sp>
      <p:sp>
        <p:nvSpPr>
          <p:cNvPr id="19476" name="文本框 37"/>
          <p:cNvSpPr txBox="1">
            <a:spLocks noChangeArrowheads="1"/>
          </p:cNvSpPr>
          <p:nvPr/>
        </p:nvSpPr>
        <p:spPr bwMode="auto">
          <a:xfrm>
            <a:off x="2462212" y="2365376"/>
            <a:ext cx="2109788"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a:solidFill>
                  <a:srgbClr val="0D0D0D"/>
                </a:solidFill>
                <a:ea typeface="宋体" panose="02010600030101010101" pitchFamily="2" charset="-122"/>
                <a:sym typeface="思源黑体 CN Light" charset="0"/>
              </a:rPr>
              <a:t>公共政策客体</a:t>
            </a:r>
          </a:p>
        </p:txBody>
      </p:sp>
      <p:sp>
        <p:nvSpPr>
          <p:cNvPr id="19477" name="文本框 36"/>
          <p:cNvSpPr txBox="1">
            <a:spLocks noChangeArrowheads="1"/>
          </p:cNvSpPr>
          <p:nvPr/>
        </p:nvSpPr>
        <p:spPr bwMode="auto">
          <a:xfrm>
            <a:off x="7192566" y="2660651"/>
            <a:ext cx="125134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第五节</a:t>
            </a:r>
          </a:p>
        </p:txBody>
      </p:sp>
      <p:sp>
        <p:nvSpPr>
          <p:cNvPr id="19478" name="文本框 37"/>
          <p:cNvSpPr txBox="1">
            <a:spLocks noChangeArrowheads="1"/>
          </p:cNvSpPr>
          <p:nvPr/>
        </p:nvSpPr>
        <p:spPr bwMode="auto">
          <a:xfrm>
            <a:off x="7192566" y="3190875"/>
            <a:ext cx="1875234"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公共政策运行</a:t>
            </a:r>
          </a:p>
        </p:txBody>
      </p:sp>
      <p:sp>
        <p:nvSpPr>
          <p:cNvPr id="19479" name="文本框 36"/>
          <p:cNvSpPr txBox="1">
            <a:spLocks noChangeArrowheads="1"/>
          </p:cNvSpPr>
          <p:nvPr/>
        </p:nvSpPr>
        <p:spPr bwMode="auto">
          <a:xfrm>
            <a:off x="920353" y="43164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a:solidFill>
                  <a:srgbClr val="0D0D0D"/>
                </a:solidFill>
                <a:ea typeface="宋体" panose="02010600030101010101" pitchFamily="2" charset="-122"/>
                <a:sym typeface="思源黑体 CN Light" charset="0"/>
              </a:rPr>
              <a:t>第一节</a:t>
            </a:r>
          </a:p>
        </p:txBody>
      </p:sp>
      <p:sp>
        <p:nvSpPr>
          <p:cNvPr id="19480" name="文本框 37"/>
          <p:cNvSpPr txBox="1">
            <a:spLocks noChangeArrowheads="1"/>
          </p:cNvSpPr>
          <p:nvPr/>
        </p:nvSpPr>
        <p:spPr bwMode="auto">
          <a:xfrm>
            <a:off x="647701" y="4837113"/>
            <a:ext cx="2059781"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0D0D0D"/>
                </a:solidFill>
                <a:ea typeface="宋体" panose="02010600030101010101" pitchFamily="2" charset="-122"/>
                <a:sym typeface="思源黑体 CN Light" charset="0"/>
              </a:rPr>
              <a:t>公共政策主体</a:t>
            </a:r>
          </a:p>
        </p:txBody>
      </p:sp>
      <p:sp>
        <p:nvSpPr>
          <p:cNvPr id="29" name="文本框 36"/>
          <p:cNvSpPr txBox="1">
            <a:spLocks noChangeArrowheads="1"/>
          </p:cNvSpPr>
          <p:nvPr/>
        </p:nvSpPr>
        <p:spPr bwMode="auto">
          <a:xfrm>
            <a:off x="2667596" y="1784352"/>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smtClean="0">
                <a:solidFill>
                  <a:srgbClr val="0D0D0D"/>
                </a:solidFill>
                <a:ea typeface="宋体" panose="02010600030101010101" pitchFamily="2" charset="-122"/>
                <a:sym typeface="思源黑体 CN Light" charset="0"/>
              </a:rPr>
              <a:t>第二节</a:t>
            </a:r>
            <a:endParaRPr lang="zh-CN" altLang="en-US" sz="2400" b="1" dirty="0">
              <a:solidFill>
                <a:srgbClr val="0D0D0D"/>
              </a:solidFill>
              <a:ea typeface="宋体" panose="02010600030101010101" pitchFamily="2" charset="-122"/>
              <a:sym typeface="思源黑体 CN Light" charset="0"/>
            </a:endParaRPr>
          </a:p>
        </p:txBody>
      </p:sp>
    </p:spTree>
    <p:extLst>
      <p:ext uri="{BB962C8B-B14F-4D97-AF65-F5344CB8AC3E}">
        <p14:creationId xmlns:p14="http://schemas.microsoft.com/office/powerpoint/2010/main" val="39463986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公共政策主体</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en-US" altLang="zh-CN" dirty="0" smtClean="0">
                <a:sym typeface="思源黑体 CN Light" charset="0"/>
              </a:rPr>
              <a:t>    </a:t>
            </a:r>
          </a:p>
          <a:p>
            <a:pPr marL="0" indent="0">
              <a:lnSpc>
                <a:spcPct val="150000"/>
              </a:lnSpc>
              <a:spcBef>
                <a:spcPts val="1200"/>
              </a:spcBef>
              <a:buNone/>
            </a:pPr>
            <a:r>
              <a:rPr lang="en-US" altLang="zh-CN" sz="2400" dirty="0" smtClean="0">
                <a:sym typeface="思源黑体 CN Light" charset="0"/>
              </a:rPr>
              <a:t>    </a:t>
            </a:r>
            <a:r>
              <a:rPr lang="zh-CN" altLang="en-US" sz="2400" dirty="0" smtClean="0">
                <a:sym typeface="思源黑体 CN Light" charset="0"/>
              </a:rPr>
              <a:t>公共政策主体是指直接与间接公共政策的制定、执行、评估以及监督控制的组织与个人，具体包括立法机关、行政机关、司法机关、政党、利益集团、公民、大众媒体、思想库等。</a:t>
            </a:r>
          </a:p>
          <a:p>
            <a:pPr marL="0" indent="0">
              <a:lnSpc>
                <a:spcPct val="150000"/>
              </a:lnSpc>
              <a:spcBef>
                <a:spcPts val="1200"/>
              </a:spcBef>
              <a:buNone/>
            </a:pPr>
            <a:r>
              <a:rPr lang="zh-CN" altLang="en-US" sz="2400" dirty="0" smtClean="0">
                <a:sym typeface="思源黑体 CN Light" charset="0"/>
              </a:rPr>
              <a:t>    美国学者詹姆斯</a:t>
            </a:r>
            <a:r>
              <a:rPr lang="en-US" altLang="zh-CN" sz="2400" dirty="0" smtClean="0">
                <a:sym typeface="思源黑体 CN Light" charset="0"/>
              </a:rPr>
              <a:t>•</a:t>
            </a:r>
            <a:r>
              <a:rPr lang="zh-CN" altLang="en-US" sz="2400" dirty="0" smtClean="0">
                <a:sym typeface="思源黑体 CN Light" charset="0"/>
              </a:rPr>
              <a:t>E.安德森在《公共决策》一书中，从政策主体的身份特性出发，将其划分为官方决策者和非官方的政策活动者。</a:t>
            </a:r>
          </a:p>
        </p:txBody>
      </p:sp>
    </p:spTree>
    <p:extLst>
      <p:ext uri="{BB962C8B-B14F-4D97-AF65-F5344CB8AC3E}">
        <p14:creationId xmlns:p14="http://schemas.microsoft.com/office/powerpoint/2010/main" val="29709085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公共政策主体</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Clr>
                <a:srgbClr val="A50021"/>
              </a:buClr>
              <a:buSzPct val="75000"/>
              <a:buNone/>
            </a:pPr>
            <a:r>
              <a:rPr lang="zh-CN" altLang="en-US" sz="2400" dirty="0">
                <a:sym typeface="思源黑体 CN Light" charset="0"/>
              </a:rPr>
              <a:t>一、官方决策者</a:t>
            </a:r>
          </a:p>
          <a:p>
            <a:pPr marL="0" indent="0">
              <a:lnSpc>
                <a:spcPct val="150000"/>
              </a:lnSpc>
              <a:buClr>
                <a:srgbClr val="A50021"/>
              </a:buClr>
              <a:buSzPct val="75000"/>
              <a:buNone/>
            </a:pPr>
            <a:r>
              <a:rPr lang="zh-CN" altLang="en-US" sz="2400" dirty="0">
                <a:sym typeface="思源黑体 CN Light" charset="0"/>
              </a:rPr>
              <a:t>    官方决策者是指政治体制内行使公共权力的政策过程参与者，一般包括立法机关、行政机关、执政党和司法机关等。</a:t>
            </a:r>
          </a:p>
          <a:p>
            <a:pPr marL="0" indent="0">
              <a:lnSpc>
                <a:spcPct val="150000"/>
              </a:lnSpc>
              <a:buClr>
                <a:srgbClr val="A50021"/>
              </a:buClr>
              <a:buSzPct val="75000"/>
              <a:buNone/>
            </a:pPr>
            <a:r>
              <a:rPr lang="zh-CN" altLang="en-US" sz="2400" dirty="0">
                <a:sym typeface="思源黑体 CN Light" charset="0"/>
              </a:rPr>
              <a:t>（一）立法机关</a:t>
            </a:r>
          </a:p>
          <a:p>
            <a:pPr marL="0" indent="0">
              <a:lnSpc>
                <a:spcPct val="150000"/>
              </a:lnSpc>
              <a:buClr>
                <a:srgbClr val="A50021"/>
              </a:buClr>
              <a:buSzPct val="75000"/>
              <a:buNone/>
            </a:pPr>
            <a:r>
              <a:rPr lang="zh-CN" altLang="en-US" sz="2400" dirty="0">
                <a:sym typeface="思源黑体 CN Light" charset="0"/>
              </a:rPr>
              <a:t>    西方国家立法机关主要是指国会、议会以及代表性机构。</a:t>
            </a:r>
          </a:p>
          <a:p>
            <a:pPr marL="0" indent="0">
              <a:lnSpc>
                <a:spcPct val="150000"/>
              </a:lnSpc>
              <a:buClr>
                <a:srgbClr val="A50021"/>
              </a:buClr>
              <a:buSzPct val="75000"/>
              <a:buNone/>
            </a:pPr>
            <a:r>
              <a:rPr lang="zh-CN" altLang="en-US" sz="2400" dirty="0">
                <a:sym typeface="思源黑体 CN Light" charset="0"/>
              </a:rPr>
              <a:t>    在我国，立法机关是指全国人民代表大会及其常务委员会以及地方</a:t>
            </a:r>
            <a:r>
              <a:rPr lang="zh-CN" altLang="en-US" sz="2400" dirty="0" smtClean="0">
                <a:sym typeface="思源黑体 CN Light" charset="0"/>
              </a:rPr>
              <a:t>各级人民代表大会及其常务委员会</a:t>
            </a:r>
            <a:r>
              <a:rPr lang="zh-CN" altLang="en-US" sz="2400" dirty="0">
                <a:sym typeface="思源黑体 CN Light" charset="0"/>
              </a:rPr>
              <a:t>。 </a:t>
            </a:r>
          </a:p>
        </p:txBody>
      </p:sp>
    </p:spTree>
    <p:extLst>
      <p:ext uri="{BB962C8B-B14F-4D97-AF65-F5344CB8AC3E}">
        <p14:creationId xmlns:p14="http://schemas.microsoft.com/office/powerpoint/2010/main" val="32104594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公共政策主体</a:t>
            </a:r>
          </a:p>
        </p:txBody>
      </p:sp>
      <p:sp>
        <p:nvSpPr>
          <p:cNvPr id="3" name="内容占位符 2"/>
          <p:cNvSpPr>
            <a:spLocks noGrp="1"/>
          </p:cNvSpPr>
          <p:nvPr>
            <p:ph idx="1"/>
          </p:nvPr>
        </p:nvSpPr>
        <p:spPr>
          <a:xfrm>
            <a:off x="244929" y="1453242"/>
            <a:ext cx="8614172" cy="4985657"/>
          </a:xfrm>
        </p:spPr>
        <p:txBody>
          <a:bodyPr/>
          <a:lstStyle/>
          <a:p>
            <a:pPr marL="0" indent="0">
              <a:buClr>
                <a:srgbClr val="A50021"/>
              </a:buClr>
              <a:buSzPct val="75000"/>
              <a:buNone/>
            </a:pPr>
            <a:endParaRPr lang="en-US" altLang="zh-CN" dirty="0" smtClean="0">
              <a:sym typeface="思源黑体 CN Light" charset="0"/>
            </a:endParaRPr>
          </a:p>
          <a:p>
            <a:pPr marL="0" indent="0">
              <a:lnSpc>
                <a:spcPct val="150000"/>
              </a:lnSpc>
              <a:buClr>
                <a:srgbClr val="A50021"/>
              </a:buClr>
              <a:buSzPct val="75000"/>
              <a:buNone/>
            </a:pPr>
            <a:r>
              <a:rPr lang="zh-CN" altLang="en-US" sz="2400" dirty="0">
                <a:sym typeface="思源黑体 CN Light" charset="0"/>
              </a:rPr>
              <a:t>（二）行政机关</a:t>
            </a:r>
          </a:p>
          <a:p>
            <a:pPr marL="0" indent="0">
              <a:lnSpc>
                <a:spcPct val="150000"/>
              </a:lnSpc>
              <a:buClr>
                <a:srgbClr val="A50021"/>
              </a:buClr>
              <a:buSzPct val="75000"/>
              <a:buNone/>
            </a:pPr>
            <a:r>
              <a:rPr lang="zh-CN" altLang="en-US" sz="2400" dirty="0">
                <a:sym typeface="思源黑体 CN Light" charset="0"/>
              </a:rPr>
              <a:t>    西方国家行政机关主要是指总统及政府机构。 </a:t>
            </a:r>
          </a:p>
          <a:p>
            <a:pPr marL="0" indent="0">
              <a:lnSpc>
                <a:spcPct val="150000"/>
              </a:lnSpc>
              <a:buClr>
                <a:srgbClr val="A50021"/>
              </a:buClr>
              <a:buSzPct val="75000"/>
              <a:buNone/>
            </a:pPr>
            <a:r>
              <a:rPr lang="zh-CN" altLang="en-US" sz="2400" dirty="0">
                <a:sym typeface="思源黑体 CN Light" charset="0"/>
              </a:rPr>
              <a:t>    在我国，政府作为管理机关，是政策主体的一个重要因素。宪法规定，中华人民共和国国务院即中央人民政府，是最高权力机关的执行机关，是最高国家行政执行机关，而地方各级人民政府是地方各级权力机关的执行机关。 </a:t>
            </a:r>
          </a:p>
        </p:txBody>
      </p:sp>
    </p:spTree>
    <p:extLst>
      <p:ext uri="{BB962C8B-B14F-4D97-AF65-F5344CB8AC3E}">
        <p14:creationId xmlns:p14="http://schemas.microsoft.com/office/powerpoint/2010/main" val="37602301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公共政策主体</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Clr>
                <a:srgbClr val="A50021"/>
              </a:buClr>
              <a:buSzPct val="75000"/>
              <a:buNone/>
            </a:pPr>
            <a:r>
              <a:rPr lang="zh-CN" altLang="en-US" sz="2400" dirty="0" smtClean="0">
                <a:sym typeface="思源黑体 CN Light" charset="0"/>
              </a:rPr>
              <a:t>   </a:t>
            </a:r>
          </a:p>
          <a:p>
            <a:pPr marL="0" indent="0">
              <a:lnSpc>
                <a:spcPct val="150000"/>
              </a:lnSpc>
              <a:buClr>
                <a:srgbClr val="A50021"/>
              </a:buClr>
              <a:buSzPct val="75000"/>
              <a:buNone/>
            </a:pPr>
            <a:r>
              <a:rPr lang="zh-CN" altLang="en-US" sz="2400" dirty="0" smtClean="0">
                <a:sym typeface="思源黑体 CN Light" charset="0"/>
              </a:rPr>
              <a:t>   （三）执政党</a:t>
            </a:r>
          </a:p>
          <a:p>
            <a:pPr marL="0" indent="0">
              <a:lnSpc>
                <a:spcPct val="150000"/>
              </a:lnSpc>
              <a:buClr>
                <a:srgbClr val="A50021"/>
              </a:buClr>
              <a:buSzPct val="75000"/>
              <a:buNone/>
            </a:pPr>
            <a:r>
              <a:rPr lang="zh-CN" altLang="en-US" sz="2400" dirty="0" smtClean="0">
                <a:sym typeface="思源黑体 CN Light" charset="0"/>
              </a:rPr>
              <a:t>    在西方实行政党制度的国家，政党尤其是执政党是公共政策制定的核心力量之一，政党通过选举和一系列活动把民众及利益团体的利益与要求转变成一般的公共政策方案。</a:t>
            </a:r>
          </a:p>
          <a:p>
            <a:pPr marL="0" indent="0">
              <a:lnSpc>
                <a:spcPct val="150000"/>
              </a:lnSpc>
              <a:buClr>
                <a:srgbClr val="A50021"/>
              </a:buClr>
              <a:buSzPct val="75000"/>
              <a:buNone/>
            </a:pPr>
            <a:r>
              <a:rPr lang="zh-CN" altLang="en-US" sz="2400" dirty="0" smtClean="0">
                <a:sym typeface="思源黑体 CN Light" charset="0"/>
              </a:rPr>
              <a:t>    在我国，中国共产党是全国人民的领导核心，它在政策的制定、执行、评估和监控中起主导作用。</a:t>
            </a:r>
          </a:p>
        </p:txBody>
      </p:sp>
    </p:spTree>
    <p:extLst>
      <p:ext uri="{BB962C8B-B14F-4D97-AF65-F5344CB8AC3E}">
        <p14:creationId xmlns:p14="http://schemas.microsoft.com/office/powerpoint/2010/main" val="219087987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公共政策主体</a:t>
            </a:r>
          </a:p>
        </p:txBody>
      </p:sp>
      <p:sp>
        <p:nvSpPr>
          <p:cNvPr id="3" name="内容占位符 2"/>
          <p:cNvSpPr>
            <a:spLocks noGrp="1"/>
          </p:cNvSpPr>
          <p:nvPr>
            <p:ph idx="1"/>
          </p:nvPr>
        </p:nvSpPr>
        <p:spPr>
          <a:xfrm>
            <a:off x="244929" y="1453242"/>
            <a:ext cx="8614172" cy="4985657"/>
          </a:xfrm>
        </p:spPr>
        <p:txBody>
          <a:bodyPr/>
          <a:lstStyle/>
          <a:p>
            <a:pPr marL="0" indent="0">
              <a:buNone/>
            </a:pPr>
            <a:endParaRPr lang="zh-CN" altLang="en-US" sz="2200" dirty="0">
              <a:sym typeface="思源黑体 CN Light" charset="0"/>
            </a:endParaRPr>
          </a:p>
          <a:p>
            <a:pPr marL="0" indent="0">
              <a:buNone/>
            </a:pPr>
            <a:r>
              <a:rPr lang="zh-CN" altLang="en-US" sz="2400" dirty="0">
                <a:sym typeface="思源黑体 CN Light" charset="0"/>
              </a:rPr>
              <a:t>（四）司法机关</a:t>
            </a:r>
          </a:p>
          <a:p>
            <a:pPr marL="0" indent="0">
              <a:buNone/>
            </a:pPr>
            <a:r>
              <a:rPr lang="zh-CN" altLang="en-US" sz="2400" dirty="0">
                <a:sym typeface="思源黑体 CN Light" charset="0"/>
              </a:rPr>
              <a:t>    作为国家或政府组成部分的司法机关</a:t>
            </a:r>
            <a:r>
              <a:rPr lang="zh-CN" altLang="en-US" sz="2400" dirty="0" smtClean="0">
                <a:sym typeface="思源黑体 CN Light" charset="0"/>
              </a:rPr>
              <a:t>，也</a:t>
            </a:r>
            <a:r>
              <a:rPr lang="zh-CN" altLang="en-US" sz="2400" dirty="0">
                <a:sym typeface="思源黑体 CN Light" charset="0"/>
              </a:rPr>
              <a:t>是政策主体的构成因素之一。</a:t>
            </a:r>
          </a:p>
          <a:p>
            <a:pPr marL="0" indent="0">
              <a:buNone/>
            </a:pPr>
            <a:r>
              <a:rPr lang="zh-CN" altLang="en-US" sz="2400" dirty="0">
                <a:sym typeface="思源黑体 CN Light" charset="0"/>
              </a:rPr>
              <a:t>    在美国，司法机关（法院）能通过司法审查权和法令解释权对公共政策的性质和内容产生很大影响。</a:t>
            </a:r>
          </a:p>
          <a:p>
            <a:pPr marL="0" indent="0">
              <a:buNone/>
            </a:pPr>
            <a:r>
              <a:rPr lang="zh-CN" altLang="en-US" sz="2400" dirty="0">
                <a:sym typeface="思源黑体 CN Light" charset="0"/>
              </a:rPr>
              <a:t>    在我国，司法机关也在政策过程中起到某些类似的功能，是我国政策主体的一个有机组成部分。</a:t>
            </a:r>
          </a:p>
        </p:txBody>
      </p:sp>
    </p:spTree>
    <p:extLst>
      <p:ext uri="{BB962C8B-B14F-4D97-AF65-F5344CB8AC3E}">
        <p14:creationId xmlns:p14="http://schemas.microsoft.com/office/powerpoint/2010/main" val="42298883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公共政策主体</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a:sym typeface="思源黑体 CN Light" charset="0"/>
              </a:rPr>
              <a:t>二、</a:t>
            </a:r>
            <a:r>
              <a:rPr lang="zh-CN" altLang="en-US" sz="2400" dirty="0" smtClean="0">
                <a:sym typeface="思源黑体 CN Light" charset="0"/>
              </a:rPr>
              <a:t>非官方的政策活动者</a:t>
            </a:r>
            <a:endParaRPr lang="en-US" altLang="zh-CN" sz="2400" dirty="0" smtClean="0">
              <a:sym typeface="思源黑体 CN Light" charset="0"/>
            </a:endParaRPr>
          </a:p>
          <a:p>
            <a:pPr marL="0" indent="0">
              <a:buNone/>
            </a:pPr>
            <a:r>
              <a:rPr lang="zh-CN" altLang="en-US" sz="2400" dirty="0" smtClean="0">
                <a:sym typeface="思源黑体 CN Light" charset="0"/>
              </a:rPr>
              <a:t>    </a:t>
            </a:r>
            <a:r>
              <a:rPr lang="zh-CN" altLang="en-US" sz="2400" dirty="0">
                <a:sym typeface="思源黑体 CN Light" charset="0"/>
              </a:rPr>
              <a:t>非官方的政策活动</a:t>
            </a:r>
            <a:r>
              <a:rPr lang="zh-CN" altLang="en-US" sz="2400" dirty="0" smtClean="0">
                <a:sym typeface="思源黑体 CN Light" charset="0"/>
              </a:rPr>
              <a:t>者是指</a:t>
            </a:r>
            <a:r>
              <a:rPr lang="zh-CN" altLang="en-US" sz="2400" dirty="0">
                <a:sym typeface="思源黑体 CN Light" charset="0"/>
              </a:rPr>
              <a:t>政治体制外不直接行使公共权力的政策过程参与者，主要包括</a:t>
            </a:r>
            <a:r>
              <a:rPr lang="zh-CN" altLang="en-US" sz="2400" dirty="0" smtClean="0">
                <a:sym typeface="思源黑体 CN Light" charset="0"/>
              </a:rPr>
              <a:t>利益团体、</a:t>
            </a:r>
            <a:r>
              <a:rPr lang="zh-CN" altLang="en-US" sz="2400" dirty="0">
                <a:sym typeface="思源黑体 CN Light" charset="0"/>
              </a:rPr>
              <a:t>公民（选民）、大众传媒</a:t>
            </a:r>
            <a:r>
              <a:rPr lang="zh-CN" altLang="en-US" sz="2400" dirty="0" smtClean="0">
                <a:sym typeface="思源黑体 CN Light" charset="0"/>
              </a:rPr>
              <a:t>以及思想库</a:t>
            </a:r>
            <a:r>
              <a:rPr lang="zh-CN" altLang="en-US" sz="2400" dirty="0">
                <a:sym typeface="思源黑体 CN Light" charset="0"/>
              </a:rPr>
              <a:t>等。</a:t>
            </a:r>
          </a:p>
          <a:p>
            <a:pPr marL="0" indent="0">
              <a:buNone/>
            </a:pPr>
            <a:r>
              <a:rPr lang="zh-CN" altLang="en-US" sz="2400" dirty="0">
                <a:sym typeface="思源黑体 CN Light" charset="0"/>
              </a:rPr>
              <a:t>   （一）</a:t>
            </a:r>
            <a:r>
              <a:rPr lang="zh-CN" altLang="en-US" sz="2400" dirty="0" smtClean="0">
                <a:sym typeface="思源黑体 CN Light" charset="0"/>
              </a:rPr>
              <a:t>利益团体</a:t>
            </a:r>
            <a:endParaRPr lang="en-US" altLang="zh-CN" sz="2400" dirty="0" smtClean="0">
              <a:sym typeface="思源黑体 CN Light" charset="0"/>
            </a:endParaRPr>
          </a:p>
          <a:p>
            <a:pPr marL="0" indent="0">
              <a:buNone/>
            </a:pPr>
            <a:r>
              <a:rPr lang="zh-CN" altLang="en-US" sz="2400" dirty="0" smtClean="0">
                <a:sym typeface="思源黑体 CN Light" charset="0"/>
              </a:rPr>
              <a:t>    利益团体是基于</a:t>
            </a:r>
            <a:r>
              <a:rPr lang="zh-CN" altLang="en-US" sz="2400" dirty="0">
                <a:sym typeface="思源黑体 CN Light" charset="0"/>
              </a:rPr>
              <a:t>某种共同价值、共同利益、共同态度</a:t>
            </a:r>
            <a:r>
              <a:rPr lang="zh-CN" altLang="en-US" sz="2400" dirty="0" smtClean="0">
                <a:sym typeface="思源黑体 CN Light" charset="0"/>
              </a:rPr>
              <a:t>或某种</a:t>
            </a:r>
            <a:r>
              <a:rPr lang="zh-CN" altLang="en-US" sz="2400" dirty="0">
                <a:sym typeface="思源黑体 CN Light" charset="0"/>
              </a:rPr>
              <a:t>职业和行业而形成的正式、非正式团体和群体等社会组织。</a:t>
            </a:r>
          </a:p>
          <a:p>
            <a:pPr marL="0" indent="0">
              <a:buNone/>
            </a:pPr>
            <a:r>
              <a:rPr lang="zh-CN" altLang="en-US" sz="2400" dirty="0">
                <a:sym typeface="思源黑体 CN Light" charset="0"/>
              </a:rPr>
              <a:t>    利益团体影响公共决策的方式主要有游说、宣传、捐款、抗议</a:t>
            </a:r>
            <a:r>
              <a:rPr lang="zh-CN" altLang="en-US" sz="2400" dirty="0" smtClean="0">
                <a:sym typeface="思源黑体 CN Light" charset="0"/>
              </a:rPr>
              <a:t>等。</a:t>
            </a:r>
            <a:endParaRPr lang="zh-CN" altLang="en-US" sz="2400" dirty="0">
              <a:sym typeface="思源黑体 CN Light" charset="0"/>
            </a:endParaRPr>
          </a:p>
        </p:txBody>
      </p:sp>
    </p:spTree>
    <p:extLst>
      <p:ext uri="{BB962C8B-B14F-4D97-AF65-F5344CB8AC3E}">
        <p14:creationId xmlns:p14="http://schemas.microsoft.com/office/powerpoint/2010/main" val="256227017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公共政策主体</a:t>
            </a:r>
          </a:p>
        </p:txBody>
      </p:sp>
      <p:sp>
        <p:nvSpPr>
          <p:cNvPr id="3" name="内容占位符 2"/>
          <p:cNvSpPr>
            <a:spLocks noGrp="1"/>
          </p:cNvSpPr>
          <p:nvPr>
            <p:ph idx="1"/>
          </p:nvPr>
        </p:nvSpPr>
        <p:spPr>
          <a:xfrm>
            <a:off x="244929" y="1453242"/>
            <a:ext cx="8614172" cy="4985657"/>
          </a:xfrm>
        </p:spPr>
        <p:txBody>
          <a:bodyPr/>
          <a:lstStyle/>
          <a:p>
            <a:pPr marL="0" indent="0">
              <a:buNone/>
            </a:pPr>
            <a:endParaRPr lang="zh-CN" altLang="en-US" sz="2200" dirty="0">
              <a:sym typeface="思源黑体 CN Light" charset="0"/>
            </a:endParaRPr>
          </a:p>
          <a:p>
            <a:pPr marL="0" indent="0">
              <a:lnSpc>
                <a:spcPct val="150000"/>
              </a:lnSpc>
              <a:buNone/>
            </a:pPr>
            <a:r>
              <a:rPr lang="zh-CN" altLang="en-US" sz="2400" dirty="0">
                <a:sym typeface="思源黑体 CN Light" charset="0"/>
              </a:rPr>
              <a:t>    （二）公民（选民）</a:t>
            </a:r>
          </a:p>
          <a:p>
            <a:pPr marL="0" indent="0">
              <a:lnSpc>
                <a:spcPct val="150000"/>
              </a:lnSpc>
              <a:buNone/>
            </a:pPr>
            <a:r>
              <a:rPr lang="zh-CN" altLang="en-US" sz="2400" dirty="0">
                <a:sym typeface="思源黑体 CN Light" charset="0"/>
              </a:rPr>
              <a:t>    公民是一种最广泛的非官方政策主体。公民享有参与政府管理并影响公共政策的</a:t>
            </a:r>
            <a:r>
              <a:rPr lang="zh-CN" altLang="en-US" sz="2400" dirty="0" smtClean="0">
                <a:sym typeface="思源黑体 CN Light" charset="0"/>
              </a:rPr>
              <a:t>权利，具体</a:t>
            </a:r>
            <a:r>
              <a:rPr lang="zh-CN" altLang="en-US" sz="2400" dirty="0">
                <a:sym typeface="思源黑体 CN Light" charset="0"/>
              </a:rPr>
              <a:t>表现为知情权、参与权、表达权、监督权。                               </a:t>
            </a:r>
          </a:p>
          <a:p>
            <a:pPr marL="0" indent="0">
              <a:lnSpc>
                <a:spcPct val="150000"/>
              </a:lnSpc>
              <a:buNone/>
            </a:pPr>
            <a:r>
              <a:rPr lang="zh-CN" altLang="en-US" sz="2400" dirty="0">
                <a:sym typeface="思源黑体 CN Light" charset="0"/>
              </a:rPr>
              <a:t>    公众表达民意的途径有</a:t>
            </a:r>
            <a:r>
              <a:rPr lang="zh-CN" altLang="en-US" sz="2400" dirty="0" smtClean="0">
                <a:sym typeface="思源黑体 CN Light" charset="0"/>
              </a:rPr>
              <a:t>两种：一</a:t>
            </a:r>
            <a:r>
              <a:rPr lang="zh-CN" altLang="en-US" sz="2400" dirty="0">
                <a:sym typeface="思源黑体 CN Light" charset="0"/>
              </a:rPr>
              <a:t>种是直接表达，如主动通过投书、请愿、申诉、示威、抗议等方式来进行；另一种是间接表达，如通过民意代表、</a:t>
            </a:r>
            <a:r>
              <a:rPr lang="zh-CN" altLang="en-US" sz="2400" dirty="0" smtClean="0">
                <a:sym typeface="思源黑体 CN Light" charset="0"/>
              </a:rPr>
              <a:t>利益团体以及</a:t>
            </a:r>
            <a:r>
              <a:rPr lang="zh-CN" altLang="en-US" sz="2400" dirty="0">
                <a:sym typeface="思源黑体 CN Light" charset="0"/>
              </a:rPr>
              <a:t>其他社会组织来表达。</a:t>
            </a:r>
          </a:p>
        </p:txBody>
      </p:sp>
    </p:spTree>
    <p:extLst>
      <p:ext uri="{BB962C8B-B14F-4D97-AF65-F5344CB8AC3E}">
        <p14:creationId xmlns:p14="http://schemas.microsoft.com/office/powerpoint/2010/main" val="14825560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公共政策主体</a:t>
            </a:r>
          </a:p>
        </p:txBody>
      </p:sp>
      <p:sp>
        <p:nvSpPr>
          <p:cNvPr id="3" name="内容占位符 2"/>
          <p:cNvSpPr>
            <a:spLocks noGrp="1"/>
          </p:cNvSpPr>
          <p:nvPr>
            <p:ph idx="1"/>
          </p:nvPr>
        </p:nvSpPr>
        <p:spPr>
          <a:xfrm>
            <a:off x="244929" y="1453242"/>
            <a:ext cx="8614172" cy="4985657"/>
          </a:xfrm>
        </p:spPr>
        <p:txBody>
          <a:bodyPr/>
          <a:lstStyle/>
          <a:p>
            <a:pPr marL="0" indent="0">
              <a:buNone/>
            </a:pPr>
            <a:endParaRPr lang="zh-CN" altLang="en-US" sz="2200" dirty="0">
              <a:sym typeface="思源黑体 CN Light" charset="0"/>
            </a:endParaRPr>
          </a:p>
          <a:p>
            <a:pPr marL="0" indent="0">
              <a:lnSpc>
                <a:spcPct val="150000"/>
              </a:lnSpc>
              <a:buNone/>
            </a:pPr>
            <a:r>
              <a:rPr lang="zh-CN" altLang="en-US" sz="2400" dirty="0">
                <a:sym typeface="思源黑体 CN Light" charset="0"/>
              </a:rPr>
              <a:t>    （三）大众传媒</a:t>
            </a:r>
          </a:p>
          <a:p>
            <a:pPr marL="0" indent="0">
              <a:lnSpc>
                <a:spcPct val="150000"/>
              </a:lnSpc>
              <a:buNone/>
            </a:pPr>
            <a:r>
              <a:rPr lang="zh-CN" altLang="en-US" sz="2400" dirty="0">
                <a:sym typeface="思源黑体 CN Light" charset="0"/>
              </a:rPr>
              <a:t>    </a:t>
            </a:r>
            <a:r>
              <a:rPr lang="zh-CN" altLang="en-US" sz="2400" dirty="0" smtClean="0">
                <a:sym typeface="思源黑体 CN Light" charset="0"/>
              </a:rPr>
              <a:t>大众传媒是指</a:t>
            </a:r>
            <a:r>
              <a:rPr lang="zh-CN" altLang="en-US" sz="2400" dirty="0">
                <a:sym typeface="思源黑体 CN Light" charset="0"/>
              </a:rPr>
              <a:t>在传播路线上用以传达信息的报纸、书籍、杂志、电影、广播、电视、因特网等诸形式。</a:t>
            </a:r>
          </a:p>
          <a:p>
            <a:pPr marL="0" indent="0">
              <a:lnSpc>
                <a:spcPct val="150000"/>
              </a:lnSpc>
              <a:buNone/>
            </a:pPr>
            <a:r>
              <a:rPr lang="zh-CN" altLang="en-US" sz="2400" dirty="0" smtClean="0">
                <a:sym typeface="思源黑体 CN Light" charset="0"/>
              </a:rPr>
              <a:t>    大众传媒</a:t>
            </a:r>
            <a:r>
              <a:rPr lang="zh-CN" altLang="en-US" sz="2400" dirty="0">
                <a:sym typeface="思源黑体 CN Light" charset="0"/>
              </a:rPr>
              <a:t>对全世界的政治、经济、文化正产生越来越大、越来越广泛的影响， 以至于在西方有人将大众传媒称作与立法权、行政权、司法权并列的“第四种权力”。</a:t>
            </a:r>
          </a:p>
        </p:txBody>
      </p:sp>
    </p:spTree>
    <p:extLst>
      <p:ext uri="{BB962C8B-B14F-4D97-AF65-F5344CB8AC3E}">
        <p14:creationId xmlns:p14="http://schemas.microsoft.com/office/powerpoint/2010/main" val="12292169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公共政策的内涵与特征</a:t>
            </a:r>
          </a:p>
        </p:txBody>
      </p:sp>
      <p:sp>
        <p:nvSpPr>
          <p:cNvPr id="3" name="内容占位符 2"/>
          <p:cNvSpPr>
            <a:spLocks noGrp="1"/>
          </p:cNvSpPr>
          <p:nvPr>
            <p:ph idx="1"/>
          </p:nvPr>
        </p:nvSpPr>
        <p:spPr>
          <a:xfrm>
            <a:off x="244929" y="1453242"/>
            <a:ext cx="8614172" cy="4985657"/>
          </a:xfrm>
        </p:spPr>
        <p:txBody>
          <a:bodyPr/>
          <a:lstStyle/>
          <a:p>
            <a:pPr marL="0" indent="0">
              <a:spcBef>
                <a:spcPts val="1200"/>
              </a:spcBef>
              <a:buNone/>
            </a:pPr>
            <a:r>
              <a:rPr lang="zh-CN" altLang="en-US" dirty="0" smtClean="0">
                <a:sym typeface="思源黑体 CN Light" charset="0"/>
              </a:rPr>
              <a:t>一、公共政策的内涵</a:t>
            </a:r>
          </a:p>
          <a:p>
            <a:pPr marL="0" indent="0">
              <a:spcBef>
                <a:spcPts val="1200"/>
              </a:spcBef>
              <a:buNone/>
            </a:pPr>
            <a:r>
              <a:rPr lang="zh-CN" altLang="en-US" dirty="0" smtClean="0">
                <a:sym typeface="思源黑体 CN Light" charset="0"/>
              </a:rPr>
              <a:t>西方典型定义：</a:t>
            </a:r>
          </a:p>
          <a:p>
            <a:pPr marL="0" indent="0">
              <a:spcBef>
                <a:spcPts val="1200"/>
              </a:spcBef>
              <a:buNone/>
            </a:pPr>
            <a:r>
              <a:rPr lang="zh-CN" altLang="en-US" dirty="0" smtClean="0">
                <a:sym typeface="思源黑体 CN Light" charset="0"/>
              </a:rPr>
              <a:t>    拉斯韦尔（</a:t>
            </a:r>
            <a:r>
              <a:rPr lang="en-US" altLang="zh-CN" dirty="0" smtClean="0">
                <a:sym typeface="思源黑体 CN Light" charset="0"/>
              </a:rPr>
              <a:t>Harold </a:t>
            </a:r>
            <a:r>
              <a:rPr lang="en-US" altLang="zh-CN" dirty="0" err="1" smtClean="0">
                <a:sym typeface="思源黑体 CN Light" charset="0"/>
              </a:rPr>
              <a:t>Lasswell</a:t>
            </a:r>
            <a:r>
              <a:rPr lang="zh-CN" altLang="en-US" dirty="0" smtClean="0">
                <a:sym typeface="思源黑体 CN Light" charset="0"/>
              </a:rPr>
              <a:t>）：公共政策是“具有目标、价值与策略的大型计划”，强调的是公共政策的目标取向、价值取向和实践取向。</a:t>
            </a:r>
          </a:p>
          <a:p>
            <a:pPr marL="0" indent="0">
              <a:spcBef>
                <a:spcPts val="1200"/>
              </a:spcBef>
              <a:buNone/>
            </a:pPr>
            <a:r>
              <a:rPr lang="zh-CN" altLang="en-US" dirty="0" smtClean="0">
                <a:sym typeface="思源黑体 CN Light" charset="0"/>
              </a:rPr>
              <a:t>    托马斯</a:t>
            </a:r>
            <a:r>
              <a:rPr lang="en-US" altLang="zh-CN" dirty="0" smtClean="0">
                <a:sym typeface="思源黑体 CN Light" charset="0"/>
              </a:rPr>
              <a:t>·</a:t>
            </a:r>
            <a:r>
              <a:rPr lang="zh-CN" altLang="en-US" dirty="0" smtClean="0">
                <a:sym typeface="思源黑体 CN Light" charset="0"/>
              </a:rPr>
              <a:t>戴伊（</a:t>
            </a:r>
            <a:r>
              <a:rPr lang="en-US" altLang="zh-CN" dirty="0" smtClean="0">
                <a:sym typeface="思源黑体 CN Light" charset="0"/>
              </a:rPr>
              <a:t>Thomas R. Dye</a:t>
            </a:r>
            <a:r>
              <a:rPr lang="zh-CN" altLang="en-US" dirty="0" smtClean="0">
                <a:sym typeface="思源黑体 CN Light" charset="0"/>
              </a:rPr>
              <a:t>）：“凡是政府决定做的或不做的事情就是公共政策”。</a:t>
            </a:r>
          </a:p>
          <a:p>
            <a:pPr marL="0" indent="0">
              <a:spcBef>
                <a:spcPts val="1200"/>
              </a:spcBef>
              <a:buNone/>
            </a:pPr>
            <a:r>
              <a:rPr lang="zh-CN" altLang="en-US" dirty="0" smtClean="0">
                <a:sym typeface="思源黑体 CN Light" charset="0"/>
              </a:rPr>
              <a:t>    罗伯特</a:t>
            </a:r>
            <a:r>
              <a:rPr lang="en-US" altLang="zh-CN" dirty="0" smtClean="0">
                <a:sym typeface="思源黑体 CN Light" charset="0"/>
              </a:rPr>
              <a:t>·</a:t>
            </a:r>
            <a:r>
              <a:rPr lang="zh-CN" altLang="en-US" dirty="0" smtClean="0">
                <a:sym typeface="思源黑体 CN Light" charset="0"/>
              </a:rPr>
              <a:t>艾斯通</a:t>
            </a:r>
            <a:r>
              <a:rPr lang="en-US" altLang="zh-CN" dirty="0" smtClean="0">
                <a:sym typeface="思源黑体 CN Light" charset="0"/>
              </a:rPr>
              <a:t>(Robert Eyestone)</a:t>
            </a:r>
            <a:r>
              <a:rPr lang="zh-CN" altLang="en-US" dirty="0" smtClean="0">
                <a:sym typeface="思源黑体 CN Light" charset="0"/>
              </a:rPr>
              <a:t>：公共政策就是“政府机构和它周围环境之间的关系”。</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公共政策主体</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200" dirty="0">
                <a:sym typeface="思源黑体 CN Light" charset="0"/>
              </a:rPr>
              <a:t>   </a:t>
            </a:r>
            <a:r>
              <a:rPr lang="zh-CN" altLang="en-US" sz="2400" dirty="0">
                <a:sym typeface="思源黑体 CN Light" charset="0"/>
              </a:rPr>
              <a:t> （四）思想库</a:t>
            </a:r>
          </a:p>
          <a:p>
            <a:pPr marL="0" indent="0">
              <a:buNone/>
            </a:pPr>
            <a:r>
              <a:rPr lang="zh-CN" altLang="en-US" sz="2400" dirty="0">
                <a:sym typeface="思源黑体 CN Light" charset="0"/>
              </a:rPr>
              <a:t>    现代政策研究组织又叫</a:t>
            </a:r>
            <a:r>
              <a:rPr lang="zh-CN" altLang="en-US" sz="2400" dirty="0" smtClean="0">
                <a:sym typeface="思源黑体 CN Light" charset="0"/>
              </a:rPr>
              <a:t>“思想库”“脑库”，是</a:t>
            </a:r>
            <a:r>
              <a:rPr lang="zh-CN" altLang="en-US" sz="2400" dirty="0">
                <a:sym typeface="思源黑体 CN Light" charset="0"/>
              </a:rPr>
              <a:t>由各种专家、学者组成的跨学科、综合性政策研究、政策规划和政策咨询的组织。</a:t>
            </a:r>
          </a:p>
          <a:p>
            <a:pPr marL="0" indent="0">
              <a:buNone/>
            </a:pPr>
            <a:r>
              <a:rPr lang="zh-CN" altLang="en-US" sz="2400" dirty="0">
                <a:sym typeface="思源黑体 CN Light" charset="0"/>
              </a:rPr>
              <a:t>    政策研究组织的类型</a:t>
            </a:r>
            <a:r>
              <a:rPr lang="zh-CN" altLang="en-US" sz="2400" dirty="0" smtClean="0">
                <a:sym typeface="思源黑体 CN Light" charset="0"/>
              </a:rPr>
              <a:t>：官方思想库、半官方思想库、民间思想库、跨国思想库。</a:t>
            </a:r>
            <a:endParaRPr lang="zh-CN" altLang="en-US" sz="2400" dirty="0">
              <a:sym typeface="思源黑体 CN Light" charset="0"/>
            </a:endParaRPr>
          </a:p>
        </p:txBody>
      </p:sp>
    </p:spTree>
    <p:extLst>
      <p:ext uri="{BB962C8B-B14F-4D97-AF65-F5344CB8AC3E}">
        <p14:creationId xmlns:p14="http://schemas.microsoft.com/office/powerpoint/2010/main" val="320186513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4929" y="1453242"/>
            <a:ext cx="8614172" cy="4985657"/>
          </a:xfrm>
        </p:spPr>
        <p:txBody>
          <a:bodyPr/>
          <a:lstStyle/>
          <a:p>
            <a:pPr marL="0" indent="0">
              <a:buNone/>
            </a:pPr>
            <a:r>
              <a:rPr lang="en-US" altLang="zh-CN" sz="2000" dirty="0">
                <a:sym typeface="思源黑体 CN Light" charset="0"/>
              </a:rPr>
              <a:t>    </a:t>
            </a:r>
            <a:r>
              <a:rPr lang="en-US" altLang="zh-CN" sz="2400" dirty="0">
                <a:sym typeface="思源黑体 CN Light" charset="0"/>
              </a:rPr>
              <a:t>  </a:t>
            </a:r>
            <a:r>
              <a:rPr lang="zh-CN" altLang="en-US" sz="2400" dirty="0">
                <a:sym typeface="思源黑体 CN Light" charset="0"/>
              </a:rPr>
              <a:t>政策客体研究的是公共政策的作用对象及其影响范围</a:t>
            </a:r>
            <a:r>
              <a:rPr lang="zh-CN" altLang="en-US" sz="2400" dirty="0" smtClean="0">
                <a:sym typeface="思源黑体 CN Light" charset="0"/>
              </a:rPr>
              <a:t>，是指</a:t>
            </a:r>
            <a:r>
              <a:rPr lang="zh-CN" altLang="en-US" sz="2400" dirty="0">
                <a:sym typeface="思源黑体 CN Light" charset="0"/>
              </a:rPr>
              <a:t>公共政策解决的社会问题（“事”）和政策发生作用的对象（“人”，目标群体</a:t>
            </a:r>
            <a:r>
              <a:rPr lang="zh-CN" altLang="en-US" sz="2400" dirty="0" smtClean="0">
                <a:sym typeface="思源黑体 CN Light" charset="0"/>
              </a:rPr>
              <a:t>）</a:t>
            </a:r>
            <a:r>
              <a:rPr lang="en-US" altLang="zh-CN" sz="2400" dirty="0" smtClean="0">
                <a:sym typeface="思源黑体 CN Light" charset="0"/>
              </a:rPr>
              <a:t>——</a:t>
            </a:r>
            <a:r>
              <a:rPr lang="zh-CN" altLang="en-US" sz="2400" dirty="0" smtClean="0">
                <a:sym typeface="思源黑体 CN Light" charset="0"/>
              </a:rPr>
              <a:t>政策</a:t>
            </a:r>
            <a:r>
              <a:rPr lang="zh-CN" altLang="en-US" sz="2400" dirty="0">
                <a:sym typeface="思源黑体 CN Light" charset="0"/>
              </a:rPr>
              <a:t>主体就哪些问题、针对哪些人制定政策？</a:t>
            </a:r>
          </a:p>
          <a:p>
            <a:pPr marL="0" indent="0">
              <a:lnSpc>
                <a:spcPct val="150000"/>
              </a:lnSpc>
              <a:buNone/>
            </a:pPr>
            <a:r>
              <a:rPr lang="zh-CN" altLang="en-US" sz="2400" dirty="0">
                <a:sym typeface="思源黑体 CN Light" charset="0"/>
              </a:rPr>
              <a:t>    </a:t>
            </a:r>
            <a:r>
              <a:rPr lang="zh-CN" altLang="en-US" sz="2400" dirty="0" smtClean="0">
                <a:sym typeface="思源黑体 CN Light" charset="0"/>
              </a:rPr>
              <a:t>绝大多数</a:t>
            </a:r>
            <a:r>
              <a:rPr lang="zh-CN" altLang="en-US" sz="2400" dirty="0">
                <a:sym typeface="思源黑体 CN Light" charset="0"/>
              </a:rPr>
              <a:t>公共</a:t>
            </a:r>
            <a:r>
              <a:rPr lang="zh-CN" altLang="en-US" sz="2400" dirty="0" smtClean="0">
                <a:sym typeface="思源黑体 CN Light" charset="0"/>
              </a:rPr>
              <a:t>政策是</a:t>
            </a:r>
            <a:r>
              <a:rPr lang="zh-CN" altLang="en-US" sz="2400" dirty="0">
                <a:sym typeface="思源黑体 CN Light" charset="0"/>
              </a:rPr>
              <a:t>基于要解决特定的公共问题或社会问题而产生</a:t>
            </a:r>
            <a:r>
              <a:rPr lang="zh-CN" altLang="en-US" sz="2400" dirty="0" smtClean="0">
                <a:sym typeface="思源黑体 CN Light" charset="0"/>
              </a:rPr>
              <a:t>。与</a:t>
            </a:r>
            <a:r>
              <a:rPr lang="zh-CN" altLang="en-US" sz="2400" dirty="0">
                <a:sym typeface="思源黑体 CN Light" charset="0"/>
              </a:rPr>
              <a:t>这些特定</a:t>
            </a:r>
            <a:r>
              <a:rPr lang="zh-CN" altLang="en-US" sz="2400" dirty="0" smtClean="0">
                <a:sym typeface="思源黑体 CN Light" charset="0"/>
              </a:rPr>
              <a:t>问题有着</a:t>
            </a:r>
            <a:r>
              <a:rPr lang="zh-CN" altLang="en-US" sz="2400" dirty="0">
                <a:sym typeface="思源黑体 CN Light" charset="0"/>
              </a:rPr>
              <a:t>紧密联系的</a:t>
            </a:r>
            <a:r>
              <a:rPr lang="zh-CN" altLang="en-US" sz="2400" dirty="0" smtClean="0">
                <a:sym typeface="思源黑体 CN Light" charset="0"/>
              </a:rPr>
              <a:t>群体必然在政策</a:t>
            </a:r>
            <a:r>
              <a:rPr lang="zh-CN" altLang="en-US" sz="2400" dirty="0">
                <a:sym typeface="思源黑体 CN Light" charset="0"/>
              </a:rPr>
              <a:t>规定中受到利益的减损或增加。</a:t>
            </a:r>
          </a:p>
        </p:txBody>
      </p:sp>
    </p:spTree>
    <p:extLst>
      <p:ext uri="{BB962C8B-B14F-4D97-AF65-F5344CB8AC3E}">
        <p14:creationId xmlns:p14="http://schemas.microsoft.com/office/powerpoint/2010/main" val="60287841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None/>
            </a:pPr>
            <a:r>
              <a:rPr lang="en-US" altLang="zh-CN" sz="2400" dirty="0" smtClean="0">
                <a:sym typeface="思源黑体 CN Light" charset="0"/>
              </a:rPr>
              <a:t>   </a:t>
            </a:r>
            <a:r>
              <a:rPr lang="zh-CN" altLang="en-US" sz="2400" dirty="0" smtClean="0">
                <a:sym typeface="思源黑体 CN Light" charset="0"/>
              </a:rPr>
              <a:t>一、公共政策的直接客体：社会问题</a:t>
            </a:r>
          </a:p>
          <a:p>
            <a:pPr marL="0" indent="0">
              <a:lnSpc>
                <a:spcPct val="150000"/>
              </a:lnSpc>
              <a:buNone/>
            </a:pPr>
            <a:r>
              <a:rPr lang="zh-CN" altLang="en-US" sz="2400" dirty="0" smtClean="0">
                <a:sym typeface="思源黑体 CN Light" charset="0"/>
              </a:rPr>
              <a:t>    实际条件与应有条件之间的偏差，或者实际状态与社会期望状态之间的差距，往往导致社会的紧张状态，它超过了个人稳定的环境和范畴，牵涉较为广泛的社会关系。</a:t>
            </a:r>
          </a:p>
          <a:p>
            <a:pPr marL="0" indent="0">
              <a:lnSpc>
                <a:spcPct val="150000"/>
              </a:lnSpc>
              <a:buNone/>
            </a:pPr>
            <a:r>
              <a:rPr lang="zh-CN" altLang="en-US" sz="2400" dirty="0" smtClean="0">
                <a:sym typeface="思源黑体 CN Light" charset="0"/>
              </a:rPr>
              <a:t>    当社会上的一些人对社会生活中的某方面表示焦虑和不满，或提出一定的主张，或采取一定的行动时，表明已经发生了问题。</a:t>
            </a:r>
          </a:p>
        </p:txBody>
      </p:sp>
    </p:spTree>
    <p:extLst>
      <p:ext uri="{BB962C8B-B14F-4D97-AF65-F5344CB8AC3E}">
        <p14:creationId xmlns:p14="http://schemas.microsoft.com/office/powerpoint/2010/main" val="218202572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smtClean="0">
                <a:sym typeface="思源黑体 CN Light" charset="0"/>
              </a:rPr>
              <a:t>（一）</a:t>
            </a:r>
            <a:r>
              <a:rPr sz="2400" dirty="0" err="1" smtClean="0">
                <a:sym typeface="思源黑体 CN Light" charset="0"/>
              </a:rPr>
              <a:t>社会问题</a:t>
            </a:r>
            <a:r>
              <a:rPr lang="zh-CN" altLang="en-US" sz="2400" dirty="0" smtClean="0">
                <a:sym typeface="思源黑体 CN Light" charset="0"/>
              </a:rPr>
              <a:t>的含义</a:t>
            </a:r>
            <a:r>
              <a:rPr sz="2400" dirty="0" err="1" smtClean="0">
                <a:sym typeface="思源黑体 CN Light" charset="0"/>
              </a:rPr>
              <a:t>及类型</a:t>
            </a:r>
            <a:endParaRPr sz="2400" dirty="0" smtClean="0">
              <a:sym typeface="思源黑体 CN Light" charset="0"/>
            </a:endParaRPr>
          </a:p>
          <a:p>
            <a:pPr marL="0" indent="0">
              <a:buNone/>
            </a:pPr>
            <a:r>
              <a:rPr sz="2400" dirty="0" smtClean="0">
                <a:sym typeface="思源黑体 CN Light" charset="0"/>
              </a:rPr>
              <a:t>    社会问题是指社会关系或社会环境失调，影响全体社会成员或部分成员的生活，破坏社会正常活动，妨碍社会协调发展的社会现象。</a:t>
            </a:r>
          </a:p>
          <a:p>
            <a:pPr marL="0" indent="0">
              <a:buNone/>
            </a:pPr>
            <a:r>
              <a:rPr lang="en-US" sz="2400" dirty="0" smtClean="0">
                <a:sym typeface="思源黑体 CN Light" charset="0"/>
              </a:rPr>
              <a:t>    </a:t>
            </a:r>
            <a:r>
              <a:rPr sz="2400" dirty="0" err="1" smtClean="0">
                <a:sym typeface="思源黑体 CN Light" charset="0"/>
              </a:rPr>
              <a:t>本书认为社会问题的类型可以从两个角度进行划分</a:t>
            </a:r>
            <a:r>
              <a:rPr lang="zh-CN" altLang="en-US" sz="2400" dirty="0" smtClean="0">
                <a:sym typeface="思源黑体 CN Light" charset="0"/>
              </a:rPr>
              <a:t>：</a:t>
            </a:r>
            <a:r>
              <a:rPr sz="2400" dirty="0" smtClean="0">
                <a:sym typeface="思源黑体 CN Light" charset="0"/>
              </a:rPr>
              <a:t>一是从社会问题产生的历史条件与地区差异分为普遍性社会问题与特殊性社会问题；二是从社会问题产生的根源上分为结构失调性社会问题与功能失调性社会问题。</a:t>
            </a:r>
          </a:p>
        </p:txBody>
      </p:sp>
    </p:spTree>
    <p:extLst>
      <p:ext uri="{BB962C8B-B14F-4D97-AF65-F5344CB8AC3E}">
        <p14:creationId xmlns:p14="http://schemas.microsoft.com/office/powerpoint/2010/main" val="280047988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None/>
            </a:pPr>
            <a:r>
              <a:rPr lang="zh-CN" altLang="en-US" dirty="0" smtClean="0">
                <a:sym typeface="思源黑体 CN Light" charset="0"/>
              </a:rPr>
              <a:t>    </a:t>
            </a:r>
            <a:r>
              <a:rPr lang="en-US" altLang="zh-CN" dirty="0" smtClean="0">
                <a:sym typeface="思源黑体 CN Light" charset="0"/>
              </a:rPr>
              <a:t>1.</a:t>
            </a:r>
            <a:r>
              <a:rPr sz="2400" dirty="0" smtClean="0">
                <a:sym typeface="思源黑体 CN Light" charset="0"/>
              </a:rPr>
              <a:t>普遍性社会问题与特殊性社会问题</a:t>
            </a:r>
          </a:p>
          <a:p>
            <a:pPr marL="0" indent="0">
              <a:lnSpc>
                <a:spcPct val="150000"/>
              </a:lnSpc>
              <a:buNone/>
            </a:pPr>
            <a:r>
              <a:rPr sz="2400" dirty="0" smtClean="0">
                <a:sym typeface="思源黑体 CN Light" charset="0"/>
              </a:rPr>
              <a:t>    普遍性社会问题是指在一定时期内普遍发生在各个地区或国家的社会问题。它是所有社会都要面临的社会问题，虽然其具体的表现形式、危害程度有所不同，但有某些共同的特征和大致相同的规律。</a:t>
            </a:r>
          </a:p>
          <a:p>
            <a:pPr marL="0" indent="0">
              <a:lnSpc>
                <a:spcPct val="150000"/>
              </a:lnSpc>
              <a:buNone/>
            </a:pPr>
            <a:r>
              <a:rPr sz="2400" dirty="0" smtClean="0">
                <a:sym typeface="思源黑体 CN Light" charset="0"/>
              </a:rPr>
              <a:t>    特殊性社会问题是指在一定时期内发生在某个地区或国家的社会问题。特殊性社会问题只是在某个地区或国家或社会里才有的社会问题，对于这类问题要运用一些特殊的手段予以解决。</a:t>
            </a:r>
          </a:p>
        </p:txBody>
      </p:sp>
    </p:spTree>
    <p:extLst>
      <p:ext uri="{BB962C8B-B14F-4D97-AF65-F5344CB8AC3E}">
        <p14:creationId xmlns:p14="http://schemas.microsoft.com/office/powerpoint/2010/main" val="11564661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None/>
            </a:pPr>
            <a:r>
              <a:rPr lang="en-US" sz="2400" dirty="0" smtClean="0">
                <a:sym typeface="思源黑体 CN Light" charset="0"/>
              </a:rPr>
              <a:t>    2.</a:t>
            </a:r>
            <a:r>
              <a:rPr sz="2400" dirty="0" smtClean="0">
                <a:sym typeface="思源黑体 CN Light" charset="0"/>
              </a:rPr>
              <a:t>结构失调性社会问题与功能失调性社会问题</a:t>
            </a:r>
          </a:p>
          <a:p>
            <a:pPr marL="0" indent="0">
              <a:lnSpc>
                <a:spcPct val="150000"/>
              </a:lnSpc>
              <a:buNone/>
            </a:pPr>
            <a:r>
              <a:rPr sz="2400" dirty="0" smtClean="0">
                <a:sym typeface="思源黑体 CN Light" charset="0"/>
              </a:rPr>
              <a:t>    结构失调性社会问题是指由于社会结构失调而发生的社会问题。 </a:t>
            </a:r>
          </a:p>
          <a:p>
            <a:pPr marL="0" indent="0">
              <a:lnSpc>
                <a:spcPct val="150000"/>
              </a:lnSpc>
              <a:buNone/>
            </a:pPr>
            <a:r>
              <a:rPr sz="2400" dirty="0" smtClean="0">
                <a:sym typeface="思源黑体 CN Light" charset="0"/>
              </a:rPr>
              <a:t>    </a:t>
            </a:r>
            <a:r>
              <a:rPr sz="2400" dirty="0" err="1" smtClean="0">
                <a:sym typeface="思源黑体 CN Light" charset="0"/>
              </a:rPr>
              <a:t>功能失调性社会问题是指由于社会结构存在某些障碍或病变</a:t>
            </a:r>
            <a:r>
              <a:rPr lang="zh-CN" altLang="en-US" sz="2400" dirty="0" smtClean="0">
                <a:sym typeface="思源黑体 CN Light" charset="0"/>
              </a:rPr>
              <a:t>，</a:t>
            </a:r>
            <a:r>
              <a:rPr sz="2400" dirty="0" err="1" smtClean="0">
                <a:sym typeface="思源黑体 CN Light" charset="0"/>
              </a:rPr>
              <a:t>没有发挥出应有的功能</a:t>
            </a:r>
            <a:r>
              <a:rPr lang="zh-CN" altLang="en-US" sz="2400" dirty="0">
                <a:sym typeface="思源黑体 CN Light" charset="0"/>
              </a:rPr>
              <a:t>而</a:t>
            </a:r>
            <a:r>
              <a:rPr sz="2400" dirty="0" err="1" smtClean="0">
                <a:sym typeface="思源黑体 CN Light" charset="0"/>
              </a:rPr>
              <a:t>产生</a:t>
            </a:r>
            <a:r>
              <a:rPr lang="zh-CN" altLang="en-US" sz="2400" dirty="0" smtClean="0">
                <a:sym typeface="思源黑体 CN Light" charset="0"/>
              </a:rPr>
              <a:t>的</a:t>
            </a:r>
            <a:r>
              <a:rPr sz="2400" dirty="0" err="1" smtClean="0">
                <a:sym typeface="思源黑体 CN Light" charset="0"/>
              </a:rPr>
              <a:t>社会问题</a:t>
            </a:r>
            <a:r>
              <a:rPr sz="2400" dirty="0" smtClean="0">
                <a:sym typeface="思源黑体 CN Light" charset="0"/>
              </a:rPr>
              <a:t>。</a:t>
            </a:r>
          </a:p>
        </p:txBody>
      </p:sp>
    </p:spTree>
    <p:extLst>
      <p:ext uri="{BB962C8B-B14F-4D97-AF65-F5344CB8AC3E}">
        <p14:creationId xmlns:p14="http://schemas.microsoft.com/office/powerpoint/2010/main" val="259793358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5110" y="1148715"/>
            <a:ext cx="8614410" cy="5290185"/>
          </a:xfrm>
        </p:spPr>
        <p:txBody>
          <a:bodyPr/>
          <a:lstStyle/>
          <a:p>
            <a:pPr marL="0" indent="0">
              <a:buNone/>
            </a:pPr>
            <a:r>
              <a:rPr lang="zh-CN" altLang="en-US" sz="2400" dirty="0" smtClean="0">
                <a:sym typeface="思源黑体 CN Light" charset="0"/>
              </a:rPr>
              <a:t>（二）社会问题的特征</a:t>
            </a:r>
          </a:p>
          <a:p>
            <a:pPr marL="0" indent="0">
              <a:buNone/>
            </a:pPr>
            <a:r>
              <a:rPr lang="en-US" altLang="zh-CN" sz="2400" dirty="0" smtClean="0">
                <a:sym typeface="思源黑体 CN Light" charset="0"/>
              </a:rPr>
              <a:t>    1.</a:t>
            </a:r>
            <a:r>
              <a:rPr lang="zh-CN" altLang="en-US" sz="2400" dirty="0" smtClean="0">
                <a:sym typeface="思源黑体 CN Light" charset="0"/>
              </a:rPr>
              <a:t>社会问题是一种客观条件</a:t>
            </a:r>
          </a:p>
          <a:p>
            <a:pPr marL="0" indent="0">
              <a:buNone/>
            </a:pPr>
            <a:r>
              <a:rPr lang="zh-CN" altLang="en-US" sz="2400" dirty="0" smtClean="0">
                <a:sym typeface="思源黑体 CN Light" charset="0"/>
              </a:rPr>
              <a:t>    所谓客观条件，是指一种可以通过实证加以认识的情况。客观条件是社会问题存在的必要前提，但不是充分条件。没有客观条件就不可能形成社会问题，但仅有客观条件还不足以构成社会问题。</a:t>
            </a:r>
          </a:p>
          <a:p>
            <a:pPr marL="0" indent="0">
              <a:buNone/>
            </a:pPr>
            <a:r>
              <a:rPr lang="en-US" altLang="zh-CN" sz="2400" dirty="0" smtClean="0">
                <a:sym typeface="思源黑体 CN Light" charset="0"/>
              </a:rPr>
              <a:t>    2.</a:t>
            </a:r>
            <a:r>
              <a:rPr lang="zh-CN" altLang="en-US" sz="2400" dirty="0" smtClean="0">
                <a:sym typeface="思源黑体 CN Light" charset="0"/>
              </a:rPr>
              <a:t>社会问题是一种主观定义</a:t>
            </a:r>
          </a:p>
          <a:p>
            <a:pPr marL="0" indent="0">
              <a:buNone/>
            </a:pPr>
            <a:r>
              <a:rPr lang="zh-CN" altLang="en-US" sz="2400" dirty="0" smtClean="0">
                <a:sym typeface="思源黑体 CN Light" charset="0"/>
              </a:rPr>
              <a:t>    所谓主观定义，是指人们对上述客观情况的察觉和认识，即他们明显感到目前的客观条件已危及他们所珍视的社会价值观，是对他们所信奉的社会规范的一种背离。</a:t>
            </a:r>
          </a:p>
        </p:txBody>
      </p:sp>
    </p:spTree>
    <p:extLst>
      <p:ext uri="{BB962C8B-B14F-4D97-AF65-F5344CB8AC3E}">
        <p14:creationId xmlns:p14="http://schemas.microsoft.com/office/powerpoint/2010/main" val="235372270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5110" y="902335"/>
            <a:ext cx="8614410" cy="5536565"/>
          </a:xfrm>
        </p:spPr>
        <p:txBody>
          <a:bodyPr/>
          <a:lstStyle/>
          <a:p>
            <a:pPr marL="0" indent="0">
              <a:buNone/>
            </a:pPr>
            <a:r>
              <a:rPr lang="zh-CN" altLang="en-US" dirty="0" smtClean="0">
                <a:sym typeface="思源黑体 CN Light" charset="0"/>
              </a:rPr>
              <a:t>    </a:t>
            </a:r>
            <a:r>
              <a:rPr lang="en-US" dirty="0" smtClean="0">
                <a:sym typeface="思源黑体 CN Light" charset="0"/>
              </a:rPr>
              <a:t>3.</a:t>
            </a:r>
            <a:r>
              <a:rPr dirty="0" smtClean="0">
                <a:sym typeface="思源黑体 CN Light" charset="0"/>
              </a:rPr>
              <a:t>社会问题受价值判断的影响</a:t>
            </a:r>
          </a:p>
          <a:p>
            <a:pPr marL="0" indent="0">
              <a:buNone/>
            </a:pPr>
            <a:r>
              <a:rPr dirty="0" smtClean="0">
                <a:sym typeface="思源黑体 CN Light" charset="0"/>
              </a:rPr>
              <a:t>    社会问题之所以能够出现并得以持续，主要是由于人们具有不同的价值选择和目标取向。</a:t>
            </a:r>
          </a:p>
          <a:p>
            <a:pPr marL="0" indent="0">
              <a:buNone/>
            </a:pPr>
            <a:r>
              <a:rPr dirty="0" smtClean="0">
                <a:sym typeface="思源黑体 CN Light" charset="0"/>
              </a:rPr>
              <a:t>    社会问题会涉及价值观的双重冲突：第一，在某些情况下，人们并不会一致认为某些状态对社会价值观构成了威胁；第二，在另一些情况下，尽管人们基本上一致同意某些状态对社会基本价值观造成了威胁，但由于他们对所采取的相关措施和解决办法抱有不同的态度，因</a:t>
            </a:r>
            <a:r>
              <a:rPr lang="zh-CN" altLang="en-US" dirty="0" smtClean="0">
                <a:sym typeface="思源黑体 CN Light" charset="0"/>
              </a:rPr>
              <a:t>此</a:t>
            </a:r>
            <a:r>
              <a:rPr dirty="0" smtClean="0">
                <a:sym typeface="思源黑体 CN Light" charset="0"/>
              </a:rPr>
              <a:t>难以就改革的计划达成一致性意见。人的价值判断不仅在被认定为社会问题的客观条件中起了非常重要的推动作用，而且对解决那些被定义为社会问题的客观条件有时还起到阻碍作用。</a:t>
            </a:r>
          </a:p>
        </p:txBody>
      </p:sp>
    </p:spTree>
    <p:extLst>
      <p:ext uri="{BB962C8B-B14F-4D97-AF65-F5344CB8AC3E}">
        <p14:creationId xmlns:p14="http://schemas.microsoft.com/office/powerpoint/2010/main" val="26842717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5110" y="1148715"/>
            <a:ext cx="8614410" cy="5290185"/>
          </a:xfrm>
        </p:spPr>
        <p:txBody>
          <a:bodyPr/>
          <a:lstStyle/>
          <a:p>
            <a:pPr marL="0" indent="0">
              <a:buNone/>
            </a:pPr>
            <a:r>
              <a:rPr lang="en-US" dirty="0" smtClean="0">
                <a:sym typeface="思源黑体 CN Light" charset="0"/>
              </a:rPr>
              <a:t>    4.</a:t>
            </a:r>
            <a:r>
              <a:rPr dirty="0" smtClean="0">
                <a:sym typeface="思源黑体 CN Light" charset="0"/>
              </a:rPr>
              <a:t>社会问题是关系到大多数人的问题</a:t>
            </a:r>
          </a:p>
          <a:p>
            <a:pPr marL="0" indent="0">
              <a:buNone/>
            </a:pPr>
            <a:r>
              <a:rPr dirty="0" smtClean="0">
                <a:sym typeface="思源黑体 CN Light" charset="0"/>
              </a:rPr>
              <a:t>    </a:t>
            </a:r>
            <a:r>
              <a:rPr dirty="0" err="1" smtClean="0">
                <a:sym typeface="思源黑体 CN Light" charset="0"/>
              </a:rPr>
              <a:t>政府是国民的代表，应该重视关系到多数人利益的社会问题，但这并不等于说对少数人的事</a:t>
            </a:r>
            <a:r>
              <a:rPr lang="zh-CN" altLang="en-US" dirty="0" smtClean="0">
                <a:sym typeface="思源黑体 CN Light" charset="0"/>
              </a:rPr>
              <a:t>，</a:t>
            </a:r>
            <a:r>
              <a:rPr dirty="0" err="1" smtClean="0">
                <a:sym typeface="思源黑体 CN Light" charset="0"/>
              </a:rPr>
              <a:t>政府就可以弃之不管</a:t>
            </a:r>
            <a:r>
              <a:rPr dirty="0" smtClean="0">
                <a:sym typeface="思源黑体 CN Light" charset="0"/>
              </a:rPr>
              <a:t>。</a:t>
            </a:r>
          </a:p>
          <a:p>
            <a:pPr marL="0" indent="0">
              <a:buNone/>
            </a:pPr>
            <a:r>
              <a:rPr lang="en-US" dirty="0" smtClean="0">
                <a:sym typeface="思源黑体 CN Light" charset="0"/>
              </a:rPr>
              <a:t>    5.</a:t>
            </a:r>
            <a:r>
              <a:rPr dirty="0" smtClean="0">
                <a:sym typeface="思源黑体 CN Light" charset="0"/>
              </a:rPr>
              <a:t>社会问题的形成往往具有发展过程</a:t>
            </a:r>
          </a:p>
          <a:p>
            <a:pPr marL="0" indent="0">
              <a:buNone/>
            </a:pPr>
            <a:r>
              <a:rPr dirty="0" smtClean="0">
                <a:sym typeface="思源黑体 CN Light" charset="0"/>
              </a:rPr>
              <a:t>    社会问题往往不是突然发生的，而是逐渐形成的，它有一个从小到大、从潜到显、从一般到突出、从小范围到大范围的变化过程。</a:t>
            </a:r>
          </a:p>
          <a:p>
            <a:pPr marL="0" indent="0">
              <a:buNone/>
            </a:pPr>
            <a:r>
              <a:rPr lang="en-US" dirty="0" smtClean="0">
                <a:sym typeface="思源黑体 CN Light" charset="0"/>
              </a:rPr>
              <a:t>    6.</a:t>
            </a:r>
            <a:r>
              <a:rPr dirty="0" smtClean="0">
                <a:sym typeface="思源黑体 CN Light" charset="0"/>
              </a:rPr>
              <a:t>社会问题往往是系统性的问题</a:t>
            </a:r>
          </a:p>
          <a:p>
            <a:pPr marL="0" indent="0">
              <a:buNone/>
            </a:pPr>
            <a:r>
              <a:rPr dirty="0" smtClean="0">
                <a:sym typeface="思源黑体 CN Light" charset="0"/>
              </a:rPr>
              <a:t>    任何一个社会问题都不是孤立存在的，它往往是整个社会问题系统中的一个有机组成部分。不同范围、领域、层次的社会问题存在着相互联系、相互制约的辩证统一关系。</a:t>
            </a:r>
          </a:p>
        </p:txBody>
      </p:sp>
    </p:spTree>
    <p:extLst>
      <p:ext uri="{BB962C8B-B14F-4D97-AF65-F5344CB8AC3E}">
        <p14:creationId xmlns:p14="http://schemas.microsoft.com/office/powerpoint/2010/main" val="193416898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4929" y="1453242"/>
            <a:ext cx="8614172" cy="4985657"/>
          </a:xfrm>
        </p:spPr>
        <p:txBody>
          <a:bodyPr/>
          <a:lstStyle/>
          <a:p>
            <a:pPr marL="0" indent="0">
              <a:buNone/>
            </a:pPr>
            <a:r>
              <a:rPr lang="zh-CN" sz="2400" dirty="0" smtClean="0">
                <a:sym typeface="思源黑体 CN Light" charset="0"/>
              </a:rPr>
              <a:t>二、</a:t>
            </a:r>
            <a:r>
              <a:rPr lang="zh-CN" altLang="en-US" sz="2400" dirty="0" smtClean="0">
                <a:sym typeface="思源黑体 CN Light" charset="0"/>
              </a:rPr>
              <a:t>公共政策的间接客体：</a:t>
            </a:r>
            <a:r>
              <a:rPr lang="zh-CN" sz="2400" dirty="0" smtClean="0">
                <a:sym typeface="思源黑体 CN Light" charset="0"/>
              </a:rPr>
              <a:t>目标群体</a:t>
            </a:r>
          </a:p>
          <a:p>
            <a:pPr marL="0" indent="0">
              <a:buNone/>
            </a:pPr>
            <a:r>
              <a:rPr lang="zh-CN" sz="2400" dirty="0" smtClean="0">
                <a:sym typeface="思源黑体 CN Light" charset="0"/>
              </a:rPr>
              <a:t>    目标群体（政策对象）</a:t>
            </a:r>
            <a:r>
              <a:rPr lang="zh-CN" altLang="en-US" sz="2400" dirty="0" smtClean="0">
                <a:sym typeface="思源黑体 CN Light" charset="0"/>
              </a:rPr>
              <a:t>是</a:t>
            </a:r>
            <a:r>
              <a:rPr lang="zh-CN" sz="2400" dirty="0" smtClean="0">
                <a:sym typeface="思源黑体 CN Light" charset="0"/>
              </a:rPr>
              <a:t>指受公共政策影响和制约（分配利益、规范行为）的社会成员</a:t>
            </a:r>
            <a:r>
              <a:rPr lang="zh-CN" altLang="en-US" sz="2400" dirty="0" smtClean="0">
                <a:sym typeface="思源黑体 CN Light" charset="0"/>
              </a:rPr>
              <a:t>。</a:t>
            </a:r>
            <a:endParaRPr lang="zh-CN" sz="2400" dirty="0" smtClean="0">
              <a:sym typeface="思源黑体 CN Light" charset="0"/>
            </a:endParaRPr>
          </a:p>
          <a:p>
            <a:pPr marL="0" indent="0">
              <a:buNone/>
            </a:pPr>
            <a:r>
              <a:rPr lang="zh-CN" sz="2400" dirty="0" smtClean="0">
                <a:sym typeface="思源黑体 CN Light" charset="0"/>
              </a:rPr>
              <a:t>    目标群体是公共政策实施的重要环节，也是公共政策是否产生成效的重要决定变量，目标群体的特征在一定程度上决定了公共政策实施的成败。</a:t>
            </a:r>
          </a:p>
          <a:p>
            <a:pPr marL="0" indent="0">
              <a:buNone/>
            </a:pPr>
            <a:r>
              <a:rPr lang="zh-CN" sz="2400" dirty="0" smtClean="0">
                <a:sym typeface="思源黑体 CN Light" charset="0"/>
              </a:rPr>
              <a:t>    目标群体理解、接受、服从政策的程度是衡量政策有效性的关键性因素。</a:t>
            </a:r>
          </a:p>
        </p:txBody>
      </p:sp>
    </p:spTree>
    <p:extLst>
      <p:ext uri="{BB962C8B-B14F-4D97-AF65-F5344CB8AC3E}">
        <p14:creationId xmlns:p14="http://schemas.microsoft.com/office/powerpoint/2010/main" val="30288502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公共政策的内涵与特征</a:t>
            </a:r>
          </a:p>
        </p:txBody>
      </p:sp>
      <p:sp>
        <p:nvSpPr>
          <p:cNvPr id="3" name="内容占位符 2"/>
          <p:cNvSpPr>
            <a:spLocks noGrp="1"/>
          </p:cNvSpPr>
          <p:nvPr>
            <p:ph idx="1"/>
          </p:nvPr>
        </p:nvSpPr>
        <p:spPr>
          <a:xfrm>
            <a:off x="244929" y="1453242"/>
            <a:ext cx="8614172" cy="4985657"/>
          </a:xfrm>
        </p:spPr>
        <p:txBody>
          <a:bodyPr/>
          <a:lstStyle/>
          <a:p>
            <a:pPr marL="0" indent="0">
              <a:buClr>
                <a:srgbClr val="A50021"/>
              </a:buClr>
              <a:buSzPct val="75000"/>
              <a:buNone/>
            </a:pPr>
            <a:r>
              <a:rPr lang="zh-CN" altLang="en-US" dirty="0" smtClean="0">
                <a:sym typeface="思源黑体 CN Light" charset="0"/>
              </a:rPr>
              <a:t>国内典型</a:t>
            </a:r>
            <a:r>
              <a:rPr lang="zh-CN" altLang="en-US" dirty="0">
                <a:sym typeface="思源黑体 CN Light" charset="0"/>
              </a:rPr>
              <a:t>定义：</a:t>
            </a:r>
          </a:p>
          <a:p>
            <a:pPr marL="0" indent="0">
              <a:buNone/>
            </a:pPr>
            <a:r>
              <a:rPr lang="zh-CN" altLang="en-US" dirty="0">
                <a:sym typeface="思源黑体 CN Light" charset="0"/>
              </a:rPr>
              <a:t>    陈振明：（1）公共政策是由政府或其他权威人士所制定的计划、规划或所采取的行动；（2）公共政策不只是一种孤立的决定，而且是由</a:t>
            </a:r>
            <a:r>
              <a:rPr lang="zh-CN" altLang="en-US" dirty="0" smtClean="0">
                <a:sym typeface="思源黑体 CN Light" charset="0"/>
              </a:rPr>
              <a:t>一系列活动</a:t>
            </a:r>
            <a:r>
              <a:rPr lang="zh-CN" altLang="en-US" dirty="0">
                <a:sym typeface="思源黑体 CN Light" charset="0"/>
              </a:rPr>
              <a:t>所构成的过程；（3）公共政策具有明确的目的、目标或方向，并以一定的价值观作为基础；（4）公共政策是对全社会的有价值之物所作的权威性分配，即涉及人们的利益关系。</a:t>
            </a:r>
          </a:p>
          <a:p>
            <a:pPr marL="0" indent="0">
              <a:buClr>
                <a:srgbClr val="A50021"/>
              </a:buClr>
              <a:buSzPct val="75000"/>
              <a:buNone/>
            </a:pPr>
            <a:endParaRPr lang="zh-CN" altLang="en-US" dirty="0">
              <a:sym typeface="思源黑体 CN Light"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第二节  公共政策客体</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None/>
            </a:pPr>
            <a:r>
              <a:rPr lang="zh-CN" altLang="en-US" dirty="0" smtClean="0">
                <a:sym typeface="思源黑体 CN Light" charset="0"/>
              </a:rPr>
              <a:t>　  目标群体之所以能够接受和服从某一项政策，一般有以下六个方面的原因：</a:t>
            </a:r>
            <a:endParaRPr lang="en-US" altLang="zh-CN" dirty="0" smtClean="0">
              <a:sym typeface="思源黑体 CN Light" charset="0"/>
            </a:endParaRPr>
          </a:p>
          <a:p>
            <a:pPr marL="0" indent="0">
              <a:lnSpc>
                <a:spcPct val="150000"/>
              </a:lnSpc>
              <a:buNone/>
            </a:pPr>
            <a:r>
              <a:rPr lang="en-US" altLang="zh-CN" dirty="0">
                <a:sym typeface="思源黑体 CN Light" charset="0"/>
              </a:rPr>
              <a:t> </a:t>
            </a:r>
            <a:r>
              <a:rPr lang="en-US" altLang="zh-CN" dirty="0" smtClean="0">
                <a:sym typeface="思源黑体 CN Light" charset="0"/>
              </a:rPr>
              <a:t>   1.</a:t>
            </a:r>
            <a:r>
              <a:rPr lang="zh-CN" altLang="en-US" dirty="0" smtClean="0">
                <a:sym typeface="思源黑体 CN Light" charset="0"/>
              </a:rPr>
              <a:t>政治社会化的影响</a:t>
            </a:r>
            <a:endParaRPr lang="en-US" altLang="zh-CN" dirty="0" smtClean="0">
              <a:sym typeface="思源黑体 CN Light" charset="0"/>
            </a:endParaRPr>
          </a:p>
          <a:p>
            <a:pPr marL="0" indent="0">
              <a:lnSpc>
                <a:spcPct val="150000"/>
              </a:lnSpc>
              <a:buNone/>
            </a:pPr>
            <a:r>
              <a:rPr lang="en-US" altLang="zh-CN" dirty="0">
                <a:sym typeface="思源黑体 CN Light" charset="0"/>
              </a:rPr>
              <a:t> </a:t>
            </a:r>
            <a:r>
              <a:rPr lang="en-US" altLang="zh-CN" dirty="0" smtClean="0">
                <a:sym typeface="思源黑体 CN Light" charset="0"/>
              </a:rPr>
              <a:t>   2.</a:t>
            </a:r>
            <a:r>
              <a:rPr lang="zh-CN" altLang="en-US" dirty="0" smtClean="0">
                <a:sym typeface="思源黑体 CN Light" charset="0"/>
              </a:rPr>
              <a:t>传统</a:t>
            </a:r>
            <a:r>
              <a:rPr lang="zh-CN" altLang="en-US" dirty="0">
                <a:sym typeface="思源黑体 CN Light" charset="0"/>
              </a:rPr>
              <a:t>思想观念和行为习惯的</a:t>
            </a:r>
            <a:r>
              <a:rPr lang="zh-CN" altLang="en-US" dirty="0" smtClean="0">
                <a:sym typeface="思源黑体 CN Light" charset="0"/>
              </a:rPr>
              <a:t>制约</a:t>
            </a:r>
            <a:endParaRPr lang="en-US" altLang="zh-CN" dirty="0" smtClean="0">
              <a:sym typeface="思源黑体 CN Light" charset="0"/>
            </a:endParaRPr>
          </a:p>
          <a:p>
            <a:pPr marL="0" indent="0">
              <a:lnSpc>
                <a:spcPct val="150000"/>
              </a:lnSpc>
              <a:buNone/>
            </a:pPr>
            <a:r>
              <a:rPr lang="en-US" altLang="zh-CN" dirty="0">
                <a:sym typeface="思源黑体 CN Light" charset="0"/>
              </a:rPr>
              <a:t> </a:t>
            </a:r>
            <a:r>
              <a:rPr lang="en-US" altLang="zh-CN" dirty="0" smtClean="0">
                <a:sym typeface="思源黑体 CN Light" charset="0"/>
              </a:rPr>
              <a:t>   3</a:t>
            </a:r>
            <a:r>
              <a:rPr lang="en-US" altLang="zh-CN" dirty="0">
                <a:sym typeface="思源黑体 CN Light" charset="0"/>
              </a:rPr>
              <a:t>.</a:t>
            </a:r>
            <a:r>
              <a:rPr lang="zh-CN" altLang="en-US" dirty="0" smtClean="0">
                <a:sym typeface="思源黑体 CN Light" charset="0"/>
              </a:rPr>
              <a:t>对成本效益的权衡</a:t>
            </a:r>
            <a:endParaRPr lang="en-US" altLang="zh-CN" dirty="0" smtClean="0">
              <a:sym typeface="思源黑体 CN Light" charset="0"/>
            </a:endParaRPr>
          </a:p>
          <a:p>
            <a:pPr marL="0" indent="0">
              <a:lnSpc>
                <a:spcPct val="150000"/>
              </a:lnSpc>
              <a:buNone/>
            </a:pPr>
            <a:r>
              <a:rPr lang="en-US" altLang="zh-CN" dirty="0">
                <a:sym typeface="思源黑体 CN Light" charset="0"/>
              </a:rPr>
              <a:t> </a:t>
            </a:r>
            <a:r>
              <a:rPr lang="en-US" altLang="zh-CN" dirty="0" smtClean="0">
                <a:sym typeface="思源黑体 CN Light" charset="0"/>
              </a:rPr>
              <a:t>   4.</a:t>
            </a:r>
            <a:r>
              <a:rPr lang="zh-CN" altLang="en-US" dirty="0" smtClean="0">
                <a:sym typeface="思源黑体 CN Light" charset="0"/>
              </a:rPr>
              <a:t>对大局或整体的考虑</a:t>
            </a:r>
            <a:endParaRPr lang="en-US" altLang="zh-CN" dirty="0" smtClean="0">
              <a:sym typeface="思源黑体 CN Light" charset="0"/>
            </a:endParaRPr>
          </a:p>
          <a:p>
            <a:pPr marL="0" indent="0">
              <a:lnSpc>
                <a:spcPct val="150000"/>
              </a:lnSpc>
              <a:buNone/>
            </a:pPr>
            <a:r>
              <a:rPr lang="en-US" altLang="zh-CN" dirty="0">
                <a:sym typeface="思源黑体 CN Light" charset="0"/>
              </a:rPr>
              <a:t> </a:t>
            </a:r>
            <a:r>
              <a:rPr lang="en-US" altLang="zh-CN" dirty="0" smtClean="0">
                <a:sym typeface="思源黑体 CN Light" charset="0"/>
              </a:rPr>
              <a:t>   5.</a:t>
            </a:r>
            <a:r>
              <a:rPr lang="zh-CN" altLang="en-US" dirty="0" smtClean="0">
                <a:sym typeface="思源黑体 CN Light" charset="0"/>
              </a:rPr>
              <a:t>避免受到惩罚</a:t>
            </a:r>
            <a:endParaRPr lang="en-US" altLang="zh-CN" dirty="0" smtClean="0">
              <a:sym typeface="思源黑体 CN Light" charset="0"/>
            </a:endParaRPr>
          </a:p>
          <a:p>
            <a:pPr marL="0" indent="0">
              <a:lnSpc>
                <a:spcPct val="150000"/>
              </a:lnSpc>
              <a:buNone/>
            </a:pPr>
            <a:r>
              <a:rPr lang="en-US" altLang="zh-CN" dirty="0">
                <a:sym typeface="思源黑体 CN Light" charset="0"/>
              </a:rPr>
              <a:t> </a:t>
            </a:r>
            <a:r>
              <a:rPr lang="en-US" altLang="zh-CN" dirty="0" smtClean="0">
                <a:sym typeface="思源黑体 CN Light" charset="0"/>
              </a:rPr>
              <a:t>   6.</a:t>
            </a:r>
            <a:r>
              <a:rPr lang="zh-CN" altLang="en-US" dirty="0" smtClean="0">
                <a:sym typeface="思源黑体 CN Light" charset="0"/>
              </a:rPr>
              <a:t>环境条件的变化</a:t>
            </a:r>
          </a:p>
          <a:p>
            <a:pPr marL="0" indent="0">
              <a:lnSpc>
                <a:spcPct val="150000"/>
              </a:lnSpc>
              <a:buNone/>
            </a:pPr>
            <a:r>
              <a:rPr lang="zh-CN" altLang="en-US" dirty="0" smtClean="0">
                <a:sym typeface="思源黑体 CN Light" charset="0"/>
              </a:rPr>
              <a:t>     </a:t>
            </a:r>
          </a:p>
        </p:txBody>
      </p:sp>
    </p:spTree>
    <p:extLst>
      <p:ext uri="{BB962C8B-B14F-4D97-AF65-F5344CB8AC3E}">
        <p14:creationId xmlns:p14="http://schemas.microsoft.com/office/powerpoint/2010/main" val="136297071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公共政策环境</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dirty="0">
                <a:sym typeface="思源黑体 CN Light" charset="0"/>
              </a:rPr>
              <a:t>  一、公共政策环境的内涵与特征</a:t>
            </a:r>
          </a:p>
          <a:p>
            <a:pPr marL="0" indent="0">
              <a:buNone/>
            </a:pPr>
            <a:r>
              <a:rPr lang="zh-CN" altLang="en-US" dirty="0">
                <a:sym typeface="思源黑体 CN Light" charset="0"/>
              </a:rPr>
              <a:t>    公共政策环境是指影响公共政策产生、存在和发展的一切因素的总和。公共政策环境在政策运行过程中表现出各自不同的特点。</a:t>
            </a:r>
          </a:p>
          <a:p>
            <a:pPr marL="0" indent="0">
              <a:buNone/>
            </a:pPr>
            <a:r>
              <a:rPr lang="zh-CN" altLang="en-US" dirty="0">
                <a:sym typeface="思源黑体 CN Light" charset="0"/>
              </a:rPr>
              <a:t>    </a:t>
            </a:r>
            <a:r>
              <a:rPr lang="zh-CN" altLang="en-US" dirty="0" smtClean="0">
                <a:sym typeface="思源黑体 CN Light" charset="0"/>
              </a:rPr>
              <a:t>第一，多样性</a:t>
            </a:r>
            <a:r>
              <a:rPr lang="zh-CN" altLang="en-US" dirty="0">
                <a:sym typeface="思源黑体 CN Light" charset="0"/>
              </a:rPr>
              <a:t>与</a:t>
            </a:r>
            <a:r>
              <a:rPr lang="zh-CN" altLang="en-US" dirty="0" smtClean="0">
                <a:sym typeface="思源黑体 CN Light" charset="0"/>
              </a:rPr>
              <a:t>复杂性。</a:t>
            </a:r>
            <a:endParaRPr lang="zh-CN" altLang="en-US" dirty="0">
              <a:sym typeface="思源黑体 CN Light" charset="0"/>
            </a:endParaRPr>
          </a:p>
          <a:p>
            <a:pPr marL="0" indent="0">
              <a:buNone/>
            </a:pPr>
            <a:r>
              <a:rPr lang="zh-CN" altLang="en-US" dirty="0">
                <a:sym typeface="思源黑体 CN Light" charset="0"/>
              </a:rPr>
              <a:t>    </a:t>
            </a:r>
            <a:r>
              <a:rPr lang="zh-CN" altLang="en-US" dirty="0" smtClean="0">
                <a:sym typeface="思源黑体 CN Light" charset="0"/>
              </a:rPr>
              <a:t>第二，动态性</a:t>
            </a:r>
            <a:r>
              <a:rPr lang="zh-CN" altLang="en-US" dirty="0">
                <a:sym typeface="思源黑体 CN Light" charset="0"/>
              </a:rPr>
              <a:t>与</a:t>
            </a:r>
            <a:r>
              <a:rPr lang="zh-CN" altLang="en-US" dirty="0" smtClean="0">
                <a:sym typeface="思源黑体 CN Light" charset="0"/>
              </a:rPr>
              <a:t>稳定性。</a:t>
            </a:r>
            <a:endParaRPr lang="zh-CN" altLang="en-US" dirty="0">
              <a:sym typeface="思源黑体 CN Light" charset="0"/>
            </a:endParaRPr>
          </a:p>
          <a:p>
            <a:pPr marL="0" indent="0">
              <a:buNone/>
            </a:pPr>
            <a:r>
              <a:rPr lang="zh-CN" altLang="en-US" dirty="0">
                <a:sym typeface="思源黑体 CN Light" charset="0"/>
              </a:rPr>
              <a:t>    </a:t>
            </a:r>
            <a:r>
              <a:rPr lang="zh-CN" altLang="en-US" dirty="0" smtClean="0">
                <a:sym typeface="思源黑体 CN Light" charset="0"/>
              </a:rPr>
              <a:t>第三，确定性</a:t>
            </a:r>
            <a:r>
              <a:rPr lang="zh-CN" altLang="en-US" dirty="0">
                <a:sym typeface="思源黑体 CN Light" charset="0"/>
              </a:rPr>
              <a:t>与</a:t>
            </a:r>
            <a:r>
              <a:rPr lang="zh-CN" altLang="en-US" dirty="0" smtClean="0">
                <a:sym typeface="思源黑体 CN Light" charset="0"/>
              </a:rPr>
              <a:t>突发性。</a:t>
            </a:r>
            <a:endParaRPr lang="zh-CN" altLang="en-US" dirty="0">
              <a:sym typeface="思源黑体 CN Light" charset="0"/>
            </a:endParaRPr>
          </a:p>
          <a:p>
            <a:pPr marL="0" indent="0">
              <a:buNone/>
            </a:pPr>
            <a:r>
              <a:rPr lang="zh-CN" altLang="en-US" dirty="0">
                <a:sym typeface="思源黑体 CN Light" charset="0"/>
              </a:rPr>
              <a:t>    </a:t>
            </a:r>
            <a:r>
              <a:rPr lang="zh-CN" altLang="en-US" dirty="0" smtClean="0">
                <a:sym typeface="思源黑体 CN Light" charset="0"/>
              </a:rPr>
              <a:t>第四，交叉</a:t>
            </a:r>
            <a:r>
              <a:rPr lang="zh-CN" altLang="en-US" dirty="0">
                <a:sym typeface="思源黑体 CN Light" charset="0"/>
              </a:rPr>
              <a:t>性与</a:t>
            </a:r>
            <a:r>
              <a:rPr lang="zh-CN" altLang="en-US" dirty="0" smtClean="0">
                <a:sym typeface="思源黑体 CN Light" charset="0"/>
              </a:rPr>
              <a:t>定向性。</a:t>
            </a:r>
            <a:endParaRPr lang="zh-CN" altLang="en-US" dirty="0">
              <a:sym typeface="思源黑体 CN Light" charset="0"/>
            </a:endParaRPr>
          </a:p>
          <a:p>
            <a:pPr marL="0" indent="0">
              <a:buNone/>
            </a:pPr>
            <a:r>
              <a:rPr lang="zh-CN" altLang="en-US" dirty="0">
                <a:sym typeface="思源黑体 CN Light" charset="0"/>
              </a:rPr>
              <a:t>    </a:t>
            </a:r>
            <a:r>
              <a:rPr lang="zh-CN" altLang="en-US" dirty="0" smtClean="0">
                <a:sym typeface="思源黑体 CN Light" charset="0"/>
              </a:rPr>
              <a:t>第五，主观性</a:t>
            </a:r>
            <a:r>
              <a:rPr lang="zh-CN" altLang="en-US" dirty="0">
                <a:sym typeface="思源黑体 CN Light" charset="0"/>
              </a:rPr>
              <a:t>和</a:t>
            </a:r>
            <a:r>
              <a:rPr lang="zh-CN" altLang="en-US" dirty="0" smtClean="0">
                <a:sym typeface="思源黑体 CN Light" charset="0"/>
              </a:rPr>
              <a:t>客观性。</a:t>
            </a:r>
            <a:endParaRPr lang="zh-CN" altLang="en-US" dirty="0">
              <a:sym typeface="思源黑体 CN Light" charset="0"/>
            </a:endParaRPr>
          </a:p>
        </p:txBody>
      </p:sp>
    </p:spTree>
    <p:extLst>
      <p:ext uri="{BB962C8B-B14F-4D97-AF65-F5344CB8AC3E}">
        <p14:creationId xmlns:p14="http://schemas.microsoft.com/office/powerpoint/2010/main" val="335334427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公共政策环境</a:t>
            </a:r>
          </a:p>
        </p:txBody>
      </p:sp>
      <p:sp>
        <p:nvSpPr>
          <p:cNvPr id="3" name="内容占位符 2"/>
          <p:cNvSpPr>
            <a:spLocks noGrp="1"/>
          </p:cNvSpPr>
          <p:nvPr>
            <p:ph idx="1"/>
          </p:nvPr>
        </p:nvSpPr>
        <p:spPr>
          <a:xfrm>
            <a:off x="245110" y="1037590"/>
            <a:ext cx="8614410" cy="5629910"/>
          </a:xfrm>
        </p:spPr>
        <p:txBody>
          <a:bodyPr/>
          <a:lstStyle/>
          <a:p>
            <a:pPr marL="0" indent="0">
              <a:buNone/>
            </a:pPr>
            <a:r>
              <a:rPr dirty="0">
                <a:sym typeface="思源黑体 CN Light" charset="0"/>
              </a:rPr>
              <a:t>二、公共政策与公共政策环境的关系</a:t>
            </a:r>
          </a:p>
          <a:p>
            <a:pPr marL="0" indent="0">
              <a:buNone/>
            </a:pPr>
            <a:r>
              <a:rPr dirty="0">
                <a:sym typeface="思源黑体 CN Light" charset="0"/>
              </a:rPr>
              <a:t>    公共政策与政策环境始终处于一种相互联系、相互依存、相互影响、相互作用的关系模式之中</a:t>
            </a:r>
            <a:r>
              <a:rPr dirty="0" smtClean="0">
                <a:sym typeface="思源黑体 CN Light" charset="0"/>
              </a:rPr>
              <a:t>。环境决定和制约政策</a:t>
            </a:r>
            <a:r>
              <a:rPr dirty="0">
                <a:sym typeface="思源黑体 CN Light" charset="0"/>
              </a:rPr>
              <a:t>，起主导作用；政策则改善和塑造环境，具有反作用。</a:t>
            </a:r>
          </a:p>
          <a:p>
            <a:pPr marL="0" indent="0">
              <a:buNone/>
            </a:pPr>
            <a:r>
              <a:rPr dirty="0">
                <a:sym typeface="思源黑体 CN Light" charset="0"/>
              </a:rPr>
              <a:t>    首先，公共政策环境是随着社会的发展由环境的需要而产生的。</a:t>
            </a:r>
          </a:p>
          <a:p>
            <a:pPr marL="0" indent="0">
              <a:buNone/>
            </a:pPr>
            <a:r>
              <a:rPr dirty="0">
                <a:sym typeface="思源黑体 CN Light" charset="0"/>
              </a:rPr>
              <a:t>    其次，公共政策必须适应政策环境，有什么样的政策环境，就应该有什么样的公共政策。</a:t>
            </a:r>
          </a:p>
          <a:p>
            <a:pPr marL="0" indent="0">
              <a:buNone/>
            </a:pPr>
            <a:r>
              <a:rPr dirty="0">
                <a:sym typeface="思源黑体 CN Light" charset="0"/>
              </a:rPr>
              <a:t>    再次，政策环境的发展变化必然导致公共政策的发展变化。</a:t>
            </a:r>
          </a:p>
          <a:p>
            <a:pPr marL="0" indent="0">
              <a:buNone/>
            </a:pPr>
            <a:r>
              <a:rPr dirty="0">
                <a:sym typeface="思源黑体 CN Light" charset="0"/>
              </a:rPr>
              <a:t>    最后，公共政策并不是完全消极和被动的，它对政策环境具有一定的能动作用。</a:t>
            </a:r>
          </a:p>
        </p:txBody>
      </p:sp>
    </p:spTree>
    <p:extLst>
      <p:ext uri="{BB962C8B-B14F-4D97-AF65-F5344CB8AC3E}">
        <p14:creationId xmlns:p14="http://schemas.microsoft.com/office/powerpoint/2010/main" val="165713550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公共政策环境</a:t>
            </a:r>
          </a:p>
        </p:txBody>
      </p:sp>
      <p:sp>
        <p:nvSpPr>
          <p:cNvPr id="3" name="内容占位符 2"/>
          <p:cNvSpPr>
            <a:spLocks noGrp="1"/>
          </p:cNvSpPr>
          <p:nvPr>
            <p:ph idx="1"/>
          </p:nvPr>
        </p:nvSpPr>
        <p:spPr>
          <a:xfrm>
            <a:off x="126365" y="876935"/>
            <a:ext cx="8919210" cy="5561965"/>
          </a:xfrm>
        </p:spPr>
        <p:txBody>
          <a:bodyPr/>
          <a:lstStyle/>
          <a:p>
            <a:pPr marL="0" indent="0">
              <a:buNone/>
            </a:pPr>
            <a:r>
              <a:rPr lang="zh-CN" sz="2400" dirty="0">
                <a:sym typeface="思源黑体 CN Light" charset="0"/>
              </a:rPr>
              <a:t>三</a:t>
            </a:r>
            <a:r>
              <a:rPr sz="2400" dirty="0">
                <a:sym typeface="思源黑体 CN Light" charset="0"/>
              </a:rPr>
              <a:t>、政策环境的构成因素</a:t>
            </a:r>
          </a:p>
          <a:p>
            <a:pPr marL="0" indent="0">
              <a:buNone/>
            </a:pPr>
            <a:r>
              <a:rPr sz="2400" dirty="0">
                <a:sym typeface="思源黑体 CN Light" charset="0"/>
              </a:rPr>
              <a:t>（一）政治环境</a:t>
            </a:r>
          </a:p>
          <a:p>
            <a:pPr marL="0" indent="0">
              <a:buNone/>
            </a:pPr>
            <a:r>
              <a:rPr lang="zh-CN" altLang="en-US" sz="2400" dirty="0" smtClean="0">
                <a:sym typeface="思源黑体 CN Light" charset="0"/>
              </a:rPr>
              <a:t>    公共</a:t>
            </a:r>
            <a:r>
              <a:rPr lang="zh-CN" altLang="en-US" sz="2400" dirty="0">
                <a:sym typeface="思源黑体 CN Light" charset="0"/>
              </a:rPr>
              <a:t>政策的政治环境是指直接或间接影响一个国家或地区公共政策的政治制度、</a:t>
            </a:r>
            <a:r>
              <a:rPr lang="zh-CN" altLang="en-US" sz="2400" dirty="0" smtClean="0">
                <a:sym typeface="思源黑体 CN Light" charset="0"/>
              </a:rPr>
              <a:t>政治体制和政治文化等的总和，主要包括基本的阶级状况、政治制度、政党制度、政治结构、政治文化</a:t>
            </a:r>
            <a:r>
              <a:rPr lang="zh-CN" altLang="en-US" sz="2400" dirty="0">
                <a:sym typeface="思源黑体 CN Light" charset="0"/>
              </a:rPr>
              <a:t>、国家法律完备程度、军事与国防状态等。</a:t>
            </a:r>
            <a:endParaRPr sz="2400" dirty="0">
              <a:sym typeface="思源黑体 CN Light" charset="0"/>
            </a:endParaRPr>
          </a:p>
        </p:txBody>
      </p:sp>
    </p:spTree>
    <p:extLst>
      <p:ext uri="{BB962C8B-B14F-4D97-AF65-F5344CB8AC3E}">
        <p14:creationId xmlns:p14="http://schemas.microsoft.com/office/powerpoint/2010/main" val="92393627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公共政策环境</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None/>
            </a:pPr>
            <a:r>
              <a:rPr lang="zh-CN" altLang="en-US" sz="2400" dirty="0">
                <a:sym typeface="思源黑体 CN Light" charset="0"/>
              </a:rPr>
              <a:t> （二）经济环境</a:t>
            </a:r>
          </a:p>
          <a:p>
            <a:pPr marL="0" indent="0">
              <a:lnSpc>
                <a:spcPct val="150000"/>
              </a:lnSpc>
              <a:buNone/>
            </a:pPr>
            <a:r>
              <a:rPr lang="zh-CN" altLang="en-US" sz="2400" dirty="0">
                <a:sym typeface="思源黑体 CN Light" charset="0"/>
              </a:rPr>
              <a:t>    </a:t>
            </a:r>
            <a:r>
              <a:rPr lang="zh-CN" altLang="en-US" sz="2400" dirty="0" smtClean="0">
                <a:sym typeface="思源黑体 CN Light" charset="0"/>
              </a:rPr>
              <a:t>经济环境是对</a:t>
            </a:r>
            <a:r>
              <a:rPr lang="zh-CN" altLang="en-US" sz="2400" dirty="0">
                <a:sym typeface="思源黑体 CN Light" charset="0"/>
              </a:rPr>
              <a:t>公共政策系统有重要影响的各种经济要素的</a:t>
            </a:r>
            <a:r>
              <a:rPr lang="zh-CN" altLang="en-US" sz="2400" dirty="0" smtClean="0">
                <a:sym typeface="思源黑体 CN Light" charset="0"/>
              </a:rPr>
              <a:t>总和，主要</a:t>
            </a:r>
            <a:r>
              <a:rPr lang="zh-CN" altLang="en-US" sz="2400" dirty="0">
                <a:sym typeface="思源黑体 CN Light" charset="0"/>
              </a:rPr>
              <a:t>包括经济制度和经济体制，由社会生产力结构、性质和生产资料所有制构成。</a:t>
            </a:r>
          </a:p>
          <a:p>
            <a:pPr marL="0" indent="0">
              <a:lnSpc>
                <a:spcPct val="150000"/>
              </a:lnSpc>
              <a:buNone/>
            </a:pPr>
            <a:r>
              <a:rPr lang="zh-CN" altLang="en-US" sz="2400" dirty="0">
                <a:sym typeface="思源黑体 CN Light" charset="0"/>
              </a:rPr>
              <a:t>    经济环境对公共政策的制定具有决定性的影响。无论什么性质的国家和地区，其政府决策体制、目标、职能、行为等都受到经济环境的影响。</a:t>
            </a:r>
          </a:p>
        </p:txBody>
      </p:sp>
    </p:spTree>
    <p:extLst>
      <p:ext uri="{BB962C8B-B14F-4D97-AF65-F5344CB8AC3E}">
        <p14:creationId xmlns:p14="http://schemas.microsoft.com/office/powerpoint/2010/main" val="61869778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公共政策环境</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None/>
            </a:pPr>
            <a:r>
              <a:rPr sz="2400" dirty="0">
                <a:sym typeface="思源黑体 CN Light" charset="0"/>
              </a:rPr>
              <a:t>（三）自然环境</a:t>
            </a:r>
          </a:p>
          <a:p>
            <a:pPr marL="0" indent="0">
              <a:lnSpc>
                <a:spcPct val="150000"/>
              </a:lnSpc>
              <a:buNone/>
            </a:pPr>
            <a:r>
              <a:rPr sz="2400" dirty="0">
                <a:sym typeface="思源黑体 CN Light" charset="0"/>
              </a:rPr>
              <a:t>    </a:t>
            </a:r>
            <a:r>
              <a:rPr sz="2400" dirty="0" err="1" smtClean="0">
                <a:sym typeface="思源黑体 CN Light" charset="0"/>
              </a:rPr>
              <a:t>公共政策的自然环境</a:t>
            </a:r>
            <a:r>
              <a:rPr lang="zh-CN" altLang="en-US" sz="2400" dirty="0" smtClean="0">
                <a:sym typeface="思源黑体 CN Light" charset="0"/>
              </a:rPr>
              <a:t>是</a:t>
            </a:r>
            <a:r>
              <a:rPr sz="2400" dirty="0" err="1" smtClean="0">
                <a:sym typeface="思源黑体 CN Light" charset="0"/>
              </a:rPr>
              <a:t>指一个国家所处的地理位置及其地势</a:t>
            </a:r>
            <a:r>
              <a:rPr sz="2400" dirty="0" err="1">
                <a:sym typeface="思源黑体 CN Light" charset="0"/>
              </a:rPr>
              <a:t>、地形、气候、土壤、水系、矿藏和动植物分布等自然物</a:t>
            </a:r>
            <a:r>
              <a:rPr sz="2400" dirty="0">
                <a:sym typeface="思源黑体 CN Light" charset="0"/>
              </a:rPr>
              <a:t>。</a:t>
            </a:r>
          </a:p>
          <a:p>
            <a:pPr marL="0" indent="0">
              <a:lnSpc>
                <a:spcPct val="150000"/>
              </a:lnSpc>
              <a:buNone/>
            </a:pPr>
            <a:r>
              <a:rPr sz="2400" dirty="0">
                <a:sym typeface="思源黑体 CN Light" charset="0"/>
              </a:rPr>
              <a:t>    自然环境与公共政策的关系体现在：（1）对公共政策过程的影响；（2）公共政策影响自然环境变化。</a:t>
            </a:r>
          </a:p>
        </p:txBody>
      </p:sp>
    </p:spTree>
    <p:extLst>
      <p:ext uri="{BB962C8B-B14F-4D97-AF65-F5344CB8AC3E}">
        <p14:creationId xmlns:p14="http://schemas.microsoft.com/office/powerpoint/2010/main" val="334690790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第三节  公共政策环境</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None/>
            </a:pPr>
            <a:r>
              <a:rPr lang="zh-CN" altLang="en-US" dirty="0">
                <a:sym typeface="思源黑体 CN Light" charset="0"/>
              </a:rPr>
              <a:t> </a:t>
            </a:r>
            <a:r>
              <a:rPr dirty="0">
                <a:sym typeface="思源黑体 CN Light" charset="0"/>
              </a:rPr>
              <a:t>（四）国际环境</a:t>
            </a:r>
          </a:p>
          <a:p>
            <a:pPr marL="0" indent="0">
              <a:lnSpc>
                <a:spcPct val="150000"/>
              </a:lnSpc>
              <a:buNone/>
            </a:pPr>
            <a:r>
              <a:rPr dirty="0">
                <a:sym typeface="思源黑体 CN Light" charset="0"/>
              </a:rPr>
              <a:t>    </a:t>
            </a:r>
            <a:r>
              <a:rPr dirty="0" err="1" smtClean="0">
                <a:sym typeface="思源黑体 CN Light" charset="0"/>
              </a:rPr>
              <a:t>公共政策的国际环境</a:t>
            </a:r>
            <a:r>
              <a:rPr lang="zh-CN" altLang="en-US" dirty="0" smtClean="0">
                <a:sym typeface="思源黑体 CN Light" charset="0"/>
              </a:rPr>
              <a:t>是</a:t>
            </a:r>
            <a:r>
              <a:rPr dirty="0" smtClean="0">
                <a:sym typeface="思源黑体 CN Light" charset="0"/>
              </a:rPr>
              <a:t>指对一个国家或地区的生存与发展产生影响的</a:t>
            </a:r>
            <a:r>
              <a:rPr dirty="0">
                <a:sym typeface="思源黑体 CN Light" charset="0"/>
              </a:rPr>
              <a:t>，由国家和国际组织相互间的竞争、合作、冲突所形成的，带有一定稳定性的世界政治、经济、文化运行的秩序。</a:t>
            </a:r>
          </a:p>
          <a:p>
            <a:pPr marL="0" indent="0">
              <a:lnSpc>
                <a:spcPct val="150000"/>
              </a:lnSpc>
              <a:buNone/>
            </a:pPr>
            <a:r>
              <a:rPr dirty="0">
                <a:sym typeface="思源黑体 CN Light" charset="0"/>
              </a:rPr>
              <a:t>    现代国际环境与公共政策的关系体现在：（1）国际环境影响公共政策的价值选择。（2）国际环境影响公共政策的目标选择。（3）国际环境影响公共政策的选择途径，即在既充满机遇又潜伏危机的国际环境中，各国在制定与执行公共政策时，一方面要选择加强国际合作，</a:t>
            </a:r>
            <a:r>
              <a:rPr dirty="0" smtClean="0">
                <a:sym typeface="思源黑体 CN Light" charset="0"/>
              </a:rPr>
              <a:t>另一方面要利用已有的国际规则</a:t>
            </a:r>
            <a:r>
              <a:rPr dirty="0">
                <a:sym typeface="思源黑体 CN Light" charset="0"/>
              </a:rPr>
              <a:t>，依靠实力参与竞争。</a:t>
            </a:r>
          </a:p>
        </p:txBody>
      </p:sp>
    </p:spTree>
    <p:extLst>
      <p:ext uri="{BB962C8B-B14F-4D97-AF65-F5344CB8AC3E}">
        <p14:creationId xmlns:p14="http://schemas.microsoft.com/office/powerpoint/2010/main" val="320906228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第四节  公共政策工具</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None/>
            </a:pPr>
            <a:r>
              <a:rPr sz="2400" dirty="0">
                <a:sym typeface="思源黑体 CN Light" charset="0"/>
              </a:rPr>
              <a:t>一、公共政策工具概述</a:t>
            </a:r>
          </a:p>
          <a:p>
            <a:pPr marL="0" indent="0">
              <a:lnSpc>
                <a:spcPct val="150000"/>
              </a:lnSpc>
              <a:buNone/>
            </a:pPr>
            <a:r>
              <a:rPr sz="2400" dirty="0">
                <a:sym typeface="思源黑体 CN Light" charset="0"/>
              </a:rPr>
              <a:t>     </a:t>
            </a:r>
            <a:r>
              <a:rPr sz="2400" dirty="0" smtClean="0">
                <a:sym typeface="思源黑体 CN Light" charset="0"/>
              </a:rPr>
              <a:t>政策工具又称治理工具或政府工具，</a:t>
            </a:r>
            <a:r>
              <a:rPr sz="2400" dirty="0">
                <a:sym typeface="思源黑体 CN Light" charset="0"/>
              </a:rPr>
              <a:t>是指人们为解决社会问题或达成政策目标而采用的具体手段和方式。政策方案只有通过适当的政策工具才能得到有效的执行，从而达到政策设计的理想状态。它是连接目标和结果的桥梁，是将政策目标转化为具体行动的路径和机制。</a:t>
            </a:r>
          </a:p>
        </p:txBody>
      </p:sp>
    </p:spTree>
    <p:extLst>
      <p:ext uri="{BB962C8B-B14F-4D97-AF65-F5344CB8AC3E}">
        <p14:creationId xmlns:p14="http://schemas.microsoft.com/office/powerpoint/2010/main" val="147998206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第四节  公共政策工具</a:t>
            </a:r>
          </a:p>
        </p:txBody>
      </p:sp>
      <p:sp>
        <p:nvSpPr>
          <p:cNvPr id="3" name="内容占位符 2"/>
          <p:cNvSpPr>
            <a:spLocks noGrp="1"/>
          </p:cNvSpPr>
          <p:nvPr>
            <p:ph idx="1"/>
          </p:nvPr>
        </p:nvSpPr>
        <p:spPr>
          <a:xfrm>
            <a:off x="244929" y="1453242"/>
            <a:ext cx="8614172" cy="4985657"/>
          </a:xfrm>
        </p:spPr>
        <p:txBody>
          <a:bodyPr/>
          <a:lstStyle/>
          <a:p>
            <a:pPr marL="0" indent="0">
              <a:buNone/>
            </a:pPr>
            <a:r>
              <a:rPr lang="zh-CN" altLang="en-US" sz="2400" dirty="0">
                <a:sym typeface="思源黑体 CN Light" charset="0"/>
              </a:rPr>
              <a:t>二、公共政策工具的分类</a:t>
            </a:r>
          </a:p>
          <a:p>
            <a:pPr marL="0" indent="0">
              <a:buNone/>
            </a:pPr>
            <a:r>
              <a:rPr lang="zh-CN" altLang="en-US" sz="2400" dirty="0">
                <a:sym typeface="思源黑体 CN Light" charset="0"/>
              </a:rPr>
              <a:t>    </a:t>
            </a:r>
          </a:p>
        </p:txBody>
      </p:sp>
      <p:pic>
        <p:nvPicPr>
          <p:cNvPr id="4" name="图片 3"/>
          <p:cNvPicPr>
            <a:picLocks noChangeAspect="1"/>
          </p:cNvPicPr>
          <p:nvPr/>
        </p:nvPicPr>
        <p:blipFill>
          <a:blip r:embed="rId2"/>
          <a:stretch>
            <a:fillRect/>
          </a:stretch>
        </p:blipFill>
        <p:spPr>
          <a:xfrm>
            <a:off x="1020539" y="2217498"/>
            <a:ext cx="7062951" cy="3968948"/>
          </a:xfrm>
          <a:prstGeom prst="rect">
            <a:avLst/>
          </a:prstGeom>
        </p:spPr>
      </p:pic>
    </p:spTree>
    <p:extLst>
      <p:ext uri="{BB962C8B-B14F-4D97-AF65-F5344CB8AC3E}">
        <p14:creationId xmlns:p14="http://schemas.microsoft.com/office/powerpoint/2010/main" val="301688430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第四节  公共政策工具</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buNone/>
            </a:pPr>
            <a:r>
              <a:rPr lang="zh-CN" altLang="en-US" sz="2400" dirty="0">
                <a:sym typeface="思源黑体 CN Light" charset="0"/>
              </a:rPr>
              <a:t>（一）强制性</a:t>
            </a:r>
            <a:r>
              <a:rPr lang="zh-CN" altLang="en-US" sz="2400" dirty="0" smtClean="0">
                <a:sym typeface="思源黑体 CN Light" charset="0"/>
              </a:rPr>
              <a:t>工具</a:t>
            </a:r>
            <a:endParaRPr lang="zh-CN" altLang="en-US" sz="2400" dirty="0">
              <a:sym typeface="思源黑体 CN Light" charset="0"/>
            </a:endParaRPr>
          </a:p>
          <a:p>
            <a:pPr marL="0" indent="0">
              <a:lnSpc>
                <a:spcPct val="150000"/>
              </a:lnSpc>
              <a:buNone/>
            </a:pPr>
            <a:r>
              <a:rPr lang="zh-CN" altLang="en-US" sz="2400" dirty="0">
                <a:sym typeface="思源黑体 CN Light" charset="0"/>
              </a:rPr>
              <a:t>     强制性工具又叫指导性</a:t>
            </a:r>
            <a:r>
              <a:rPr lang="zh-CN" altLang="en-US" sz="2400" dirty="0" smtClean="0">
                <a:sym typeface="思源黑体 CN Light" charset="0"/>
              </a:rPr>
              <a:t>工具或</a:t>
            </a:r>
            <a:r>
              <a:rPr lang="zh-CN" altLang="en-US" sz="2400" dirty="0">
                <a:sym typeface="思源黑体 CN Light" charset="0"/>
              </a:rPr>
              <a:t>规制性</a:t>
            </a:r>
            <a:r>
              <a:rPr lang="zh-CN" altLang="en-US" sz="2400" dirty="0" smtClean="0">
                <a:sym typeface="思源黑体 CN Light" charset="0"/>
              </a:rPr>
              <a:t>工具，</a:t>
            </a:r>
            <a:r>
              <a:rPr lang="zh-CN" altLang="en-US" sz="2400" dirty="0">
                <a:sym typeface="思源黑体 CN Light" charset="0"/>
              </a:rPr>
              <a:t>它借助政府的权威和强制力，对目标群体的行动进行控制和指导。政府可以选择规制、公共企业或直接供给等手段来实现其政策目标。</a:t>
            </a:r>
          </a:p>
          <a:p>
            <a:pPr marL="0" indent="0">
              <a:buNone/>
            </a:pPr>
            <a:endParaRPr lang="zh-CN" altLang="en-US" sz="2400" dirty="0">
              <a:sym typeface="思源黑体 CN Light" charset="0"/>
            </a:endParaRPr>
          </a:p>
        </p:txBody>
      </p:sp>
    </p:spTree>
    <p:extLst>
      <p:ext uri="{BB962C8B-B14F-4D97-AF65-F5344CB8AC3E}">
        <p14:creationId xmlns:p14="http://schemas.microsoft.com/office/powerpoint/2010/main" val="3379566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公共政策的内涵与特征</a:t>
            </a:r>
          </a:p>
        </p:txBody>
      </p:sp>
      <p:sp>
        <p:nvSpPr>
          <p:cNvPr id="3" name="内容占位符 2"/>
          <p:cNvSpPr>
            <a:spLocks noGrp="1"/>
          </p:cNvSpPr>
          <p:nvPr>
            <p:ph idx="1"/>
          </p:nvPr>
        </p:nvSpPr>
        <p:spPr>
          <a:xfrm>
            <a:off x="244929" y="1453242"/>
            <a:ext cx="8614172" cy="4985657"/>
          </a:xfrm>
        </p:spPr>
        <p:txBody>
          <a:bodyPr/>
          <a:lstStyle/>
          <a:p>
            <a:pPr marL="0" indent="0">
              <a:buClr>
                <a:srgbClr val="A50021"/>
              </a:buClr>
              <a:buSzPct val="75000"/>
              <a:buNone/>
            </a:pPr>
            <a:r>
              <a:rPr lang="en-US" altLang="zh-CN" dirty="0" smtClean="0">
                <a:sym typeface="思源黑体 CN Light" charset="0"/>
              </a:rPr>
              <a:t> </a:t>
            </a:r>
          </a:p>
          <a:p>
            <a:pPr marL="0" indent="0">
              <a:buClr>
                <a:srgbClr val="A50021"/>
              </a:buClr>
              <a:buSzPct val="75000"/>
              <a:buNone/>
            </a:pPr>
            <a:r>
              <a:rPr lang="en-US" altLang="zh-CN" dirty="0">
                <a:sym typeface="思源黑体 CN Light" charset="0"/>
              </a:rPr>
              <a:t> </a:t>
            </a:r>
            <a:r>
              <a:rPr lang="en-US" altLang="zh-CN" dirty="0" smtClean="0">
                <a:sym typeface="思源黑体 CN Light" charset="0"/>
              </a:rPr>
              <a:t>   </a:t>
            </a:r>
            <a:r>
              <a:rPr lang="zh-CN" altLang="en-US" dirty="0" smtClean="0">
                <a:sym typeface="思源黑体 CN Light" charset="0"/>
              </a:rPr>
              <a:t>本</a:t>
            </a:r>
            <a:r>
              <a:rPr lang="zh-CN" altLang="en-US" dirty="0">
                <a:sym typeface="思源黑体 CN Light" charset="0"/>
              </a:rPr>
              <a:t>课程定义</a:t>
            </a:r>
            <a:r>
              <a:rPr lang="zh-CN" altLang="en-US" dirty="0" smtClean="0">
                <a:sym typeface="思源黑体 CN Light" charset="0"/>
              </a:rPr>
              <a:t>：</a:t>
            </a:r>
            <a:endParaRPr lang="en-US" altLang="zh-CN" dirty="0" smtClean="0">
              <a:sym typeface="思源黑体 CN Light" charset="0"/>
            </a:endParaRPr>
          </a:p>
          <a:p>
            <a:pPr marL="0" indent="0">
              <a:buClr>
                <a:srgbClr val="A50021"/>
              </a:buClr>
              <a:buSzPct val="75000"/>
              <a:buNone/>
            </a:pPr>
            <a:r>
              <a:rPr lang="en-US" altLang="zh-CN" dirty="0">
                <a:sym typeface="思源黑体 CN Light" charset="0"/>
              </a:rPr>
              <a:t> </a:t>
            </a:r>
            <a:r>
              <a:rPr lang="en-US" altLang="zh-CN" dirty="0" smtClean="0">
                <a:sym typeface="思源黑体 CN Light" charset="0"/>
              </a:rPr>
              <a:t>   </a:t>
            </a:r>
            <a:r>
              <a:rPr lang="zh-CN" altLang="en-US" dirty="0" smtClean="0">
                <a:sym typeface="思源黑体 CN Light" charset="0"/>
              </a:rPr>
              <a:t>公共</a:t>
            </a:r>
            <a:r>
              <a:rPr lang="zh-CN" altLang="en-US" dirty="0">
                <a:sym typeface="思源黑体 CN Light" charset="0"/>
              </a:rPr>
              <a:t>权力机关在特定时期为解决公共问题、实现公共目标和公共利益，经由政治过程所采取的政治行动或所制定的行为准则，它是一系列谋略、法令、措施、办法、方法、条例等的总称。</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第四节  公共政策工具</a:t>
            </a:r>
          </a:p>
        </p:txBody>
      </p:sp>
      <p:sp>
        <p:nvSpPr>
          <p:cNvPr id="3" name="内容占位符 2"/>
          <p:cNvSpPr>
            <a:spLocks noGrp="1"/>
          </p:cNvSpPr>
          <p:nvPr>
            <p:ph idx="1"/>
          </p:nvPr>
        </p:nvSpPr>
        <p:spPr>
          <a:xfrm>
            <a:off x="244929" y="1453242"/>
            <a:ext cx="8614172" cy="4985657"/>
          </a:xfrm>
        </p:spPr>
        <p:txBody>
          <a:bodyPr/>
          <a:lstStyle/>
          <a:p>
            <a:pPr marL="0" indent="0">
              <a:spcBef>
                <a:spcPts val="600"/>
              </a:spcBef>
              <a:buNone/>
            </a:pPr>
            <a:r>
              <a:rPr lang="zh-CN" altLang="en-US" sz="2400" dirty="0">
                <a:sym typeface="思源黑体 CN Light" charset="0"/>
              </a:rPr>
              <a:t>（二）混合性</a:t>
            </a:r>
            <a:r>
              <a:rPr lang="zh-CN" altLang="en-US" sz="2400" dirty="0" smtClean="0">
                <a:sym typeface="思源黑体 CN Light" charset="0"/>
              </a:rPr>
              <a:t>工具</a:t>
            </a:r>
            <a:endParaRPr lang="zh-CN" altLang="en-US" sz="2400" dirty="0">
              <a:sym typeface="思源黑体 CN Light" charset="0"/>
            </a:endParaRPr>
          </a:p>
          <a:p>
            <a:pPr marL="0" indent="0">
              <a:spcBef>
                <a:spcPts val="600"/>
              </a:spcBef>
              <a:buNone/>
            </a:pPr>
            <a:r>
              <a:rPr lang="zh-CN" altLang="en-US" sz="2400" dirty="0">
                <a:sym typeface="思源黑体 CN Light" charset="0"/>
              </a:rPr>
              <a:t>    混合性工具结合了强制性工具和自愿性工具的特征，允许政府对非政府行为主体的决策进行不同程度的干预，但最终仍由私人做出决策。在某种程度上，这类政策工具兼备自主性工具和强制性工具的</a:t>
            </a:r>
            <a:r>
              <a:rPr lang="zh-CN" altLang="en-US" sz="2400" dirty="0" smtClean="0">
                <a:sym typeface="思源黑体 CN Light" charset="0"/>
              </a:rPr>
              <a:t>优点</a:t>
            </a:r>
            <a:r>
              <a:rPr lang="zh-CN" altLang="en-US" sz="2400" dirty="0">
                <a:sym typeface="思源黑体 CN Light" charset="0"/>
              </a:rPr>
              <a:t>，</a:t>
            </a:r>
            <a:r>
              <a:rPr lang="zh-CN" altLang="en-US" sz="2400" dirty="0" smtClean="0">
                <a:sym typeface="思源黑体 CN Light" charset="0"/>
              </a:rPr>
              <a:t>主要</a:t>
            </a:r>
            <a:r>
              <a:rPr lang="zh-CN" altLang="en-US" sz="2400" dirty="0">
                <a:sym typeface="思源黑体 CN Light" charset="0"/>
              </a:rPr>
              <a:t>包括信息和规劝、补贴、产权</a:t>
            </a:r>
            <a:r>
              <a:rPr lang="zh-CN" altLang="en-US" sz="2400" dirty="0" smtClean="0">
                <a:sym typeface="思源黑体 CN Light" charset="0"/>
              </a:rPr>
              <a:t>拍卖、税收</a:t>
            </a:r>
            <a:r>
              <a:rPr lang="zh-CN" altLang="en-US" sz="2400" dirty="0">
                <a:sym typeface="思源黑体 CN Light" charset="0"/>
              </a:rPr>
              <a:t>和使用者付费四种形式。</a:t>
            </a:r>
          </a:p>
          <a:p>
            <a:pPr marL="0" indent="0">
              <a:spcBef>
                <a:spcPts val="600"/>
              </a:spcBef>
              <a:buNone/>
            </a:pPr>
            <a:endParaRPr lang="zh-CN" altLang="en-US" sz="2400" dirty="0">
              <a:sym typeface="思源黑体 CN Light" charset="0"/>
            </a:endParaRPr>
          </a:p>
        </p:txBody>
      </p:sp>
    </p:spTree>
    <p:extLst>
      <p:ext uri="{BB962C8B-B14F-4D97-AF65-F5344CB8AC3E}">
        <p14:creationId xmlns:p14="http://schemas.microsoft.com/office/powerpoint/2010/main" val="82253143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第四节  公共政策工具</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spcBef>
                <a:spcPts val="600"/>
              </a:spcBef>
              <a:buNone/>
            </a:pPr>
            <a:r>
              <a:rPr lang="en-US" sz="2400" dirty="0">
                <a:sym typeface="思源黑体 CN Light" charset="0"/>
              </a:rPr>
              <a:t>   </a:t>
            </a:r>
            <a:r>
              <a:rPr sz="2400" dirty="0">
                <a:sym typeface="思源黑体 CN Light" charset="0"/>
              </a:rPr>
              <a:t>（三）自愿性工具</a:t>
            </a:r>
          </a:p>
          <a:p>
            <a:pPr marL="0" indent="0">
              <a:lnSpc>
                <a:spcPct val="150000"/>
              </a:lnSpc>
              <a:spcBef>
                <a:spcPts val="600"/>
              </a:spcBef>
              <a:buNone/>
            </a:pPr>
            <a:r>
              <a:rPr sz="2400" dirty="0">
                <a:sym typeface="思源黑体 CN Light" charset="0"/>
              </a:rPr>
              <a:t>    自愿性工具的核心特征是它很少或几乎没有政府干预，由民间力量或市场自主运作。</a:t>
            </a:r>
          </a:p>
          <a:p>
            <a:pPr marL="0" indent="0">
              <a:lnSpc>
                <a:spcPct val="150000"/>
              </a:lnSpc>
              <a:spcBef>
                <a:spcPts val="600"/>
              </a:spcBef>
              <a:buNone/>
            </a:pPr>
            <a:r>
              <a:rPr sz="2400" dirty="0">
                <a:sym typeface="思源黑体 CN Light" charset="0"/>
              </a:rPr>
              <a:t>    自愿性工具包括家庭与社区、志愿者组织和市场等。</a:t>
            </a:r>
          </a:p>
        </p:txBody>
      </p:sp>
    </p:spTree>
    <p:extLst>
      <p:ext uri="{BB962C8B-B14F-4D97-AF65-F5344CB8AC3E}">
        <p14:creationId xmlns:p14="http://schemas.microsoft.com/office/powerpoint/2010/main" val="19530491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第五节  公共政策运行</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spcBef>
                <a:spcPts val="600"/>
              </a:spcBef>
              <a:buNone/>
            </a:pPr>
            <a:r>
              <a:rPr lang="en-US" sz="2400" dirty="0">
                <a:sym typeface="思源黑体 CN Light" charset="0"/>
              </a:rPr>
              <a:t>   </a:t>
            </a:r>
            <a:r>
              <a:rPr sz="2400" dirty="0">
                <a:sym typeface="思源黑体 CN Light" charset="0"/>
              </a:rPr>
              <a:t> 基于系统论的观点，</a:t>
            </a:r>
            <a:r>
              <a:rPr sz="2400" dirty="0" smtClean="0">
                <a:sym typeface="思源黑体 CN Light" charset="0"/>
              </a:rPr>
              <a:t>可以把公共政策看作由主体</a:t>
            </a:r>
            <a:r>
              <a:rPr sz="2400" dirty="0">
                <a:sym typeface="思源黑体 CN Light" charset="0"/>
              </a:rPr>
              <a:t>、客体、环境、工具等各因素相互作用而构成的系统</a:t>
            </a:r>
            <a:r>
              <a:rPr sz="2400" dirty="0" smtClean="0">
                <a:sym typeface="思源黑体 CN Light" charset="0"/>
              </a:rPr>
              <a:t>，由信息</a:t>
            </a:r>
            <a:r>
              <a:rPr sz="2400" dirty="0">
                <a:sym typeface="思源黑体 CN Light" charset="0"/>
              </a:rPr>
              <a:t>、咨询、决断、执行和监控等子系统所构成的一个有机大系统。它的实际运行则表现为政策问题的确认、政策制定、政策执行、政策评估与监控、政策调整与终结等环节所组成的活动过程。</a:t>
            </a:r>
          </a:p>
        </p:txBody>
      </p:sp>
    </p:spTree>
    <p:extLst>
      <p:ext uri="{BB962C8B-B14F-4D97-AF65-F5344CB8AC3E}">
        <p14:creationId xmlns:p14="http://schemas.microsoft.com/office/powerpoint/2010/main" val="394970568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第五节  公共政策运行</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spcBef>
                <a:spcPts val="600"/>
              </a:spcBef>
              <a:buNone/>
            </a:pPr>
            <a:r>
              <a:rPr lang="en-US" sz="2400" dirty="0">
                <a:sym typeface="思源黑体 CN Light" charset="0"/>
              </a:rPr>
              <a:t>   </a:t>
            </a:r>
            <a:r>
              <a:rPr sz="2400" dirty="0">
                <a:sym typeface="思源黑体 CN Light" charset="0"/>
              </a:rPr>
              <a:t> 一、公共政策子系统   </a:t>
            </a:r>
          </a:p>
          <a:p>
            <a:pPr marL="0" indent="0">
              <a:lnSpc>
                <a:spcPct val="150000"/>
              </a:lnSpc>
              <a:spcBef>
                <a:spcPts val="600"/>
              </a:spcBef>
              <a:buNone/>
            </a:pPr>
            <a:r>
              <a:rPr sz="2400" dirty="0">
                <a:sym typeface="思源黑体 CN Light" charset="0"/>
              </a:rPr>
              <a:t>    现代化、科学化的公共政策系统是由信息、</a:t>
            </a:r>
            <a:r>
              <a:rPr sz="2400" dirty="0" smtClean="0">
                <a:sym typeface="思源黑体 CN Light" charset="0"/>
              </a:rPr>
              <a:t>咨询、</a:t>
            </a:r>
            <a:r>
              <a:rPr sz="2400" dirty="0">
                <a:sym typeface="思源黑体 CN Light" charset="0"/>
              </a:rPr>
              <a:t>决断、执行和监控等子系统所构成的大系统。政策过程及其各项功能活动是由这些子系统共同完成的，这些子系统各有分工、相互独立，又密切配合、协同一致，促使政策大系统的运行得以顺利地展开。</a:t>
            </a:r>
          </a:p>
        </p:txBody>
      </p:sp>
    </p:spTree>
    <p:extLst>
      <p:ext uri="{BB962C8B-B14F-4D97-AF65-F5344CB8AC3E}">
        <p14:creationId xmlns:p14="http://schemas.microsoft.com/office/powerpoint/2010/main" val="11456261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第五节  公共政策运行</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spcBef>
                <a:spcPts val="600"/>
              </a:spcBef>
              <a:buNone/>
            </a:pPr>
            <a:r>
              <a:rPr lang="zh-CN" altLang="en-US" sz="2400" dirty="0" smtClean="0">
                <a:sym typeface="思源黑体 CN Light" charset="0"/>
              </a:rPr>
              <a:t>（一）</a:t>
            </a:r>
            <a:r>
              <a:rPr sz="2400" dirty="0" err="1" smtClean="0">
                <a:sym typeface="思源黑体 CN Light" charset="0"/>
              </a:rPr>
              <a:t>信息子系统</a:t>
            </a:r>
            <a:endParaRPr sz="2400" dirty="0">
              <a:sym typeface="思源黑体 CN Light" charset="0"/>
            </a:endParaRPr>
          </a:p>
          <a:p>
            <a:pPr marL="0" indent="0">
              <a:lnSpc>
                <a:spcPct val="150000"/>
              </a:lnSpc>
              <a:spcBef>
                <a:spcPts val="600"/>
              </a:spcBef>
              <a:buNone/>
            </a:pPr>
            <a:r>
              <a:rPr sz="2400" dirty="0">
                <a:sym typeface="思源黑体 CN Light" charset="0"/>
              </a:rPr>
              <a:t>    </a:t>
            </a:r>
            <a:r>
              <a:rPr sz="2400" dirty="0" err="1" smtClean="0">
                <a:sym typeface="思源黑体 CN Light" charset="0"/>
              </a:rPr>
              <a:t>信息子系统由掌握信息技术的专门人才组成</a:t>
            </a:r>
            <a:r>
              <a:rPr sz="2400" dirty="0" err="1">
                <a:sym typeface="思源黑体 CN Light" charset="0"/>
              </a:rPr>
              <a:t>，从事信息的收集、整理、贮存和传递等活动，为公共决策提供信息资料</a:t>
            </a:r>
            <a:r>
              <a:rPr sz="2400" dirty="0">
                <a:sym typeface="思源黑体 CN Light" charset="0"/>
              </a:rPr>
              <a:t>。</a:t>
            </a:r>
          </a:p>
          <a:p>
            <a:pPr marL="0" indent="0">
              <a:lnSpc>
                <a:spcPct val="150000"/>
              </a:lnSpc>
              <a:spcBef>
                <a:spcPts val="600"/>
              </a:spcBef>
              <a:buNone/>
            </a:pPr>
            <a:r>
              <a:rPr sz="2400" dirty="0">
                <a:sym typeface="思源黑体 CN Light" charset="0"/>
              </a:rPr>
              <a:t>    </a:t>
            </a:r>
            <a:r>
              <a:rPr sz="2400" dirty="0" err="1">
                <a:sym typeface="思源黑体 CN Light" charset="0"/>
              </a:rPr>
              <a:t>信息原则是公共决策的基本原则，</a:t>
            </a:r>
            <a:r>
              <a:rPr sz="2400" dirty="0" err="1" smtClean="0">
                <a:sym typeface="思源黑体 CN Light" charset="0"/>
              </a:rPr>
              <a:t>信息是</a:t>
            </a:r>
            <a:r>
              <a:rPr lang="zh-CN" altLang="en-US" sz="2400" dirty="0" smtClean="0">
                <a:sym typeface="思源黑体 CN Light" charset="0"/>
              </a:rPr>
              <a:t>公共</a:t>
            </a:r>
            <a:r>
              <a:rPr sz="2400" dirty="0" err="1" smtClean="0">
                <a:sym typeface="思源黑体 CN Light" charset="0"/>
              </a:rPr>
              <a:t>政策制定</a:t>
            </a:r>
            <a:r>
              <a:rPr sz="2400" dirty="0" err="1">
                <a:sym typeface="思源黑体 CN Light" charset="0"/>
              </a:rPr>
              <a:t>、执行、评估和监控的依据</a:t>
            </a:r>
            <a:r>
              <a:rPr sz="2400" dirty="0">
                <a:sym typeface="思源黑体 CN Light" charset="0"/>
              </a:rPr>
              <a:t>。</a:t>
            </a:r>
          </a:p>
        </p:txBody>
      </p:sp>
    </p:spTree>
    <p:extLst>
      <p:ext uri="{BB962C8B-B14F-4D97-AF65-F5344CB8AC3E}">
        <p14:creationId xmlns:p14="http://schemas.microsoft.com/office/powerpoint/2010/main" val="391453696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第五节  公共政策运行</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spcBef>
                <a:spcPts val="600"/>
              </a:spcBef>
              <a:buNone/>
            </a:pPr>
            <a:r>
              <a:rPr lang="zh-CN" altLang="en-US" sz="2400" dirty="0" smtClean="0">
                <a:sym typeface="思源黑体 CN Light" charset="0"/>
              </a:rPr>
              <a:t>（二）</a:t>
            </a:r>
            <a:r>
              <a:rPr sz="2400" dirty="0" err="1" smtClean="0">
                <a:sym typeface="思源黑体 CN Light" charset="0"/>
              </a:rPr>
              <a:t>咨询子系统</a:t>
            </a:r>
            <a:endParaRPr sz="2400" dirty="0">
              <a:sym typeface="思源黑体 CN Light" charset="0"/>
            </a:endParaRPr>
          </a:p>
          <a:p>
            <a:pPr marL="0" indent="0">
              <a:lnSpc>
                <a:spcPct val="150000"/>
              </a:lnSpc>
              <a:spcBef>
                <a:spcPts val="600"/>
              </a:spcBef>
              <a:buNone/>
            </a:pPr>
            <a:r>
              <a:rPr sz="2400" dirty="0">
                <a:sym typeface="思源黑体 CN Light" charset="0"/>
              </a:rPr>
              <a:t>    咨询子系统又称参谋子系统或智囊子系统，它是由现代政策研究组织以及各种专家、学者所组成的子系统。</a:t>
            </a:r>
          </a:p>
          <a:p>
            <a:pPr marL="0" indent="0">
              <a:lnSpc>
                <a:spcPct val="150000"/>
              </a:lnSpc>
              <a:spcBef>
                <a:spcPts val="600"/>
              </a:spcBef>
              <a:buNone/>
            </a:pPr>
            <a:r>
              <a:rPr sz="2400" dirty="0">
                <a:sym typeface="思源黑体 CN Light" charset="0"/>
              </a:rPr>
              <a:t>   咨询子系统参与公共决策活动，保证公共决策科学化、民主化。</a:t>
            </a:r>
          </a:p>
        </p:txBody>
      </p:sp>
    </p:spTree>
    <p:extLst>
      <p:ext uri="{BB962C8B-B14F-4D97-AF65-F5344CB8AC3E}">
        <p14:creationId xmlns:p14="http://schemas.microsoft.com/office/powerpoint/2010/main" val="257607195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第五节  公共政策运行</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spcBef>
                <a:spcPts val="600"/>
              </a:spcBef>
              <a:buNone/>
            </a:pPr>
            <a:r>
              <a:rPr lang="zh-CN" altLang="en-US" sz="2400" dirty="0" smtClean="0">
                <a:sym typeface="思源黑体 CN Light" charset="0"/>
              </a:rPr>
              <a:t>（三）</a:t>
            </a:r>
            <a:r>
              <a:rPr sz="2400" dirty="0" err="1" smtClean="0">
                <a:sym typeface="思源黑体 CN Light" charset="0"/>
              </a:rPr>
              <a:t>决断子系统</a:t>
            </a:r>
            <a:endParaRPr sz="2400" dirty="0">
              <a:sym typeface="思源黑体 CN Light" charset="0"/>
            </a:endParaRPr>
          </a:p>
          <a:p>
            <a:pPr marL="0" indent="0">
              <a:lnSpc>
                <a:spcPct val="150000"/>
              </a:lnSpc>
              <a:spcBef>
                <a:spcPts val="600"/>
              </a:spcBef>
              <a:buNone/>
            </a:pPr>
            <a:r>
              <a:rPr sz="2400" dirty="0">
                <a:sym typeface="思源黑体 CN Light" charset="0"/>
              </a:rPr>
              <a:t>    </a:t>
            </a:r>
            <a:r>
              <a:rPr sz="2400" dirty="0" err="1">
                <a:sym typeface="思源黑体 CN Light" charset="0"/>
              </a:rPr>
              <a:t>决断子系统也称中枢子系统，</a:t>
            </a:r>
            <a:r>
              <a:rPr sz="2400" dirty="0" err="1" smtClean="0">
                <a:sym typeface="思源黑体 CN Light" charset="0"/>
              </a:rPr>
              <a:t>由拥有决策权的高层领导者所组成</a:t>
            </a:r>
            <a:r>
              <a:rPr sz="2400" dirty="0">
                <a:sym typeface="思源黑体 CN Light" charset="0"/>
              </a:rPr>
              <a:t>。</a:t>
            </a:r>
          </a:p>
          <a:p>
            <a:pPr marL="0" indent="0">
              <a:lnSpc>
                <a:spcPct val="150000"/>
              </a:lnSpc>
              <a:spcBef>
                <a:spcPts val="600"/>
              </a:spcBef>
              <a:buNone/>
            </a:pPr>
            <a:r>
              <a:rPr sz="2400" dirty="0">
                <a:sym typeface="思源黑体 CN Light" charset="0"/>
              </a:rPr>
              <a:t>    决断子系统在整个公共决策系统中居于核心地位，是公共决策活动的组织者，又是政策的最终决定者，具有权威性和主导性两个特点。</a:t>
            </a:r>
          </a:p>
        </p:txBody>
      </p:sp>
    </p:spTree>
    <p:extLst>
      <p:ext uri="{BB962C8B-B14F-4D97-AF65-F5344CB8AC3E}">
        <p14:creationId xmlns:p14="http://schemas.microsoft.com/office/powerpoint/2010/main" val="75698149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第五节  公共政策运行</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spcBef>
                <a:spcPts val="600"/>
              </a:spcBef>
              <a:buNone/>
            </a:pPr>
            <a:r>
              <a:rPr lang="zh-CN" altLang="en-US" sz="2400" dirty="0" smtClean="0">
                <a:sym typeface="思源黑体 CN Light" charset="0"/>
              </a:rPr>
              <a:t>（四）</a:t>
            </a:r>
            <a:r>
              <a:rPr sz="2400" dirty="0" err="1" smtClean="0">
                <a:sym typeface="思源黑体 CN Light" charset="0"/>
              </a:rPr>
              <a:t>执行子系统</a:t>
            </a:r>
            <a:r>
              <a:rPr sz="2400" dirty="0" smtClean="0">
                <a:sym typeface="思源黑体 CN Light" charset="0"/>
              </a:rPr>
              <a:t> </a:t>
            </a:r>
            <a:endParaRPr sz="2400" dirty="0">
              <a:sym typeface="思源黑体 CN Light" charset="0"/>
            </a:endParaRPr>
          </a:p>
          <a:p>
            <a:pPr marL="0" indent="0">
              <a:lnSpc>
                <a:spcPct val="150000"/>
              </a:lnSpc>
              <a:spcBef>
                <a:spcPts val="600"/>
              </a:spcBef>
              <a:buNone/>
            </a:pPr>
            <a:r>
              <a:rPr sz="2400" dirty="0">
                <a:sym typeface="思源黑体 CN Light" charset="0"/>
              </a:rPr>
              <a:t>    执行子系统是由政策执行组织及其人员特别是政府行政机关和行政人员所构成的。</a:t>
            </a:r>
          </a:p>
          <a:p>
            <a:pPr marL="0" indent="0">
              <a:lnSpc>
                <a:spcPct val="150000"/>
              </a:lnSpc>
              <a:spcBef>
                <a:spcPts val="600"/>
              </a:spcBef>
              <a:buNone/>
            </a:pPr>
            <a:r>
              <a:rPr sz="2400" dirty="0">
                <a:sym typeface="思源黑体 CN Light" charset="0"/>
              </a:rPr>
              <a:t>    </a:t>
            </a:r>
            <a:r>
              <a:rPr sz="2400" dirty="0" err="1">
                <a:sym typeface="思源黑体 CN Light" charset="0"/>
              </a:rPr>
              <a:t>执行子系统具有现实性、综合性、</a:t>
            </a:r>
            <a:r>
              <a:rPr sz="2400" dirty="0" err="1" smtClean="0">
                <a:sym typeface="思源黑体 CN Light" charset="0"/>
              </a:rPr>
              <a:t>具体性和灵活性特点</a:t>
            </a:r>
            <a:r>
              <a:rPr sz="2400" dirty="0">
                <a:sym typeface="思源黑体 CN Light" charset="0"/>
              </a:rPr>
              <a:t>。</a:t>
            </a:r>
          </a:p>
        </p:txBody>
      </p:sp>
    </p:spTree>
    <p:extLst>
      <p:ext uri="{BB962C8B-B14F-4D97-AF65-F5344CB8AC3E}">
        <p14:creationId xmlns:p14="http://schemas.microsoft.com/office/powerpoint/2010/main" val="45131605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第五节  公共政策运行</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spcBef>
                <a:spcPts val="600"/>
              </a:spcBef>
              <a:buNone/>
            </a:pPr>
            <a:r>
              <a:rPr lang="zh-CN" altLang="en-US" sz="2400" dirty="0" smtClean="0">
                <a:sym typeface="思源黑体 CN Light" charset="0"/>
              </a:rPr>
              <a:t>（五）</a:t>
            </a:r>
            <a:r>
              <a:rPr sz="2400" dirty="0" err="1" smtClean="0">
                <a:sym typeface="思源黑体 CN Light" charset="0"/>
              </a:rPr>
              <a:t>监控子系统</a:t>
            </a:r>
            <a:endParaRPr sz="2400" dirty="0">
              <a:sym typeface="思源黑体 CN Light" charset="0"/>
            </a:endParaRPr>
          </a:p>
          <a:p>
            <a:pPr marL="0" indent="0">
              <a:lnSpc>
                <a:spcPct val="150000"/>
              </a:lnSpc>
              <a:spcBef>
                <a:spcPts val="600"/>
              </a:spcBef>
              <a:buNone/>
            </a:pPr>
            <a:r>
              <a:rPr sz="2400" dirty="0">
                <a:sym typeface="思源黑体 CN Light" charset="0"/>
              </a:rPr>
              <a:t>    监控子系统是整个政策系统的一个有机组成部分，它是体制内和体制外的有关部门、单位和个人所组成的一个子系统，相对独立于信息、咨询、决断、执行等子系统</a:t>
            </a:r>
            <a:r>
              <a:rPr sz="2400" dirty="0" smtClean="0">
                <a:sym typeface="思源黑体 CN Light" charset="0"/>
              </a:rPr>
              <a:t>，地位较特殊</a:t>
            </a:r>
            <a:r>
              <a:rPr sz="2400" dirty="0">
                <a:sym typeface="思源黑体 CN Light" charset="0"/>
              </a:rPr>
              <a:t>。</a:t>
            </a:r>
          </a:p>
          <a:p>
            <a:pPr marL="0" indent="0">
              <a:lnSpc>
                <a:spcPct val="150000"/>
              </a:lnSpc>
              <a:spcBef>
                <a:spcPts val="600"/>
              </a:spcBef>
              <a:buNone/>
            </a:pPr>
            <a:r>
              <a:rPr sz="2400" dirty="0">
                <a:sym typeface="思源黑体 CN Light" charset="0"/>
              </a:rPr>
              <a:t>    </a:t>
            </a:r>
            <a:r>
              <a:rPr lang="zh-CN" altLang="en-US" sz="2400" dirty="0" smtClean="0">
                <a:sym typeface="思源黑体 CN Light" charset="0"/>
              </a:rPr>
              <a:t>监控子系统的</a:t>
            </a:r>
            <a:r>
              <a:rPr sz="2400" dirty="0" err="1" smtClean="0">
                <a:sym typeface="思源黑体 CN Light" charset="0"/>
              </a:rPr>
              <a:t>目的是使政策目标得以顺利实施</a:t>
            </a:r>
            <a:r>
              <a:rPr sz="2400" dirty="0" err="1">
                <a:sym typeface="思源黑体 CN Light" charset="0"/>
              </a:rPr>
              <a:t>，避免政策的变形走样，保持政策的权威性和严肃性</a:t>
            </a:r>
            <a:r>
              <a:rPr sz="2400" dirty="0">
                <a:sym typeface="思源黑体 CN Light" charset="0"/>
              </a:rPr>
              <a:t>。</a:t>
            </a:r>
          </a:p>
        </p:txBody>
      </p:sp>
    </p:spTree>
    <p:extLst>
      <p:ext uri="{BB962C8B-B14F-4D97-AF65-F5344CB8AC3E}">
        <p14:creationId xmlns:p14="http://schemas.microsoft.com/office/powerpoint/2010/main" val="115755800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第五节  公共政策运行</a:t>
            </a:r>
          </a:p>
        </p:txBody>
      </p:sp>
      <p:sp>
        <p:nvSpPr>
          <p:cNvPr id="3" name="内容占位符 2"/>
          <p:cNvSpPr>
            <a:spLocks noGrp="1"/>
          </p:cNvSpPr>
          <p:nvPr>
            <p:ph idx="1"/>
          </p:nvPr>
        </p:nvSpPr>
        <p:spPr>
          <a:xfrm>
            <a:off x="244929" y="1453242"/>
            <a:ext cx="8614172" cy="4985657"/>
          </a:xfrm>
        </p:spPr>
        <p:txBody>
          <a:bodyPr/>
          <a:lstStyle/>
          <a:p>
            <a:pPr marL="0" indent="0">
              <a:lnSpc>
                <a:spcPct val="150000"/>
              </a:lnSpc>
              <a:spcBef>
                <a:spcPts val="600"/>
              </a:spcBef>
              <a:buNone/>
            </a:pPr>
            <a:r>
              <a:rPr lang="zh-CN" altLang="en-US" sz="2400" dirty="0" smtClean="0">
                <a:sym typeface="思源黑体 CN Light" charset="0"/>
              </a:rPr>
              <a:t>二、公共政策系统的运行</a:t>
            </a:r>
            <a:endParaRPr lang="en-US" altLang="zh-CN" sz="2400" dirty="0" smtClean="0">
              <a:sym typeface="思源黑体 CN Light" charset="0"/>
            </a:endParaRPr>
          </a:p>
          <a:p>
            <a:pPr marL="0" indent="0">
              <a:lnSpc>
                <a:spcPct val="150000"/>
              </a:lnSpc>
              <a:spcBef>
                <a:spcPts val="600"/>
              </a:spcBef>
              <a:buNone/>
            </a:pPr>
            <a:r>
              <a:rPr sz="2400" dirty="0" smtClean="0">
                <a:sym typeface="思源黑体 CN Light" charset="0"/>
              </a:rPr>
              <a:t>    </a:t>
            </a:r>
            <a:endParaRPr sz="2400" dirty="0">
              <a:sym typeface="思源黑体 CN Light" charset="0"/>
            </a:endParaRPr>
          </a:p>
        </p:txBody>
      </p:sp>
      <p:graphicFrame>
        <p:nvGraphicFramePr>
          <p:cNvPr id="4" name="图示 3"/>
          <p:cNvGraphicFramePr/>
          <p:nvPr>
            <p:extLst>
              <p:ext uri="{D42A27DB-BD31-4B8C-83A1-F6EECF244321}">
                <p14:modId xmlns:p14="http://schemas.microsoft.com/office/powerpoint/2010/main" val="3275841787"/>
              </p:ext>
            </p:extLst>
          </p:nvPr>
        </p:nvGraphicFramePr>
        <p:xfrm>
          <a:off x="1524000" y="2427890"/>
          <a:ext cx="6096000" cy="3436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69440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6D5337"/>
                </a:solidFill>
                <a:sym typeface="思源黑体 CN Light" charset="0"/>
              </a:rPr>
              <a:t>第一节 公共政策的内涵与特征</a:t>
            </a:r>
          </a:p>
        </p:txBody>
      </p:sp>
      <p:sp>
        <p:nvSpPr>
          <p:cNvPr id="3" name="内容占位符 2"/>
          <p:cNvSpPr>
            <a:spLocks noGrp="1"/>
          </p:cNvSpPr>
          <p:nvPr>
            <p:ph idx="1"/>
          </p:nvPr>
        </p:nvSpPr>
        <p:spPr>
          <a:xfrm>
            <a:off x="244929" y="1453242"/>
            <a:ext cx="8614172" cy="4985657"/>
          </a:xfrm>
        </p:spPr>
        <p:txBody>
          <a:bodyPr/>
          <a:lstStyle/>
          <a:p>
            <a:pPr marL="0" indent="0">
              <a:buClr>
                <a:srgbClr val="A50021"/>
              </a:buClr>
              <a:buSzPct val="75000"/>
              <a:buNone/>
            </a:pPr>
            <a:r>
              <a:rPr lang="zh-CN" altLang="en-US" sz="2200" dirty="0" smtClean="0">
                <a:sym typeface="思源黑体 CN Light" charset="0"/>
              </a:rPr>
              <a:t>    第一，公共政策的主体主要是指“公共权力机关”。“公共权力机关”通常是指国家、政府、执政党和其他能够制定公共政策的政治实体。</a:t>
            </a:r>
          </a:p>
          <a:p>
            <a:pPr marL="0" indent="0">
              <a:buClr>
                <a:srgbClr val="A50021"/>
              </a:buClr>
              <a:buSzPct val="75000"/>
              <a:buNone/>
            </a:pPr>
            <a:r>
              <a:rPr lang="zh-CN" altLang="en-US" sz="2200" dirty="0" smtClean="0">
                <a:sym typeface="思源黑体 CN Light" charset="0"/>
              </a:rPr>
              <a:t>    第二，公共政策是“特定时期”的政策，总是在一定时期内起作用，具有很强的时效性。</a:t>
            </a:r>
          </a:p>
          <a:p>
            <a:pPr marL="0" indent="0">
              <a:buClr>
                <a:srgbClr val="A50021"/>
              </a:buClr>
              <a:buSzPct val="75000"/>
              <a:buNone/>
            </a:pPr>
            <a:r>
              <a:rPr lang="zh-CN" altLang="en-US" sz="2200" dirty="0" smtClean="0">
                <a:sym typeface="思源黑体 CN Light" charset="0"/>
              </a:rPr>
              <a:t>    第三，“公共问题、公共目标和公共利益”是公共政策的三大要素。</a:t>
            </a:r>
          </a:p>
          <a:p>
            <a:pPr marL="0" indent="0">
              <a:buClr>
                <a:srgbClr val="A50021"/>
              </a:buClr>
              <a:buSzPct val="75000"/>
              <a:buNone/>
            </a:pPr>
            <a:r>
              <a:rPr lang="zh-CN" altLang="en-US" sz="2200" dirty="0" smtClean="0">
                <a:sym typeface="思源黑体 CN Light" charset="0"/>
              </a:rPr>
              <a:t>    第四，公共政策是一种“政治过程”。</a:t>
            </a:r>
          </a:p>
          <a:p>
            <a:pPr marL="0" indent="0">
              <a:buClr>
                <a:srgbClr val="A50021"/>
              </a:buClr>
              <a:buSzPct val="75000"/>
              <a:buNone/>
            </a:pPr>
            <a:r>
              <a:rPr lang="zh-CN" altLang="en-US" sz="2200" dirty="0" smtClean="0">
                <a:sym typeface="思源黑体 CN Light" charset="0"/>
              </a:rPr>
              <a:t>    第五，公共政策是一种“行为准则”或行为规范，带有指导性、原则性以及强制性特点。</a:t>
            </a:r>
            <a:endParaRPr lang="zh-CN" altLang="en-US" sz="2200" dirty="0">
              <a:sym typeface="思源黑体 CN Light"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7625"/>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endParaRPr lang="zh-CN" altLang="en-US" sz="1800">
              <a:solidFill>
                <a:srgbClr val="FFFFFF"/>
              </a:solidFill>
              <a:latin typeface="思源黑体 CN Light" charset="0"/>
              <a:ea typeface="思源黑体 CN Light" charset="0"/>
              <a:sym typeface="思源黑体 CN Light" charset="0"/>
            </a:endParaRPr>
          </a:p>
        </p:txBody>
      </p:sp>
      <p:sp>
        <p:nvSpPr>
          <p:cNvPr id="3" name="任意多边形: 形状 2"/>
          <p:cNvSpPr/>
          <p:nvPr/>
        </p:nvSpPr>
        <p:spPr>
          <a:xfrm flipH="1">
            <a:off x="0" y="2170113"/>
            <a:ext cx="4308475" cy="4703763"/>
          </a:xfrm>
          <a:custGeom>
            <a:avLst/>
            <a:gdLst>
              <a:gd name="connsiteX0" fmla="*/ 3510367 w 5744706"/>
              <a:gd name="connsiteY0" fmla="*/ 0 h 4703737"/>
              <a:gd name="connsiteX1" fmla="*/ 5744706 w 5744706"/>
              <a:gd name="connsiteY1" fmla="*/ 2234340 h 4703737"/>
              <a:gd name="connsiteX2" fmla="*/ 5744706 w 5744706"/>
              <a:gd name="connsiteY2" fmla="*/ 4703737 h 4703737"/>
              <a:gd name="connsiteX3" fmla="*/ 1193371 w 5744706"/>
              <a:gd name="connsiteY3" fmla="*/ 4703737 h 4703737"/>
              <a:gd name="connsiteX4" fmla="*/ 0 w 5744706"/>
              <a:gd name="connsiteY4" fmla="*/ 3510367 h 4703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706" h="4703737">
                <a:moveTo>
                  <a:pt x="3510367" y="0"/>
                </a:moveTo>
                <a:lnTo>
                  <a:pt x="5744706" y="2234340"/>
                </a:lnTo>
                <a:lnTo>
                  <a:pt x="5744706" y="4703737"/>
                </a:lnTo>
                <a:lnTo>
                  <a:pt x="1193371" y="4703737"/>
                </a:lnTo>
                <a:lnTo>
                  <a:pt x="0" y="3510367"/>
                </a:lnTo>
                <a:close/>
              </a:path>
            </a:pathLst>
          </a:custGeom>
          <a:noFill/>
          <a:ln w="38100">
            <a:solidFill>
              <a:srgbClr val="DCCBB9"/>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fontAlgn="base"/>
            <a:endParaRPr strike="noStrike" noProof="1">
              <a:latin typeface="Arial" panose="020B0604020202020204" pitchFamily="34" charset="0"/>
              <a:ea typeface="宋体" panose="02010600030101010101" pitchFamily="2" charset="-122"/>
            </a:endParaRPr>
          </a:p>
        </p:txBody>
      </p:sp>
      <p:sp>
        <p:nvSpPr>
          <p:cNvPr id="4" name="菱形 3"/>
          <p:cNvSpPr/>
          <p:nvPr/>
        </p:nvSpPr>
        <p:spPr>
          <a:xfrm flipH="1">
            <a:off x="1711325" y="703263"/>
            <a:ext cx="2105025" cy="2808288"/>
          </a:xfrm>
          <a:prstGeom prst="diamond">
            <a:avLst/>
          </a:prstGeom>
          <a:solidFill>
            <a:srgbClr val="DCCBB9"/>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6000" b="1" strike="noStrike" noProof="1">
                <a:latin typeface="思源黑体 CN Bold" pitchFamily="34" charset="-122"/>
                <a:ea typeface="思源黑体 CN Bold" pitchFamily="34" charset="-122"/>
                <a:cs typeface="+mn-ea"/>
                <a:sym typeface="+mn-lt"/>
              </a:rPr>
              <a:t>03</a:t>
            </a:r>
            <a:endParaRPr lang="zh-CN" altLang="en-US" sz="6000" b="1" strike="noStrike" noProof="1">
              <a:latin typeface="思源黑体 CN Bold" pitchFamily="34" charset="-122"/>
              <a:ea typeface="思源黑体 CN Bold" pitchFamily="34" charset="-122"/>
              <a:cs typeface="+mn-ea"/>
              <a:sym typeface="+mn-lt"/>
            </a:endParaRPr>
          </a:p>
        </p:txBody>
      </p:sp>
      <p:sp>
        <p:nvSpPr>
          <p:cNvPr id="8196" name="文本框 4"/>
          <p:cNvSpPr txBox="1"/>
          <p:nvPr/>
        </p:nvSpPr>
        <p:spPr>
          <a:xfrm>
            <a:off x="4308475" y="2413000"/>
            <a:ext cx="3760788" cy="1938338"/>
          </a:xfrm>
          <a:prstGeom prst="rect">
            <a:avLst/>
          </a:prstGeom>
          <a:noFill/>
          <a:ln w="9525">
            <a:noFill/>
          </a:ln>
        </p:spPr>
        <p:txBody>
          <a:bodyPr anchor="t" anchorCtr="0">
            <a:spAutoFit/>
          </a:bodyPr>
          <a:lstStyle/>
          <a:p>
            <a:r>
              <a:rPr lang="zh-CN" altLang="en-US" sz="6000" b="1" dirty="0">
                <a:solidFill>
                  <a:srgbClr val="6D5337"/>
                </a:solidFill>
                <a:latin typeface="思源黑体 CN Bold" pitchFamily="34" charset="-122"/>
                <a:ea typeface="思源黑体 CN Bold" pitchFamily="34" charset="-122"/>
                <a:sym typeface="思源黑体 CN Light" charset="0"/>
              </a:rPr>
              <a:t>公共政策分析模型</a:t>
            </a:r>
          </a:p>
        </p:txBody>
      </p:sp>
      <p:sp>
        <p:nvSpPr>
          <p:cNvPr id="8197" name="矩形 5"/>
          <p:cNvSpPr/>
          <p:nvPr/>
        </p:nvSpPr>
        <p:spPr>
          <a:xfrm>
            <a:off x="4308475" y="3646488"/>
            <a:ext cx="4113213" cy="322262"/>
          </a:xfrm>
          <a:prstGeom prst="rect">
            <a:avLst/>
          </a:prstGeom>
          <a:noFill/>
          <a:ln w="9525">
            <a:noFill/>
          </a:ln>
        </p:spPr>
        <p:txBody>
          <a:bodyPr anchor="t" anchorCtr="0">
            <a:spAutoFit/>
          </a:bodyPr>
          <a:lstStyle/>
          <a:p>
            <a:pPr>
              <a:lnSpc>
                <a:spcPts val="1800"/>
              </a:lnSpc>
            </a:pPr>
            <a:endParaRPr lang="en-US" altLang="zh-CN" sz="1600">
              <a:solidFill>
                <a:srgbClr val="6D5337"/>
              </a:solidFill>
              <a:latin typeface="Arial" panose="020B0604020202020204" pitchFamily="34" charset="0"/>
              <a:ea typeface="宋体" panose="02010600030101010101" pitchFamily="2" charset="-122"/>
              <a:sym typeface="思源黑体 CN Light" charset="0"/>
            </a:endParaRPr>
          </a:p>
        </p:txBody>
      </p:sp>
    </p:spTree>
    <p:extLst>
      <p:ext uri="{BB962C8B-B14F-4D97-AF65-F5344CB8AC3E}">
        <p14:creationId xmlns:p14="http://schemas.microsoft.com/office/powerpoint/2010/main" val="58011179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2"/>
          <p:cNvSpPr>
            <a:spLocks noGrp="1"/>
          </p:cNvSpPr>
          <p:nvPr>
            <p:ph type="title"/>
          </p:nvPr>
        </p:nvSpPr>
        <p:spPr>
          <a:ln/>
        </p:spPr>
        <p:txBody>
          <a:bodyPr vert="horz" wrap="square" lIns="91440" tIns="45720" rIns="91440" bIns="45720" anchor="ctr" anchorCtr="0"/>
          <a:lstStyle/>
          <a:p>
            <a:endParaRPr lang="zh-CN" altLang="en-US"/>
          </a:p>
        </p:txBody>
      </p:sp>
      <p:sp>
        <p:nvSpPr>
          <p:cNvPr id="25602" name="Rectangle 2"/>
          <p:cNvSpPr>
            <a:spLocks noGrp="1"/>
          </p:cNvSpPr>
          <p:nvPr>
            <p:ph idx="1"/>
          </p:nvPr>
        </p:nvSpPr>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20000"/>
              </a:spcBef>
              <a:spcAft>
                <a:spcPct val="0"/>
              </a:spcAft>
              <a:buClrTx/>
              <a:buSzTx/>
              <a:buNone/>
              <a:defRPr/>
            </a:pPr>
            <a:r>
              <a:rPr kumimoji="0" lang="zh-CN" altLang="en-US" sz="2800" b="1" i="0" u="none" strike="noStrike" kern="1200" cap="none" spc="0" normalizeH="0" baseline="0" noProof="1">
                <a:ln>
                  <a:noFill/>
                </a:ln>
                <a:solidFill>
                  <a:srgbClr val="FF3300"/>
                </a:solidFill>
                <a:effectLst/>
                <a:uLnTx/>
                <a:uFillTx/>
                <a:latin typeface="+mn-lt"/>
                <a:ea typeface="楷体_GB2312"/>
                <a:cs typeface="+mn-cs"/>
              </a:rPr>
              <a:t>政策分析模型</a:t>
            </a:r>
          </a:p>
          <a:p>
            <a:pPr marL="0" marR="0" lvl="0" indent="0" algn="l" defTabSz="914400" rtl="0" eaLnBrk="1" fontAlgn="base" latinLnBrk="0" hangingPunct="1">
              <a:lnSpc>
                <a:spcPct val="100000"/>
              </a:lnSpc>
              <a:spcBef>
                <a:spcPct val="20000"/>
              </a:spcBef>
              <a:spcAft>
                <a:spcPct val="0"/>
              </a:spcAft>
              <a:buClrTx/>
              <a:buSzTx/>
              <a:buNone/>
              <a:defRPr/>
            </a:pPr>
            <a:r>
              <a:rPr lang="zh-CN" altLang="en-US" noProof="1"/>
              <a:t>源于实践的不同的政策分析角度、理论体系和方法。</a:t>
            </a:r>
            <a:endParaRPr lang="en-US" altLang="x-none" noProof="1"/>
          </a:p>
          <a:p>
            <a:pPr marL="0" marR="0" lvl="0" indent="0" algn="l" defTabSz="914400" rtl="0" eaLnBrk="1" fontAlgn="base" latinLnBrk="0" hangingPunct="1">
              <a:lnSpc>
                <a:spcPct val="125000"/>
              </a:lnSpc>
              <a:spcBef>
                <a:spcPct val="20000"/>
              </a:spcBef>
              <a:spcAft>
                <a:spcPct val="0"/>
              </a:spcAft>
              <a:buClr>
                <a:srgbClr val="FF3300"/>
              </a:buClr>
              <a:buSzTx/>
              <a:buNone/>
              <a:defRPr/>
            </a:pPr>
            <a:r>
              <a:rPr lang="zh-CN" altLang="en-US" sz="2800" b="1" noProof="1">
                <a:solidFill>
                  <a:srgbClr val="FF3300"/>
                </a:solidFill>
                <a:latin typeface="+mn-lt"/>
                <a:ea typeface="楷体_GB2312"/>
                <a:cs typeface="+mn-cs"/>
              </a:rPr>
              <a:t>公共政策分析模型的含义（作用）：</a:t>
            </a:r>
          </a:p>
          <a:p>
            <a:pPr marL="0" indent="0" algn="l">
              <a:lnSpc>
                <a:spcPct val="100000"/>
              </a:lnSpc>
              <a:spcBef>
                <a:spcPct val="20000"/>
              </a:spcBef>
              <a:buNone/>
              <a:defRPr/>
            </a:pPr>
            <a:r>
              <a:rPr lang="zh-CN" altLang="en-US" noProof="1"/>
              <a:t>对复杂公共政策过程的简化</a:t>
            </a:r>
            <a:r>
              <a:rPr lang="zh-CN" altLang="en-US" noProof="1" smtClean="0"/>
              <a:t>表述；</a:t>
            </a:r>
            <a:endParaRPr lang="zh-CN" altLang="en-US" noProof="1"/>
          </a:p>
          <a:p>
            <a:pPr marL="0" indent="0" algn="l">
              <a:lnSpc>
                <a:spcPct val="100000"/>
              </a:lnSpc>
              <a:spcBef>
                <a:spcPct val="20000"/>
              </a:spcBef>
              <a:buNone/>
              <a:defRPr/>
            </a:pPr>
            <a:r>
              <a:rPr lang="zh-CN" altLang="en-US" noProof="1"/>
              <a:t>突出了公共政策及政策过程的本质</a:t>
            </a:r>
            <a:r>
              <a:rPr lang="zh-CN" altLang="en-US" noProof="1" smtClean="0"/>
              <a:t>特征； </a:t>
            </a:r>
            <a:endParaRPr lang="zh-CN" altLang="en-US" noProof="1"/>
          </a:p>
          <a:p>
            <a:pPr marL="0" indent="0" algn="l">
              <a:lnSpc>
                <a:spcPct val="100000"/>
              </a:lnSpc>
              <a:spcBef>
                <a:spcPct val="20000"/>
              </a:spcBef>
              <a:buNone/>
              <a:defRPr/>
            </a:pPr>
            <a:r>
              <a:rPr lang="zh-CN" altLang="en-US" noProof="1"/>
              <a:t>有助于理解和解释公共政策产生的</a:t>
            </a:r>
            <a:r>
              <a:rPr lang="zh-CN" altLang="en-US" noProof="1" smtClean="0"/>
              <a:t>原因；</a:t>
            </a:r>
            <a:endParaRPr lang="zh-CN" altLang="en-US" noProof="1"/>
          </a:p>
          <a:p>
            <a:pPr marL="0" indent="0" algn="l">
              <a:lnSpc>
                <a:spcPct val="100000"/>
              </a:lnSpc>
              <a:spcBef>
                <a:spcPct val="20000"/>
              </a:spcBef>
              <a:buNone/>
              <a:defRPr/>
            </a:pPr>
            <a:r>
              <a:rPr lang="zh-CN" altLang="en-US" noProof="1"/>
              <a:t>有助于认识和分析公共政策的社会效果，预测其未来</a:t>
            </a:r>
            <a:r>
              <a:rPr lang="zh-CN" altLang="en-US" noProof="1" smtClean="0"/>
              <a:t>发展。</a:t>
            </a:r>
            <a:endParaRPr lang="zh-CN" altLang="en-US" noProof="1"/>
          </a:p>
        </p:txBody>
      </p:sp>
      <p:sp>
        <p:nvSpPr>
          <p:cNvPr id="10243" name="Line 3"/>
          <p:cNvSpPr/>
          <p:nvPr/>
        </p:nvSpPr>
        <p:spPr>
          <a:xfrm>
            <a:off x="0" y="981075"/>
            <a:ext cx="9144000" cy="0"/>
          </a:xfrm>
          <a:prstGeom prst="line">
            <a:avLst/>
          </a:prstGeom>
          <a:ln w="57150" cap="flat" cmpd="thinThick">
            <a:solidFill>
              <a:srgbClr val="CC0000"/>
            </a:solidFill>
            <a:prstDash val="solid"/>
            <a:round/>
            <a:headEnd type="none" w="med" len="med"/>
            <a:tailEnd type="none" w="med" len="med"/>
          </a:ln>
        </p:spPr>
      </p:sp>
    </p:spTree>
    <p:extLst>
      <p:ext uri="{BB962C8B-B14F-4D97-AF65-F5344CB8AC3E}">
        <p14:creationId xmlns:p14="http://schemas.microsoft.com/office/powerpoint/2010/main" val="5860901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5602">
                                            <p:txEl>
                                              <p:charRg st="43" end="59"/>
                                            </p:txEl>
                                          </p:spTgt>
                                        </p:tgtEl>
                                        <p:attrNameLst>
                                          <p:attrName>style.visibility</p:attrName>
                                        </p:attrNameLst>
                                      </p:cBhvr>
                                      <p:to>
                                        <p:strVal val="visible"/>
                                      </p:to>
                                    </p:set>
                                    <p:anim calcmode="discrete" valueType="clr">
                                      <p:cBhvr override="childStyle">
                                        <p:cTn id="7" dur="80"/>
                                        <p:tgtEl>
                                          <p:spTgt spid="25602">
                                            <p:txEl>
                                              <p:charRg st="43" end="5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5602">
                                            <p:txEl>
                                              <p:charRg st="43" end="59"/>
                                            </p:txEl>
                                          </p:spTgt>
                                        </p:tgtEl>
                                        <p:attrNameLst>
                                          <p:attrName>fillcolor</p:attrName>
                                        </p:attrNameLst>
                                      </p:cBhvr>
                                      <p:tavLst>
                                        <p:tav tm="0">
                                          <p:val>
                                            <p:clrVal>
                                              <a:schemeClr val="accent2"/>
                                            </p:clrVal>
                                          </p:val>
                                        </p:tav>
                                        <p:tav tm="50000">
                                          <p:val>
                                            <p:clrVal>
                                              <a:schemeClr val="hlink"/>
                                            </p:clrVal>
                                          </p:val>
                                        </p:tav>
                                      </p:tavLst>
                                    </p:anim>
                                    <p:set>
                                      <p:cBhvr>
                                        <p:cTn id="9" dur="80"/>
                                        <p:tgtEl>
                                          <p:spTgt spid="25602">
                                            <p:txEl>
                                              <p:charRg st="43" end="59"/>
                                            </p:txEl>
                                          </p:spTgt>
                                        </p:tgtEl>
                                        <p:attrNameLst>
                                          <p:attrName>fill.type</p:attrName>
                                        </p:attrNameLst>
                                      </p:cBhvr>
                                      <p:to>
                                        <p:strVal val="solid"/>
                                      </p:to>
                                    </p:set>
                                  </p:childTnLst>
                                </p:cTn>
                              </p:par>
                            </p:childTnLst>
                          </p:cTn>
                        </p:par>
                        <p:par>
                          <p:cTn id="10" fill="hold">
                            <p:stCondLst>
                              <p:cond delay="64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25602">
                                            <p:txEl>
                                              <p:charRg st="59" end="79"/>
                                            </p:txEl>
                                          </p:spTgt>
                                        </p:tgtEl>
                                        <p:attrNameLst>
                                          <p:attrName>style.visibility</p:attrName>
                                        </p:attrNameLst>
                                      </p:cBhvr>
                                      <p:to>
                                        <p:strVal val="visible"/>
                                      </p:to>
                                    </p:set>
                                    <p:anim calcmode="discrete" valueType="clr">
                                      <p:cBhvr override="childStyle">
                                        <p:cTn id="13" dur="80"/>
                                        <p:tgtEl>
                                          <p:spTgt spid="25602">
                                            <p:txEl>
                                              <p:charRg st="59" end="7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25602">
                                            <p:txEl>
                                              <p:charRg st="59" end="79"/>
                                            </p:txEl>
                                          </p:spTgt>
                                        </p:tgtEl>
                                        <p:attrNameLst>
                                          <p:attrName>fillcolor</p:attrName>
                                        </p:attrNameLst>
                                      </p:cBhvr>
                                      <p:tavLst>
                                        <p:tav tm="0">
                                          <p:val>
                                            <p:clrVal>
                                              <a:schemeClr val="accent2"/>
                                            </p:clrVal>
                                          </p:val>
                                        </p:tav>
                                        <p:tav tm="50000">
                                          <p:val>
                                            <p:clrVal>
                                              <a:schemeClr val="hlink"/>
                                            </p:clrVal>
                                          </p:val>
                                        </p:tav>
                                      </p:tavLst>
                                    </p:anim>
                                    <p:set>
                                      <p:cBhvr>
                                        <p:cTn id="15" dur="80"/>
                                        <p:tgtEl>
                                          <p:spTgt spid="25602">
                                            <p:txEl>
                                              <p:charRg st="59" end="79"/>
                                            </p:txEl>
                                          </p:spTgt>
                                        </p:tgtEl>
                                        <p:attrNameLst>
                                          <p:attrName>fill.type</p:attrName>
                                        </p:attrNameLst>
                                      </p:cBhvr>
                                      <p:to>
                                        <p:strVal val="solid"/>
                                      </p:to>
                                    </p:set>
                                  </p:childTnLst>
                                </p:cTn>
                              </p:par>
                            </p:childTnLst>
                          </p:cTn>
                        </p:par>
                        <p:par>
                          <p:cTn id="16" fill="hold">
                            <p:stCondLst>
                              <p:cond delay="1440"/>
                            </p:stCondLst>
                            <p:childTnLst>
                              <p:par>
                                <p:cTn id="17" presetID="27" presetClass="entr" presetSubtype="0" fill="hold" nodeType="afterEffect">
                                  <p:stCondLst>
                                    <p:cond delay="0"/>
                                  </p:stCondLst>
                                  <p:iterate type="lt">
                                    <p:tmPct val="50000"/>
                                  </p:iterate>
                                  <p:childTnLst>
                                    <p:set>
                                      <p:cBhvr>
                                        <p:cTn id="18" dur="1" fill="hold">
                                          <p:stCondLst>
                                            <p:cond delay="0"/>
                                          </p:stCondLst>
                                        </p:cTn>
                                        <p:tgtEl>
                                          <p:spTgt spid="25602">
                                            <p:txEl>
                                              <p:charRg st="79" end="99"/>
                                            </p:txEl>
                                          </p:spTgt>
                                        </p:tgtEl>
                                        <p:attrNameLst>
                                          <p:attrName>style.visibility</p:attrName>
                                        </p:attrNameLst>
                                      </p:cBhvr>
                                      <p:to>
                                        <p:strVal val="visible"/>
                                      </p:to>
                                    </p:set>
                                    <p:anim calcmode="discrete" valueType="clr">
                                      <p:cBhvr override="childStyle">
                                        <p:cTn id="19" dur="80"/>
                                        <p:tgtEl>
                                          <p:spTgt spid="25602">
                                            <p:txEl>
                                              <p:charRg st="79" end="9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25602">
                                            <p:txEl>
                                              <p:charRg st="79" end="99"/>
                                            </p:txEl>
                                          </p:spTgt>
                                        </p:tgtEl>
                                        <p:attrNameLst>
                                          <p:attrName>fillcolor</p:attrName>
                                        </p:attrNameLst>
                                      </p:cBhvr>
                                      <p:tavLst>
                                        <p:tav tm="0">
                                          <p:val>
                                            <p:clrVal>
                                              <a:schemeClr val="accent2"/>
                                            </p:clrVal>
                                          </p:val>
                                        </p:tav>
                                        <p:tav tm="50000">
                                          <p:val>
                                            <p:clrVal>
                                              <a:schemeClr val="hlink"/>
                                            </p:clrVal>
                                          </p:val>
                                        </p:tav>
                                      </p:tavLst>
                                    </p:anim>
                                    <p:set>
                                      <p:cBhvr>
                                        <p:cTn id="21" dur="80"/>
                                        <p:tgtEl>
                                          <p:spTgt spid="25602">
                                            <p:txEl>
                                              <p:charRg st="79" end="99"/>
                                            </p:txEl>
                                          </p:spTgt>
                                        </p:tgtEl>
                                        <p:attrNameLst>
                                          <p:attrName>fill.type</p:attrName>
                                        </p:attrNameLst>
                                      </p:cBhvr>
                                      <p:to>
                                        <p:strVal val="solid"/>
                                      </p:to>
                                    </p:set>
                                  </p:childTnLst>
                                </p:cTn>
                              </p:par>
                            </p:childTnLst>
                          </p:cTn>
                        </p:par>
                        <p:par>
                          <p:cTn id="22" fill="hold">
                            <p:stCondLst>
                              <p:cond delay="2200"/>
                            </p:stCondLst>
                            <p:childTnLst>
                              <p:par>
                                <p:cTn id="23" presetID="27" presetClass="entr" presetSubtype="0" fill="hold" nodeType="afterEffect">
                                  <p:stCondLst>
                                    <p:cond delay="0"/>
                                  </p:stCondLst>
                                  <p:iterate type="lt">
                                    <p:tmPct val="50000"/>
                                  </p:iterate>
                                  <p:childTnLst>
                                    <p:set>
                                      <p:cBhvr>
                                        <p:cTn id="24" dur="1" fill="hold">
                                          <p:stCondLst>
                                            <p:cond delay="0"/>
                                          </p:stCondLst>
                                        </p:cTn>
                                        <p:tgtEl>
                                          <p:spTgt spid="25602">
                                            <p:txEl>
                                              <p:charRg st="99" end="125"/>
                                            </p:txEl>
                                          </p:spTgt>
                                        </p:tgtEl>
                                        <p:attrNameLst>
                                          <p:attrName>style.visibility</p:attrName>
                                        </p:attrNameLst>
                                      </p:cBhvr>
                                      <p:to>
                                        <p:strVal val="visible"/>
                                      </p:to>
                                    </p:set>
                                    <p:anim calcmode="discrete" valueType="clr">
                                      <p:cBhvr override="childStyle">
                                        <p:cTn id="25" dur="80"/>
                                        <p:tgtEl>
                                          <p:spTgt spid="25602">
                                            <p:txEl>
                                              <p:charRg st="99" end="12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25602">
                                            <p:txEl>
                                              <p:charRg st="99" end="125"/>
                                            </p:txEl>
                                          </p:spTgt>
                                        </p:tgtEl>
                                        <p:attrNameLst>
                                          <p:attrName>fillcolor</p:attrName>
                                        </p:attrNameLst>
                                      </p:cBhvr>
                                      <p:tavLst>
                                        <p:tav tm="0">
                                          <p:val>
                                            <p:clrVal>
                                              <a:schemeClr val="accent2"/>
                                            </p:clrVal>
                                          </p:val>
                                        </p:tav>
                                        <p:tav tm="50000">
                                          <p:val>
                                            <p:clrVal>
                                              <a:schemeClr val="hlink"/>
                                            </p:clrVal>
                                          </p:val>
                                        </p:tav>
                                      </p:tavLst>
                                    </p:anim>
                                    <p:set>
                                      <p:cBhvr>
                                        <p:cTn id="27" dur="80"/>
                                        <p:tgtEl>
                                          <p:spTgt spid="25602">
                                            <p:txEl>
                                              <p:charRg st="99" end="125"/>
                                            </p:txEl>
                                          </p:spTgt>
                                        </p:tgtEl>
                                        <p:attrNameLst>
                                          <p:attrName>fill.type</p:attrName>
                                        </p:attrNameLst>
                                      </p:cBhvr>
                                      <p:to>
                                        <p:strVal val="solid"/>
                                      </p:to>
                                    </p:set>
                                  </p:childTnLst>
                                </p:cTn>
                              </p:par>
                            </p:childTnLst>
                          </p:cTn>
                        </p:par>
                        <p:par>
                          <p:cTn id="28" fill="hold">
                            <p:stCondLst>
                              <p:cond delay="3240"/>
                            </p:stCondLst>
                            <p:childTnLst>
                              <p:par>
                                <p:cTn id="29" presetID="27" presetClass="entr" presetSubtype="0" fill="hold" nodeType="afterEffect">
                                  <p:stCondLst>
                                    <p:cond delay="0"/>
                                  </p:stCondLst>
                                  <p:iterate type="lt">
                                    <p:tmPct val="50000"/>
                                  </p:iterate>
                                  <p:childTnLst>
                                    <p:set>
                                      <p:cBhvr>
                                        <p:cTn id="30" dur="1" fill="hold">
                                          <p:stCondLst>
                                            <p:cond delay="0"/>
                                          </p:stCondLst>
                                        </p:cTn>
                                        <p:tgtEl>
                                          <p:spTgt spid="25602">
                                            <p:txEl>
                                              <p:charRg st="125" end="130"/>
                                            </p:txEl>
                                          </p:spTgt>
                                        </p:tgtEl>
                                        <p:attrNameLst>
                                          <p:attrName>style.visibility</p:attrName>
                                        </p:attrNameLst>
                                      </p:cBhvr>
                                      <p:to>
                                        <p:strVal val="visible"/>
                                      </p:to>
                                    </p:set>
                                    <p:anim calcmode="discrete" valueType="clr">
                                      <p:cBhvr override="childStyle">
                                        <p:cTn id="31" dur="80"/>
                                        <p:tgtEl>
                                          <p:spTgt spid="25602">
                                            <p:txEl>
                                              <p:charRg st="125" end="13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25602">
                                            <p:txEl>
                                              <p:charRg st="125" end="130"/>
                                            </p:txEl>
                                          </p:spTgt>
                                        </p:tgtEl>
                                        <p:attrNameLst>
                                          <p:attrName>fillcolor</p:attrName>
                                        </p:attrNameLst>
                                      </p:cBhvr>
                                      <p:tavLst>
                                        <p:tav tm="0">
                                          <p:val>
                                            <p:clrVal>
                                              <a:schemeClr val="accent2"/>
                                            </p:clrVal>
                                          </p:val>
                                        </p:tav>
                                        <p:tav tm="50000">
                                          <p:val>
                                            <p:clrVal>
                                              <a:schemeClr val="hlink"/>
                                            </p:clrVal>
                                          </p:val>
                                        </p:tav>
                                      </p:tavLst>
                                    </p:anim>
                                    <p:set>
                                      <p:cBhvr>
                                        <p:cTn id="33" dur="80"/>
                                        <p:tgtEl>
                                          <p:spTgt spid="25602">
                                            <p:txEl>
                                              <p:charRg st="125" end="13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572" y="0"/>
            <a:ext cx="9144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nvGrpSpPr>
          <p:cNvPr id="19459" name="组合 7"/>
          <p:cNvGrpSpPr/>
          <p:nvPr/>
        </p:nvGrpSpPr>
        <p:grpSpPr bwMode="auto">
          <a:xfrm>
            <a:off x="-7144" y="1352551"/>
            <a:ext cx="9154716" cy="3228975"/>
            <a:chOff x="-9525" y="1809750"/>
            <a:chExt cx="12201525" cy="3228975"/>
          </a:xfrm>
        </p:grpSpPr>
        <p:sp>
          <p:nvSpPr>
            <p:cNvPr id="2" name="任意多边形: 形状 1"/>
            <p:cNvSpPr/>
            <p:nvPr/>
          </p:nvSpPr>
          <p:spPr>
            <a:xfrm>
              <a:off x="-9525" y="1809750"/>
              <a:ext cx="12201525" cy="3228975"/>
            </a:xfrm>
            <a:custGeom>
              <a:avLst/>
              <a:gdLst>
                <a:gd name="connsiteX0" fmla="*/ 0 w 12201525"/>
                <a:gd name="connsiteY0" fmla="*/ 3228975 h 3228975"/>
                <a:gd name="connsiteX1" fmla="*/ 2238375 w 12201525"/>
                <a:gd name="connsiteY1" fmla="*/ 2476500 h 3228975"/>
                <a:gd name="connsiteX2" fmla="*/ 4791075 w 12201525"/>
                <a:gd name="connsiteY2" fmla="*/ 2152650 h 3228975"/>
                <a:gd name="connsiteX3" fmla="*/ 6629400 w 12201525"/>
                <a:gd name="connsiteY3" fmla="*/ 2381250 h 3228975"/>
                <a:gd name="connsiteX4" fmla="*/ 8134350 w 12201525"/>
                <a:gd name="connsiteY4" fmla="*/ 1581150 h 3228975"/>
                <a:gd name="connsiteX5" fmla="*/ 9467850 w 12201525"/>
                <a:gd name="connsiteY5" fmla="*/ 1333500 h 3228975"/>
                <a:gd name="connsiteX6" fmla="*/ 12201525 w 12201525"/>
                <a:gd name="connsiteY6" fmla="*/ 0 h 3228975"/>
                <a:gd name="connsiteX0-1" fmla="*/ 0 w 12201525"/>
                <a:gd name="connsiteY0-2" fmla="*/ 3228975 h 3228975"/>
                <a:gd name="connsiteX1-3" fmla="*/ 2238375 w 12201525"/>
                <a:gd name="connsiteY1-4" fmla="*/ 2476500 h 3228975"/>
                <a:gd name="connsiteX2-5" fmla="*/ 4791075 w 12201525"/>
                <a:gd name="connsiteY2-6" fmla="*/ 2152650 h 3228975"/>
                <a:gd name="connsiteX3-7" fmla="*/ 6629400 w 12201525"/>
                <a:gd name="connsiteY3-8" fmla="*/ 2381250 h 3228975"/>
                <a:gd name="connsiteX4-9" fmla="*/ 8134350 w 12201525"/>
                <a:gd name="connsiteY4-10" fmla="*/ 1581150 h 3228975"/>
                <a:gd name="connsiteX5-11" fmla="*/ 9467850 w 12201525"/>
                <a:gd name="connsiteY5-12" fmla="*/ 1333500 h 3228975"/>
                <a:gd name="connsiteX6-13" fmla="*/ 12201525 w 12201525"/>
                <a:gd name="connsiteY6-14" fmla="*/ 0 h 3228975"/>
                <a:gd name="connsiteX0-15" fmla="*/ 0 w 12201525"/>
                <a:gd name="connsiteY0-16" fmla="*/ 3228975 h 3228975"/>
                <a:gd name="connsiteX1-17" fmla="*/ 2238375 w 12201525"/>
                <a:gd name="connsiteY1-18" fmla="*/ 2476500 h 3228975"/>
                <a:gd name="connsiteX2-19" fmla="*/ 4791075 w 12201525"/>
                <a:gd name="connsiteY2-20" fmla="*/ 2152650 h 3228975"/>
                <a:gd name="connsiteX3-21" fmla="*/ 6629400 w 12201525"/>
                <a:gd name="connsiteY3-22" fmla="*/ 2381250 h 3228975"/>
                <a:gd name="connsiteX4-23" fmla="*/ 8134350 w 12201525"/>
                <a:gd name="connsiteY4-24" fmla="*/ 1581150 h 3228975"/>
                <a:gd name="connsiteX5-25" fmla="*/ 9467850 w 12201525"/>
                <a:gd name="connsiteY5-26" fmla="*/ 1333500 h 3228975"/>
                <a:gd name="connsiteX6-27" fmla="*/ 12201525 w 12201525"/>
                <a:gd name="connsiteY6-28" fmla="*/ 0 h 3228975"/>
                <a:gd name="connsiteX0-29" fmla="*/ 0 w 12201525"/>
                <a:gd name="connsiteY0-30" fmla="*/ 3228975 h 3228975"/>
                <a:gd name="connsiteX1-31" fmla="*/ 2238375 w 12201525"/>
                <a:gd name="connsiteY1-32" fmla="*/ 2476500 h 3228975"/>
                <a:gd name="connsiteX2-33" fmla="*/ 4791075 w 12201525"/>
                <a:gd name="connsiteY2-34" fmla="*/ 2152650 h 3228975"/>
                <a:gd name="connsiteX3-35" fmla="*/ 6629400 w 12201525"/>
                <a:gd name="connsiteY3-36" fmla="*/ 2381250 h 3228975"/>
                <a:gd name="connsiteX4-37" fmla="*/ 8134350 w 12201525"/>
                <a:gd name="connsiteY4-38" fmla="*/ 1581150 h 3228975"/>
                <a:gd name="connsiteX5-39" fmla="*/ 9467850 w 12201525"/>
                <a:gd name="connsiteY5-40" fmla="*/ 1333500 h 3228975"/>
                <a:gd name="connsiteX6-41" fmla="*/ 12201525 w 12201525"/>
                <a:gd name="connsiteY6-42" fmla="*/ 0 h 3228975"/>
                <a:gd name="connsiteX0-43" fmla="*/ 0 w 12201525"/>
                <a:gd name="connsiteY0-44" fmla="*/ 3228975 h 3228975"/>
                <a:gd name="connsiteX1-45" fmla="*/ 2238375 w 12201525"/>
                <a:gd name="connsiteY1-46" fmla="*/ 2476500 h 3228975"/>
                <a:gd name="connsiteX2-47" fmla="*/ 4791075 w 12201525"/>
                <a:gd name="connsiteY2-48" fmla="*/ 2152650 h 3228975"/>
                <a:gd name="connsiteX3-49" fmla="*/ 6629400 w 12201525"/>
                <a:gd name="connsiteY3-50" fmla="*/ 2381250 h 3228975"/>
                <a:gd name="connsiteX4-51" fmla="*/ 8134350 w 12201525"/>
                <a:gd name="connsiteY4-52" fmla="*/ 1581150 h 3228975"/>
                <a:gd name="connsiteX5-53" fmla="*/ 9467850 w 12201525"/>
                <a:gd name="connsiteY5-54" fmla="*/ 1333500 h 3228975"/>
                <a:gd name="connsiteX6-55" fmla="*/ 12201525 w 12201525"/>
                <a:gd name="connsiteY6-56" fmla="*/ 0 h 3228975"/>
                <a:gd name="connsiteX0-57" fmla="*/ 0 w 12201525"/>
                <a:gd name="connsiteY0-58" fmla="*/ 3228975 h 3228975"/>
                <a:gd name="connsiteX1-59" fmla="*/ 2238375 w 12201525"/>
                <a:gd name="connsiteY1-60" fmla="*/ 2476500 h 3228975"/>
                <a:gd name="connsiteX2-61" fmla="*/ 4791075 w 12201525"/>
                <a:gd name="connsiteY2-62" fmla="*/ 2152650 h 3228975"/>
                <a:gd name="connsiteX3-63" fmla="*/ 6629400 w 12201525"/>
                <a:gd name="connsiteY3-64" fmla="*/ 2381250 h 3228975"/>
                <a:gd name="connsiteX4-65" fmla="*/ 8134350 w 12201525"/>
                <a:gd name="connsiteY4-66" fmla="*/ 1581150 h 3228975"/>
                <a:gd name="connsiteX5-67" fmla="*/ 9467850 w 12201525"/>
                <a:gd name="connsiteY5-68" fmla="*/ 1333500 h 3228975"/>
                <a:gd name="connsiteX6-69" fmla="*/ 12201525 w 12201525"/>
                <a:gd name="connsiteY6-70" fmla="*/ 0 h 3228975"/>
                <a:gd name="connsiteX0-71" fmla="*/ 0 w 12201525"/>
                <a:gd name="connsiteY0-72" fmla="*/ 3228975 h 3228975"/>
                <a:gd name="connsiteX1-73" fmla="*/ 2238375 w 12201525"/>
                <a:gd name="connsiteY1-74" fmla="*/ 2476500 h 3228975"/>
                <a:gd name="connsiteX2-75" fmla="*/ 4791075 w 12201525"/>
                <a:gd name="connsiteY2-76" fmla="*/ 2152650 h 3228975"/>
                <a:gd name="connsiteX3-77" fmla="*/ 6629400 w 12201525"/>
                <a:gd name="connsiteY3-78" fmla="*/ 2381250 h 3228975"/>
                <a:gd name="connsiteX4-79" fmla="*/ 8134350 w 12201525"/>
                <a:gd name="connsiteY4-80" fmla="*/ 1581150 h 3228975"/>
                <a:gd name="connsiteX5-81" fmla="*/ 9467850 w 12201525"/>
                <a:gd name="connsiteY5-82" fmla="*/ 1333500 h 3228975"/>
                <a:gd name="connsiteX6-83" fmla="*/ 12201525 w 12201525"/>
                <a:gd name="connsiteY6-84" fmla="*/ 0 h 3228975"/>
                <a:gd name="connsiteX0-85" fmla="*/ 0 w 12201525"/>
                <a:gd name="connsiteY0-86" fmla="*/ 3228975 h 3228975"/>
                <a:gd name="connsiteX1-87" fmla="*/ 2238375 w 12201525"/>
                <a:gd name="connsiteY1-88" fmla="*/ 2476500 h 3228975"/>
                <a:gd name="connsiteX2-89" fmla="*/ 4791075 w 12201525"/>
                <a:gd name="connsiteY2-90" fmla="*/ 2152650 h 3228975"/>
                <a:gd name="connsiteX3-91" fmla="*/ 6629400 w 12201525"/>
                <a:gd name="connsiteY3-92" fmla="*/ 2381250 h 3228975"/>
                <a:gd name="connsiteX4-93" fmla="*/ 8134350 w 12201525"/>
                <a:gd name="connsiteY4-94" fmla="*/ 1581150 h 3228975"/>
                <a:gd name="connsiteX5-95" fmla="*/ 9467850 w 12201525"/>
                <a:gd name="connsiteY5-96" fmla="*/ 1333500 h 3228975"/>
                <a:gd name="connsiteX6-97" fmla="*/ 12201525 w 12201525"/>
                <a:gd name="connsiteY6-98" fmla="*/ 0 h 3228975"/>
                <a:gd name="connsiteX0-99" fmla="*/ 0 w 12201525"/>
                <a:gd name="connsiteY0-100" fmla="*/ 3228975 h 3228975"/>
                <a:gd name="connsiteX1-101" fmla="*/ 2238375 w 12201525"/>
                <a:gd name="connsiteY1-102" fmla="*/ 2476500 h 3228975"/>
                <a:gd name="connsiteX2-103" fmla="*/ 4791075 w 12201525"/>
                <a:gd name="connsiteY2-104" fmla="*/ 2152650 h 3228975"/>
                <a:gd name="connsiteX3-105" fmla="*/ 6629400 w 12201525"/>
                <a:gd name="connsiteY3-106" fmla="*/ 2381250 h 3228975"/>
                <a:gd name="connsiteX4-107" fmla="*/ 8134350 w 12201525"/>
                <a:gd name="connsiteY4-108" fmla="*/ 1581150 h 3228975"/>
                <a:gd name="connsiteX5-109" fmla="*/ 9467850 w 12201525"/>
                <a:gd name="connsiteY5-110" fmla="*/ 1333500 h 3228975"/>
                <a:gd name="connsiteX6-111" fmla="*/ 12201525 w 12201525"/>
                <a:gd name="connsiteY6-112" fmla="*/ 0 h 3228975"/>
                <a:gd name="connsiteX0-113" fmla="*/ 0 w 12201525"/>
                <a:gd name="connsiteY0-114" fmla="*/ 3228975 h 3228975"/>
                <a:gd name="connsiteX1-115" fmla="*/ 2238375 w 12201525"/>
                <a:gd name="connsiteY1-116" fmla="*/ 2476500 h 3228975"/>
                <a:gd name="connsiteX2-117" fmla="*/ 4791075 w 12201525"/>
                <a:gd name="connsiteY2-118" fmla="*/ 2152650 h 3228975"/>
                <a:gd name="connsiteX3-119" fmla="*/ 6629400 w 12201525"/>
                <a:gd name="connsiteY3-120" fmla="*/ 2381250 h 3228975"/>
                <a:gd name="connsiteX4-121" fmla="*/ 8134350 w 12201525"/>
                <a:gd name="connsiteY4-122" fmla="*/ 1581150 h 3228975"/>
                <a:gd name="connsiteX5-123" fmla="*/ 9467850 w 12201525"/>
                <a:gd name="connsiteY5-124" fmla="*/ 1333500 h 3228975"/>
                <a:gd name="connsiteX6-125" fmla="*/ 12201525 w 12201525"/>
                <a:gd name="connsiteY6-126" fmla="*/ 0 h 3228975"/>
                <a:gd name="connsiteX0-127" fmla="*/ 0 w 12201525"/>
                <a:gd name="connsiteY0-128" fmla="*/ 3228975 h 3228975"/>
                <a:gd name="connsiteX1-129" fmla="*/ 2238375 w 12201525"/>
                <a:gd name="connsiteY1-130" fmla="*/ 2476500 h 3228975"/>
                <a:gd name="connsiteX2-131" fmla="*/ 4791075 w 12201525"/>
                <a:gd name="connsiteY2-132" fmla="*/ 2152650 h 3228975"/>
                <a:gd name="connsiteX3-133" fmla="*/ 6629400 w 12201525"/>
                <a:gd name="connsiteY3-134" fmla="*/ 2381250 h 3228975"/>
                <a:gd name="connsiteX4-135" fmla="*/ 8134350 w 12201525"/>
                <a:gd name="connsiteY4-136" fmla="*/ 1581150 h 3228975"/>
                <a:gd name="connsiteX5-137" fmla="*/ 9467850 w 12201525"/>
                <a:gd name="connsiteY5-138" fmla="*/ 1333500 h 3228975"/>
                <a:gd name="connsiteX6-139" fmla="*/ 12201525 w 12201525"/>
                <a:gd name="connsiteY6-140" fmla="*/ 0 h 3228975"/>
                <a:gd name="connsiteX0-141" fmla="*/ 0 w 12201525"/>
                <a:gd name="connsiteY0-142" fmla="*/ 3228975 h 3228975"/>
                <a:gd name="connsiteX1-143" fmla="*/ 2238375 w 12201525"/>
                <a:gd name="connsiteY1-144" fmla="*/ 2476500 h 3228975"/>
                <a:gd name="connsiteX2-145" fmla="*/ 4791075 w 12201525"/>
                <a:gd name="connsiteY2-146" fmla="*/ 2152650 h 3228975"/>
                <a:gd name="connsiteX3-147" fmla="*/ 6629400 w 12201525"/>
                <a:gd name="connsiteY3-148" fmla="*/ 2381250 h 3228975"/>
                <a:gd name="connsiteX4-149" fmla="*/ 8134350 w 12201525"/>
                <a:gd name="connsiteY4-150" fmla="*/ 1581150 h 3228975"/>
                <a:gd name="connsiteX5-151" fmla="*/ 9467850 w 12201525"/>
                <a:gd name="connsiteY5-152" fmla="*/ 1333500 h 3228975"/>
                <a:gd name="connsiteX6-153" fmla="*/ 12201525 w 12201525"/>
                <a:gd name="connsiteY6-154" fmla="*/ 0 h 3228975"/>
                <a:gd name="connsiteX0-155" fmla="*/ 0 w 12201525"/>
                <a:gd name="connsiteY0-156" fmla="*/ 3228975 h 3228975"/>
                <a:gd name="connsiteX1-157" fmla="*/ 2238375 w 12201525"/>
                <a:gd name="connsiteY1-158" fmla="*/ 2476500 h 3228975"/>
                <a:gd name="connsiteX2-159" fmla="*/ 4791075 w 12201525"/>
                <a:gd name="connsiteY2-160" fmla="*/ 2152650 h 3228975"/>
                <a:gd name="connsiteX3-161" fmla="*/ 6629400 w 12201525"/>
                <a:gd name="connsiteY3-162" fmla="*/ 2381250 h 3228975"/>
                <a:gd name="connsiteX4-163" fmla="*/ 8134350 w 12201525"/>
                <a:gd name="connsiteY4-164" fmla="*/ 1581150 h 3228975"/>
                <a:gd name="connsiteX5-165" fmla="*/ 9467850 w 12201525"/>
                <a:gd name="connsiteY5-166" fmla="*/ 1333500 h 3228975"/>
                <a:gd name="connsiteX6-167" fmla="*/ 12201525 w 12201525"/>
                <a:gd name="connsiteY6-168" fmla="*/ 0 h 3228975"/>
                <a:gd name="connsiteX0-169" fmla="*/ 0 w 12201525"/>
                <a:gd name="connsiteY0-170" fmla="*/ 3228975 h 3228975"/>
                <a:gd name="connsiteX1-171" fmla="*/ 2238375 w 12201525"/>
                <a:gd name="connsiteY1-172" fmla="*/ 2476500 h 3228975"/>
                <a:gd name="connsiteX2-173" fmla="*/ 4791075 w 12201525"/>
                <a:gd name="connsiteY2-174" fmla="*/ 2152650 h 3228975"/>
                <a:gd name="connsiteX3-175" fmla="*/ 6629400 w 12201525"/>
                <a:gd name="connsiteY3-176" fmla="*/ 2381250 h 3228975"/>
                <a:gd name="connsiteX4-177" fmla="*/ 8134350 w 12201525"/>
                <a:gd name="connsiteY4-178" fmla="*/ 1581150 h 3228975"/>
                <a:gd name="connsiteX5-179" fmla="*/ 9467850 w 12201525"/>
                <a:gd name="connsiteY5-180" fmla="*/ 1333500 h 3228975"/>
                <a:gd name="connsiteX6-181" fmla="*/ 12201525 w 12201525"/>
                <a:gd name="connsiteY6-182" fmla="*/ 0 h 3228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01525" h="3228975">
                  <a:moveTo>
                    <a:pt x="0" y="3228975"/>
                  </a:moveTo>
                  <a:cubicBezTo>
                    <a:pt x="746125" y="2978150"/>
                    <a:pt x="1868488" y="2541587"/>
                    <a:pt x="2238375" y="2476500"/>
                  </a:cubicBezTo>
                  <a:cubicBezTo>
                    <a:pt x="2608262" y="2411413"/>
                    <a:pt x="4402138" y="2111375"/>
                    <a:pt x="4791075" y="2152650"/>
                  </a:cubicBezTo>
                  <a:cubicBezTo>
                    <a:pt x="5180012" y="2193925"/>
                    <a:pt x="6072188" y="2476500"/>
                    <a:pt x="6629400" y="2381250"/>
                  </a:cubicBezTo>
                  <a:cubicBezTo>
                    <a:pt x="7186613" y="2286000"/>
                    <a:pt x="7623175" y="1635125"/>
                    <a:pt x="8134350" y="1581150"/>
                  </a:cubicBezTo>
                  <a:cubicBezTo>
                    <a:pt x="8645525" y="1527175"/>
                    <a:pt x="9042400" y="1568450"/>
                    <a:pt x="9467850" y="1333500"/>
                  </a:cubicBezTo>
                  <a:cubicBezTo>
                    <a:pt x="9893300" y="1098550"/>
                    <a:pt x="11290300" y="444500"/>
                    <a:pt x="12201525" y="0"/>
                  </a:cubicBezTo>
                </a:path>
              </a:pathLst>
            </a:custGeom>
            <a:no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3" name="椭圆 2"/>
            <p:cNvSpPr/>
            <p:nvPr/>
          </p:nvSpPr>
          <p:spPr>
            <a:xfrm>
              <a:off x="1981200" y="427672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4" name="椭圆 3"/>
            <p:cNvSpPr/>
            <p:nvPr/>
          </p:nvSpPr>
          <p:spPr>
            <a:xfrm>
              <a:off x="4552950" y="38766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5" name="椭圆 4"/>
            <p:cNvSpPr/>
            <p:nvPr/>
          </p:nvSpPr>
          <p:spPr>
            <a:xfrm>
              <a:off x="6410325" y="4138613"/>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6" name="椭圆 5"/>
            <p:cNvSpPr/>
            <p:nvPr/>
          </p:nvSpPr>
          <p:spPr>
            <a:xfrm>
              <a:off x="7972425" y="3305175"/>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sp>
          <p:nvSpPr>
            <p:cNvPr id="7" name="椭圆 6"/>
            <p:cNvSpPr/>
            <p:nvPr/>
          </p:nvSpPr>
          <p:spPr>
            <a:xfrm>
              <a:off x="10391775" y="2533650"/>
              <a:ext cx="161925" cy="161925"/>
            </a:xfrm>
            <a:prstGeom prst="ellipse">
              <a:avLst/>
            </a:prstGeom>
            <a:solidFill>
              <a:srgbClr val="6D5337"/>
            </a:solidFill>
            <a:ln>
              <a:solidFill>
                <a:srgbClr val="6D533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a typeface="宋体" panose="02010600030101010101" pitchFamily="2" charset="-122"/>
                <a:sym typeface="思源黑体 CN Light" charset="0"/>
              </a:endParaRPr>
            </a:p>
          </p:txBody>
        </p:sp>
      </p:grpSp>
      <p:sp>
        <p:nvSpPr>
          <p:cNvPr id="19466" name="small-sharp-pencil_16463"/>
          <p:cNvSpPr>
            <a:spLocks noChangeAspect="1" noChangeArrowheads="1"/>
          </p:cNvSpPr>
          <p:nvPr/>
        </p:nvSpPr>
        <p:spPr bwMode="auto">
          <a:xfrm flipH="1">
            <a:off x="6040042" y="250507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7" name="small-sharp-pencil_16463"/>
          <p:cNvSpPr>
            <a:spLocks noChangeAspect="1" noChangeArrowheads="1"/>
          </p:cNvSpPr>
          <p:nvPr/>
        </p:nvSpPr>
        <p:spPr bwMode="auto">
          <a:xfrm flipH="1">
            <a:off x="7854554" y="1736725"/>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8" name="small-sharp-pencil_16463"/>
          <p:cNvSpPr>
            <a:spLocks noChangeAspect="1" noChangeArrowheads="1"/>
          </p:cNvSpPr>
          <p:nvPr/>
        </p:nvSpPr>
        <p:spPr bwMode="auto">
          <a:xfrm flipH="1">
            <a:off x="4868467" y="3308351"/>
            <a:ext cx="345281" cy="455613"/>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69" name="small-sharp-pencil_16463"/>
          <p:cNvSpPr>
            <a:spLocks noChangeAspect="1" noChangeArrowheads="1"/>
          </p:cNvSpPr>
          <p:nvPr/>
        </p:nvSpPr>
        <p:spPr bwMode="auto">
          <a:xfrm flipH="1">
            <a:off x="1546623" y="3409950"/>
            <a:ext cx="34528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0" name="small-sharp-pencil_16463"/>
          <p:cNvSpPr>
            <a:spLocks noChangeAspect="1" noChangeArrowheads="1"/>
          </p:cNvSpPr>
          <p:nvPr/>
        </p:nvSpPr>
        <p:spPr bwMode="auto">
          <a:xfrm flipH="1">
            <a:off x="3445669" y="3009900"/>
            <a:ext cx="344091" cy="457200"/>
          </a:xfrm>
          <a:custGeom>
            <a:avLst/>
            <a:gdLst>
              <a:gd name="T0" fmla="*/ 295041 w 590280"/>
              <a:gd name="T1" fmla="*/ 572408 h 600916"/>
              <a:gd name="T2" fmla="*/ 350237 w 590280"/>
              <a:gd name="T3" fmla="*/ 573002 h 600916"/>
              <a:gd name="T4" fmla="*/ 403447 w 590280"/>
              <a:gd name="T5" fmla="*/ 574190 h 600916"/>
              <a:gd name="T6" fmla="*/ 497956 w 590280"/>
              <a:gd name="T7" fmla="*/ 578545 h 600916"/>
              <a:gd name="T8" fmla="*/ 590280 w 590280"/>
              <a:gd name="T9" fmla="*/ 586662 h 600916"/>
              <a:gd name="T10" fmla="*/ 497956 w 590280"/>
              <a:gd name="T11" fmla="*/ 594779 h 600916"/>
              <a:gd name="T12" fmla="*/ 403447 w 590280"/>
              <a:gd name="T13" fmla="*/ 599134 h 600916"/>
              <a:gd name="T14" fmla="*/ 350237 w 590280"/>
              <a:gd name="T15" fmla="*/ 600322 h 600916"/>
              <a:gd name="T16" fmla="*/ 295041 w 590280"/>
              <a:gd name="T17" fmla="*/ 600916 h 600916"/>
              <a:gd name="T18" fmla="*/ 240043 w 590280"/>
              <a:gd name="T19" fmla="*/ 600322 h 600916"/>
              <a:gd name="T20" fmla="*/ 186634 w 590280"/>
              <a:gd name="T21" fmla="*/ 599134 h 600916"/>
              <a:gd name="T22" fmla="*/ 92126 w 590280"/>
              <a:gd name="T23" fmla="*/ 594779 h 600916"/>
              <a:gd name="T24" fmla="*/ 0 w 590280"/>
              <a:gd name="T25" fmla="*/ 586662 h 600916"/>
              <a:gd name="T26" fmla="*/ 92126 w 590280"/>
              <a:gd name="T27" fmla="*/ 578545 h 600916"/>
              <a:gd name="T28" fmla="*/ 186634 w 590280"/>
              <a:gd name="T29" fmla="*/ 574190 h 600916"/>
              <a:gd name="T30" fmla="*/ 240043 w 590280"/>
              <a:gd name="T31" fmla="*/ 573002 h 600916"/>
              <a:gd name="T32" fmla="*/ 295041 w 590280"/>
              <a:gd name="T33" fmla="*/ 572408 h 600916"/>
              <a:gd name="T34" fmla="*/ 535091 w 590280"/>
              <a:gd name="T35" fmla="*/ 487517 h 600916"/>
              <a:gd name="T36" fmla="*/ 584352 w 590280"/>
              <a:gd name="T37" fmla="*/ 580734 h 600916"/>
              <a:gd name="T38" fmla="*/ 490994 w 590280"/>
              <a:gd name="T39" fmla="*/ 531547 h 600916"/>
              <a:gd name="T40" fmla="*/ 243214 w 590280"/>
              <a:gd name="T41" fmla="*/ 67371 h 600916"/>
              <a:gd name="T42" fmla="*/ 446918 w 590280"/>
              <a:gd name="T43" fmla="*/ 270623 h 600916"/>
              <a:gd name="T44" fmla="*/ 522960 w 590280"/>
              <a:gd name="T45" fmla="*/ 459003 h 600916"/>
              <a:gd name="T46" fmla="*/ 462405 w 590280"/>
              <a:gd name="T47" fmla="*/ 519483 h 600916"/>
              <a:gd name="T48" fmla="*/ 273789 w 590280"/>
              <a:gd name="T49" fmla="*/ 443536 h 600916"/>
              <a:gd name="T50" fmla="*/ 70283 w 590280"/>
              <a:gd name="T51" fmla="*/ 240085 h 600916"/>
              <a:gd name="T52" fmla="*/ 125633 w 590280"/>
              <a:gd name="T53" fmla="*/ 437 h 600916"/>
              <a:gd name="T54" fmla="*/ 222987 w 590280"/>
              <a:gd name="T55" fmla="*/ 46960 h 600916"/>
              <a:gd name="T56" fmla="*/ 49825 w 590280"/>
              <a:gd name="T57" fmla="*/ 219863 h 600916"/>
              <a:gd name="T58" fmla="*/ 34534 w 590280"/>
              <a:gd name="T59" fmla="*/ 31692 h 600916"/>
              <a:gd name="T60" fmla="*/ 125633 w 590280"/>
              <a:gd name="T61" fmla="*/ 437 h 600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0280" h="600916">
                <a:moveTo>
                  <a:pt x="295041" y="572408"/>
                </a:moveTo>
                <a:cubicBezTo>
                  <a:pt x="313506" y="572606"/>
                  <a:pt x="331970" y="572804"/>
                  <a:pt x="350237" y="573002"/>
                </a:cubicBezTo>
                <a:cubicBezTo>
                  <a:pt x="368305" y="573002"/>
                  <a:pt x="386174" y="573794"/>
                  <a:pt x="403447" y="574190"/>
                </a:cubicBezTo>
                <a:cubicBezTo>
                  <a:pt x="437995" y="575180"/>
                  <a:pt x="470358" y="576764"/>
                  <a:pt x="497956" y="578545"/>
                </a:cubicBezTo>
                <a:cubicBezTo>
                  <a:pt x="553350" y="581911"/>
                  <a:pt x="590280" y="586662"/>
                  <a:pt x="590280" y="586662"/>
                </a:cubicBezTo>
                <a:cubicBezTo>
                  <a:pt x="590280" y="586662"/>
                  <a:pt x="553350" y="591414"/>
                  <a:pt x="497956" y="594779"/>
                </a:cubicBezTo>
                <a:cubicBezTo>
                  <a:pt x="470358" y="596561"/>
                  <a:pt x="437995" y="598145"/>
                  <a:pt x="403447" y="599134"/>
                </a:cubicBezTo>
                <a:cubicBezTo>
                  <a:pt x="386174" y="599530"/>
                  <a:pt x="368305" y="600322"/>
                  <a:pt x="350237" y="600322"/>
                </a:cubicBezTo>
                <a:cubicBezTo>
                  <a:pt x="331970" y="600520"/>
                  <a:pt x="313506" y="600718"/>
                  <a:pt x="295041" y="600916"/>
                </a:cubicBezTo>
                <a:cubicBezTo>
                  <a:pt x="276576" y="600718"/>
                  <a:pt x="258111" y="600520"/>
                  <a:pt x="240043" y="600322"/>
                </a:cubicBezTo>
                <a:cubicBezTo>
                  <a:pt x="221777" y="600322"/>
                  <a:pt x="203908" y="599530"/>
                  <a:pt x="186634" y="599134"/>
                </a:cubicBezTo>
                <a:cubicBezTo>
                  <a:pt x="152087" y="598145"/>
                  <a:pt x="119922" y="596561"/>
                  <a:pt x="92126" y="594779"/>
                </a:cubicBezTo>
                <a:cubicBezTo>
                  <a:pt x="36731" y="591414"/>
                  <a:pt x="0" y="586662"/>
                  <a:pt x="0" y="586662"/>
                </a:cubicBezTo>
                <a:cubicBezTo>
                  <a:pt x="0" y="586662"/>
                  <a:pt x="36731" y="581911"/>
                  <a:pt x="92126" y="578545"/>
                </a:cubicBezTo>
                <a:cubicBezTo>
                  <a:pt x="119724" y="576764"/>
                  <a:pt x="152087" y="575180"/>
                  <a:pt x="186634" y="574190"/>
                </a:cubicBezTo>
                <a:cubicBezTo>
                  <a:pt x="203908" y="573794"/>
                  <a:pt x="221777" y="573002"/>
                  <a:pt x="240043" y="573002"/>
                </a:cubicBezTo>
                <a:cubicBezTo>
                  <a:pt x="258111" y="572804"/>
                  <a:pt x="276576" y="572606"/>
                  <a:pt x="295041" y="572408"/>
                </a:cubicBezTo>
                <a:close/>
                <a:moveTo>
                  <a:pt x="535091" y="487517"/>
                </a:moveTo>
                <a:lnTo>
                  <a:pt x="584352" y="580734"/>
                </a:lnTo>
                <a:lnTo>
                  <a:pt x="490994" y="531547"/>
                </a:lnTo>
                <a:close/>
                <a:moveTo>
                  <a:pt x="243214" y="67371"/>
                </a:moveTo>
                <a:lnTo>
                  <a:pt x="446918" y="270623"/>
                </a:lnTo>
                <a:lnTo>
                  <a:pt x="522960" y="459003"/>
                </a:lnTo>
                <a:lnTo>
                  <a:pt x="462405" y="519483"/>
                </a:lnTo>
                <a:lnTo>
                  <a:pt x="273789" y="443536"/>
                </a:lnTo>
                <a:lnTo>
                  <a:pt x="70283" y="240085"/>
                </a:lnTo>
                <a:close/>
                <a:moveTo>
                  <a:pt x="125633" y="437"/>
                </a:moveTo>
                <a:cubicBezTo>
                  <a:pt x="159739" y="3189"/>
                  <a:pt x="194888" y="18903"/>
                  <a:pt x="222987" y="46960"/>
                </a:cubicBezTo>
                <a:lnTo>
                  <a:pt x="49825" y="219863"/>
                </a:lnTo>
                <a:cubicBezTo>
                  <a:pt x="-6373" y="163749"/>
                  <a:pt x="-13125" y="79478"/>
                  <a:pt x="34534" y="31692"/>
                </a:cubicBezTo>
                <a:cubicBezTo>
                  <a:pt x="58463" y="7898"/>
                  <a:pt x="91527" y="-2314"/>
                  <a:pt x="125633" y="437"/>
                </a:cubicBezTo>
                <a:close/>
              </a:path>
            </a:pathLst>
          </a:custGeom>
          <a:solidFill>
            <a:srgbClr val="6D53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ea typeface="宋体" panose="02010600030101010101" pitchFamily="2" charset="-122"/>
            </a:endParaRPr>
          </a:p>
        </p:txBody>
      </p:sp>
      <p:sp>
        <p:nvSpPr>
          <p:cNvPr id="19472" name="文本框 37"/>
          <p:cNvSpPr txBox="1">
            <a:spLocks noChangeArrowheads="1"/>
          </p:cNvSpPr>
          <p:nvPr/>
        </p:nvSpPr>
        <p:spPr bwMode="auto">
          <a:xfrm>
            <a:off x="4807743" y="2019300"/>
            <a:ext cx="21490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endParaRPr lang="zh-CN" altLang="en-US" sz="2000" dirty="0">
              <a:solidFill>
                <a:srgbClr val="0D0D0D"/>
              </a:solidFill>
              <a:ea typeface="宋体" panose="02010600030101010101" pitchFamily="2" charset="-122"/>
              <a:sym typeface="思源黑体 CN Light" charset="0"/>
            </a:endParaRPr>
          </a:p>
        </p:txBody>
      </p:sp>
      <p:sp>
        <p:nvSpPr>
          <p:cNvPr id="19473" name="文本框 36"/>
          <p:cNvSpPr txBox="1">
            <a:spLocks noChangeArrowheads="1"/>
          </p:cNvSpPr>
          <p:nvPr/>
        </p:nvSpPr>
        <p:spPr bwMode="auto">
          <a:xfrm>
            <a:off x="4572000" y="40751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0D0D0D"/>
                </a:solidFill>
                <a:ea typeface="宋体" panose="02010600030101010101" pitchFamily="2" charset="-122"/>
                <a:sym typeface="思源黑体 CN Light" charset="0"/>
              </a:rPr>
              <a:t>第三节</a:t>
            </a:r>
          </a:p>
        </p:txBody>
      </p:sp>
      <p:sp>
        <p:nvSpPr>
          <p:cNvPr id="19474" name="文本框 37"/>
          <p:cNvSpPr txBox="1">
            <a:spLocks noChangeArrowheads="1"/>
          </p:cNvSpPr>
          <p:nvPr/>
        </p:nvSpPr>
        <p:spPr bwMode="auto">
          <a:xfrm>
            <a:off x="4201716" y="4581526"/>
            <a:ext cx="22562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smtClean="0">
                <a:solidFill>
                  <a:srgbClr val="0D0D0D"/>
                </a:solidFill>
                <a:ea typeface="宋体" panose="02010600030101010101" pitchFamily="2" charset="-122"/>
                <a:sym typeface="思源黑体 CN Light" charset="0"/>
              </a:rPr>
              <a:t>围绕“理性”探索的模型</a:t>
            </a:r>
            <a:endParaRPr lang="zh-CN" altLang="en-US" sz="2000" dirty="0">
              <a:solidFill>
                <a:srgbClr val="0D0D0D"/>
              </a:solidFill>
              <a:ea typeface="宋体" panose="02010600030101010101" pitchFamily="2" charset="-122"/>
              <a:sym typeface="思源黑体 CN Light" charset="0"/>
            </a:endParaRPr>
          </a:p>
        </p:txBody>
      </p:sp>
      <p:sp>
        <p:nvSpPr>
          <p:cNvPr id="19477" name="文本框 36"/>
          <p:cNvSpPr txBox="1">
            <a:spLocks noChangeArrowheads="1"/>
          </p:cNvSpPr>
          <p:nvPr/>
        </p:nvSpPr>
        <p:spPr bwMode="auto">
          <a:xfrm>
            <a:off x="7192566" y="2660651"/>
            <a:ext cx="125134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smtClean="0">
                <a:solidFill>
                  <a:srgbClr val="0D0D0D"/>
                </a:solidFill>
                <a:ea typeface="宋体" panose="02010600030101010101" pitchFamily="2" charset="-122"/>
                <a:sym typeface="思源黑体 CN Light" charset="0"/>
              </a:rPr>
              <a:t>第三节</a:t>
            </a:r>
            <a:endParaRPr lang="zh-CN" altLang="en-US" sz="2400" b="1" dirty="0">
              <a:solidFill>
                <a:srgbClr val="0D0D0D"/>
              </a:solidFill>
              <a:ea typeface="宋体" panose="02010600030101010101" pitchFamily="2" charset="-122"/>
              <a:sym typeface="思源黑体 CN Light" charset="0"/>
            </a:endParaRPr>
          </a:p>
        </p:txBody>
      </p:sp>
      <p:sp>
        <p:nvSpPr>
          <p:cNvPr id="19478" name="文本框 37"/>
          <p:cNvSpPr txBox="1">
            <a:spLocks noChangeArrowheads="1"/>
          </p:cNvSpPr>
          <p:nvPr/>
        </p:nvSpPr>
        <p:spPr bwMode="auto">
          <a:xfrm>
            <a:off x="7192566" y="3190875"/>
            <a:ext cx="18752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smtClean="0">
                <a:solidFill>
                  <a:srgbClr val="0D0D0D"/>
                </a:solidFill>
                <a:ea typeface="宋体" panose="02010600030101010101" pitchFamily="2" charset="-122"/>
                <a:sym typeface="思源黑体 CN Light" charset="0"/>
              </a:rPr>
              <a:t>系统模型</a:t>
            </a:r>
            <a:endParaRPr lang="zh-CN" altLang="en-US" sz="2000" dirty="0">
              <a:solidFill>
                <a:srgbClr val="0D0D0D"/>
              </a:solidFill>
              <a:ea typeface="宋体" panose="02010600030101010101" pitchFamily="2" charset="-122"/>
              <a:sym typeface="思源黑体 CN Light" charset="0"/>
            </a:endParaRPr>
          </a:p>
        </p:txBody>
      </p:sp>
      <p:sp>
        <p:nvSpPr>
          <p:cNvPr id="19479" name="文本框 36"/>
          <p:cNvSpPr txBox="1">
            <a:spLocks noChangeArrowheads="1"/>
          </p:cNvSpPr>
          <p:nvPr/>
        </p:nvSpPr>
        <p:spPr bwMode="auto">
          <a:xfrm>
            <a:off x="920353" y="4316414"/>
            <a:ext cx="1252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dirty="0">
                <a:solidFill>
                  <a:srgbClr val="0D0D0D"/>
                </a:solidFill>
                <a:ea typeface="宋体" panose="02010600030101010101" pitchFamily="2" charset="-122"/>
                <a:sym typeface="思源黑体 CN Light" charset="0"/>
              </a:rPr>
              <a:t>第一节</a:t>
            </a:r>
          </a:p>
        </p:txBody>
      </p:sp>
      <p:sp>
        <p:nvSpPr>
          <p:cNvPr id="19480" name="文本框 37"/>
          <p:cNvSpPr txBox="1">
            <a:spLocks noChangeArrowheads="1"/>
          </p:cNvSpPr>
          <p:nvPr/>
        </p:nvSpPr>
        <p:spPr bwMode="auto">
          <a:xfrm>
            <a:off x="647701" y="4837113"/>
            <a:ext cx="205978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dirty="0" smtClean="0">
                <a:solidFill>
                  <a:srgbClr val="0D0D0D"/>
                </a:solidFill>
                <a:ea typeface="宋体" panose="02010600030101010101" pitchFamily="2" charset="-122"/>
                <a:sym typeface="思源黑体 CN Light" charset="0"/>
              </a:rPr>
              <a:t>政治模型</a:t>
            </a:r>
            <a:endParaRPr lang="zh-CN" altLang="en-US" sz="2000" dirty="0">
              <a:solidFill>
                <a:srgbClr val="0D0D0D"/>
              </a:solidFill>
              <a:ea typeface="宋体" panose="02010600030101010101" pitchFamily="2" charset="-122"/>
              <a:sym typeface="思源黑体 CN Light" charset="0"/>
            </a:endParaRPr>
          </a:p>
        </p:txBody>
      </p:sp>
    </p:spTree>
    <p:extLst>
      <p:ext uri="{BB962C8B-B14F-4D97-AF65-F5344CB8AC3E}">
        <p14:creationId xmlns:p14="http://schemas.microsoft.com/office/powerpoint/2010/main" val="206656201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Font typeface="Arial" panose="020B0604020202020204" pitchFamily="34" charset="0"/>
              <a:buChar char="u"/>
            </a:pPr>
            <a:endParaRPr lang="en-US" altLang="zh-CN" dirty="0">
              <a:latin typeface="楷体" panose="02010609060101010101" pitchFamily="49" charset="-122"/>
              <a:ea typeface="楷体" panose="02010609060101010101" pitchFamily="49" charset="-122"/>
            </a:endParaRPr>
          </a:p>
          <a:p>
            <a:pPr marL="0" indent="0" eaLnBrk="1" hangingPunct="1">
              <a:buNone/>
            </a:pPr>
            <a:r>
              <a:rPr lang="zh-CN" altLang="en-US" sz="2400" dirty="0" smtClean="0"/>
              <a:t>    政治</a:t>
            </a:r>
            <a:r>
              <a:rPr lang="zh-CN" altLang="en-US" sz="2400" dirty="0"/>
              <a:t>模型是围绕社会政治制度和社会政治因素进行政治分析的理论与方法的</a:t>
            </a:r>
            <a:r>
              <a:rPr lang="zh-CN" altLang="en-US" sz="2400" dirty="0" smtClean="0"/>
              <a:t>概括</a:t>
            </a:r>
            <a:r>
              <a:rPr lang="zh-CN" altLang="en-US" sz="2400" dirty="0"/>
              <a:t>，</a:t>
            </a:r>
            <a:r>
              <a:rPr lang="zh-CN" altLang="en-US" sz="2400" dirty="0" smtClean="0"/>
              <a:t>主要包括制度模型、精英模型和</a:t>
            </a:r>
            <a:r>
              <a:rPr lang="zh-CN" altLang="en-US" sz="2400" dirty="0"/>
              <a:t>团体模型。</a:t>
            </a:r>
          </a:p>
        </p:txBody>
      </p:sp>
    </p:spTree>
    <p:extLst>
      <p:ext uri="{BB962C8B-B14F-4D97-AF65-F5344CB8AC3E}">
        <p14:creationId xmlns:p14="http://schemas.microsoft.com/office/powerpoint/2010/main" val="2134218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4514">
                                            <p:txEl>
                                              <p:pRg st="1" end="1"/>
                                            </p:txEl>
                                          </p:spTgt>
                                        </p:tgtEl>
                                        <p:attrNameLst>
                                          <p:attrName>style.visibility</p:attrName>
                                        </p:attrNameLst>
                                      </p:cBhvr>
                                      <p:to>
                                        <p:strVal val="visible"/>
                                      </p:to>
                                    </p:set>
                                    <p:anim calcmode="lin" valueType="num">
                                      <p:cBhvr>
                                        <p:cTn id="19" dur="500" fill="hold"/>
                                        <p:tgtEl>
                                          <p:spTgt spid="64514">
                                            <p:txEl>
                                              <p:pRg st="1" end="1"/>
                                            </p:txEl>
                                          </p:spTgt>
                                        </p:tgtEl>
                                        <p:attrNameLst>
                                          <p:attrName>ppt_x</p:attrName>
                                        </p:attrNameLst>
                                      </p:cBhvr>
                                      <p:tavLst>
                                        <p:tav tm="0">
                                          <p:val>
                                            <p:strVal val="0-#ppt_w/2"/>
                                          </p:val>
                                        </p:tav>
                                        <p:tav tm="100000">
                                          <p:val>
                                            <p:strVal val="#ppt_x"/>
                                          </p:val>
                                        </p:tav>
                                      </p:tavLst>
                                    </p:anim>
                                    <p:anim calcmode="lin" valueType="num">
                                      <p:cBhvr>
                                        <p:cTn id="20" dur="500" fill="hold"/>
                                        <p:tgtEl>
                                          <p:spTgt spid="6451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一、制度</a:t>
            </a:r>
            <a:r>
              <a:rPr lang="zh-CN" altLang="en-US" sz="2400" dirty="0" smtClean="0"/>
              <a:t>模型</a:t>
            </a:r>
            <a:endParaRPr lang="en-US" altLang="zh-CN" sz="2400" dirty="0" smtClean="0"/>
          </a:p>
          <a:p>
            <a:pPr marL="0" indent="0" eaLnBrk="1" hangingPunct="1">
              <a:buNone/>
            </a:pPr>
            <a:r>
              <a:rPr lang="zh-CN" altLang="en-US" sz="2400" dirty="0" smtClean="0"/>
              <a:t>（一）制度的界定</a:t>
            </a:r>
            <a:endParaRPr lang="en-US" altLang="zh-CN" sz="2400" dirty="0" smtClean="0"/>
          </a:p>
          <a:p>
            <a:pPr marL="0" indent="0" eaLnBrk="1" hangingPunct="1">
              <a:buNone/>
            </a:pPr>
            <a:r>
              <a:rPr lang="zh-CN" altLang="en-US" sz="2400" dirty="0" smtClean="0"/>
              <a:t>    最一般的含义：要求</a:t>
            </a:r>
            <a:r>
              <a:rPr lang="zh-CN" altLang="en-US" sz="2400" dirty="0"/>
              <a:t>大家共同遵守的办事规程或行动准则。 </a:t>
            </a:r>
          </a:p>
          <a:p>
            <a:pPr marL="0" indent="0" eaLnBrk="1" hangingPunct="1">
              <a:buNone/>
            </a:pPr>
            <a:r>
              <a:rPr lang="zh-CN" altLang="en-US" sz="2400" dirty="0" smtClean="0"/>
              <a:t>    许多</a:t>
            </a:r>
            <a:r>
              <a:rPr lang="zh-CN" altLang="en-US" sz="2400" dirty="0"/>
              <a:t>情况下，</a:t>
            </a:r>
            <a:r>
              <a:rPr lang="zh-CN" altLang="en-US" sz="2400" dirty="0" smtClean="0"/>
              <a:t>制度是</a:t>
            </a:r>
            <a:r>
              <a:rPr lang="zh-CN" altLang="en-US" sz="2400" dirty="0"/>
              <a:t>某一领域的制度体系，如我们通常所说的政治制度、经济制度、法律制度和文化制度等。</a:t>
            </a:r>
          </a:p>
          <a:p>
            <a:pPr marL="0" indent="0" eaLnBrk="1" hangingPunct="1">
              <a:buNone/>
            </a:pPr>
            <a:r>
              <a:rPr lang="en-US" altLang="zh-CN" sz="2400" dirty="0"/>
              <a:t> </a:t>
            </a:r>
            <a:r>
              <a:rPr lang="en-US" altLang="zh-CN" sz="2400" dirty="0" smtClean="0"/>
              <a:t>   </a:t>
            </a:r>
            <a:r>
              <a:rPr lang="zh-CN" altLang="en-US" sz="2400" dirty="0" smtClean="0"/>
              <a:t>制度</a:t>
            </a:r>
            <a:r>
              <a:rPr lang="zh-CN" altLang="en-US" sz="2400" dirty="0"/>
              <a:t>也指在一定历史条件下形成的法令、礼俗等规范或一定的规格</a:t>
            </a:r>
            <a:r>
              <a:rPr lang="zh-CN" altLang="en-US" sz="2400" dirty="0" smtClean="0"/>
              <a:t>。</a:t>
            </a:r>
            <a:endParaRPr lang="en-US" altLang="zh-CN" sz="2400" dirty="0" smtClean="0"/>
          </a:p>
          <a:p>
            <a:pPr marL="0" indent="0" eaLnBrk="1" hangingPunct="1">
              <a:buNone/>
            </a:pPr>
            <a:r>
              <a:rPr lang="zh-CN" altLang="en-US" sz="2400" dirty="0" smtClean="0"/>
              <a:t>    舒尔茨</a:t>
            </a:r>
            <a:r>
              <a:rPr lang="zh-CN" altLang="en-US" sz="2400" dirty="0"/>
              <a:t>认为：制度就是管束人们行为的一系列规则。</a:t>
            </a:r>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1800791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一、制度</a:t>
            </a:r>
            <a:r>
              <a:rPr lang="zh-CN" altLang="en-US" sz="2400" dirty="0" smtClean="0"/>
              <a:t>模型</a:t>
            </a:r>
            <a:endParaRPr lang="en-US" altLang="zh-CN" sz="2400" dirty="0" smtClean="0"/>
          </a:p>
          <a:p>
            <a:pPr marL="0" indent="0" eaLnBrk="1" hangingPunct="1">
              <a:buNone/>
            </a:pPr>
            <a:r>
              <a:rPr lang="zh-CN" altLang="en-US" sz="2400" dirty="0" smtClean="0"/>
              <a:t>（</a:t>
            </a:r>
            <a:r>
              <a:rPr lang="zh-CN" altLang="en-US" sz="2400" dirty="0"/>
              <a:t>二）传统制度模型与现代制度</a:t>
            </a:r>
            <a:r>
              <a:rPr lang="zh-CN" altLang="en-US" sz="2400" dirty="0" smtClean="0"/>
              <a:t>模型</a:t>
            </a:r>
            <a:endParaRPr lang="en-US" altLang="zh-CN" sz="2400" dirty="0" smtClean="0"/>
          </a:p>
          <a:p>
            <a:pPr marL="0" indent="0" eaLnBrk="1" hangingPunct="1">
              <a:buNone/>
            </a:pPr>
            <a:endParaRPr lang="en-US" altLang="zh-CN" sz="2400" dirty="0"/>
          </a:p>
          <a:p>
            <a:pPr marL="0" indent="0" eaLnBrk="1" hangingPunct="1">
              <a:buNone/>
            </a:pPr>
            <a:endParaRPr lang="en-US" altLang="zh-CN" sz="2400" dirty="0" smtClean="0"/>
          </a:p>
          <a:p>
            <a:pPr marL="0" indent="0" eaLnBrk="1" hangingPunct="1">
              <a:buNone/>
            </a:pPr>
            <a:r>
              <a:rPr lang="zh-CN" altLang="en-US" sz="2400" dirty="0" smtClean="0"/>
              <a:t>            </a:t>
            </a:r>
            <a:r>
              <a:rPr lang="zh-CN" altLang="en-US" sz="1600" b="1" dirty="0" smtClean="0"/>
              <a:t>传统</a:t>
            </a:r>
            <a:r>
              <a:rPr lang="zh-CN" altLang="en-US" sz="1600" b="1" dirty="0"/>
              <a:t>制度</a:t>
            </a:r>
            <a:r>
              <a:rPr lang="zh-CN" altLang="en-US" sz="1600" b="1" dirty="0" smtClean="0"/>
              <a:t>模型</a:t>
            </a:r>
            <a:endParaRPr lang="en-US" altLang="zh-CN" sz="1600" b="1" dirty="0" smtClean="0"/>
          </a:p>
          <a:p>
            <a:pPr marL="0" indent="0" eaLnBrk="1" hangingPunct="1">
              <a:buNone/>
            </a:pPr>
            <a:endParaRPr lang="en-US" altLang="zh-CN" sz="1600" b="1" dirty="0"/>
          </a:p>
          <a:p>
            <a:pPr marL="0" indent="0" eaLnBrk="1" hangingPunct="1">
              <a:buNone/>
            </a:pPr>
            <a:endParaRPr lang="en-US" altLang="zh-CN" sz="1600" b="1" dirty="0" smtClean="0"/>
          </a:p>
          <a:p>
            <a:pPr marL="0" indent="0" eaLnBrk="1" hangingPunct="1">
              <a:buNone/>
            </a:pPr>
            <a:endParaRPr lang="en-US" altLang="zh-CN" sz="1600" b="1" dirty="0"/>
          </a:p>
          <a:p>
            <a:pPr marL="0" indent="0" eaLnBrk="1" hangingPunct="1">
              <a:buNone/>
            </a:pPr>
            <a:r>
              <a:rPr lang="zh-CN" altLang="en-US" sz="1600" b="1" dirty="0" smtClean="0"/>
              <a:t>                                                     现代</a:t>
            </a:r>
            <a:r>
              <a:rPr lang="zh-CN" altLang="en-US" sz="1600" b="1" dirty="0"/>
              <a:t>制度模型</a:t>
            </a:r>
            <a:endParaRPr lang="en-US" altLang="zh-CN" sz="1600" b="1" dirty="0" smtClean="0"/>
          </a:p>
          <a:p>
            <a:pPr marL="0" indent="0" eaLnBrk="1" hangingPunct="1">
              <a:buNone/>
            </a:pPr>
            <a:r>
              <a:rPr lang="zh-CN" altLang="en-US" sz="2400" dirty="0" smtClean="0"/>
              <a:t>    </a:t>
            </a:r>
            <a:endParaRPr lang="en-US" altLang="zh-CN" sz="2400" dirty="0" smtClean="0"/>
          </a:p>
          <a:p>
            <a:pPr marL="0" indent="0" eaLnBrk="1" hangingPunct="1">
              <a:buNone/>
            </a:pPr>
            <a:endParaRPr lang="zh-CN" altLang="en-US" sz="2400" dirty="0"/>
          </a:p>
        </p:txBody>
      </p:sp>
      <p:pic>
        <p:nvPicPr>
          <p:cNvPr id="2" name="图片 1"/>
          <p:cNvPicPr>
            <a:picLocks noChangeAspect="1"/>
          </p:cNvPicPr>
          <p:nvPr/>
        </p:nvPicPr>
        <p:blipFill>
          <a:blip r:embed="rId2"/>
          <a:stretch>
            <a:fillRect/>
          </a:stretch>
        </p:blipFill>
        <p:spPr>
          <a:xfrm>
            <a:off x="578071" y="2701160"/>
            <a:ext cx="4363422" cy="1177158"/>
          </a:xfrm>
          <a:prstGeom prst="rect">
            <a:avLst/>
          </a:prstGeom>
        </p:spPr>
      </p:pic>
      <p:pic>
        <p:nvPicPr>
          <p:cNvPr id="3" name="图片 2"/>
          <p:cNvPicPr>
            <a:picLocks noChangeAspect="1"/>
          </p:cNvPicPr>
          <p:nvPr/>
        </p:nvPicPr>
        <p:blipFill>
          <a:blip r:embed="rId3"/>
          <a:stretch>
            <a:fillRect/>
          </a:stretch>
        </p:blipFill>
        <p:spPr>
          <a:xfrm>
            <a:off x="3650486" y="4246015"/>
            <a:ext cx="5109146" cy="1563251"/>
          </a:xfrm>
          <a:prstGeom prst="rect">
            <a:avLst/>
          </a:prstGeom>
        </p:spPr>
      </p:pic>
    </p:spTree>
    <p:extLst>
      <p:ext uri="{BB962C8B-B14F-4D97-AF65-F5344CB8AC3E}">
        <p14:creationId xmlns:p14="http://schemas.microsoft.com/office/powerpoint/2010/main" val="883636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t>一、制度</a:t>
            </a:r>
            <a:r>
              <a:rPr lang="zh-CN" altLang="en-US" sz="2400" dirty="0" smtClean="0"/>
              <a:t>模型</a:t>
            </a:r>
            <a:endParaRPr lang="en-US" altLang="zh-CN" sz="2400" dirty="0" smtClean="0"/>
          </a:p>
          <a:p>
            <a:pPr marL="0" indent="0" eaLnBrk="1" hangingPunct="1">
              <a:buNone/>
            </a:pPr>
            <a:r>
              <a:rPr lang="zh-CN" altLang="en-US" sz="2400" dirty="0" smtClean="0"/>
              <a:t>（三）对制度模型的评价</a:t>
            </a:r>
            <a:endParaRPr lang="en-US" altLang="zh-CN" sz="2400" dirty="0" smtClean="0"/>
          </a:p>
          <a:p>
            <a:pPr marL="0" indent="0" eaLnBrk="1" hangingPunct="1">
              <a:buNone/>
            </a:pPr>
            <a:r>
              <a:rPr lang="zh-CN" altLang="en-US" sz="2400" dirty="0" smtClean="0"/>
              <a:t>    贡献：在</a:t>
            </a:r>
            <a:r>
              <a:rPr lang="zh-CN" altLang="en-US" sz="2400" dirty="0"/>
              <a:t>一定程度上说明了不同政治制度下不同的政策决定因素，从一个特定角度揭示、概括了政策分析的重要内容，</a:t>
            </a:r>
            <a:r>
              <a:rPr lang="zh-CN" altLang="en-US" sz="2400" dirty="0" smtClean="0"/>
              <a:t>对政策</a:t>
            </a:r>
            <a:r>
              <a:rPr lang="zh-CN" altLang="en-US" sz="2400" dirty="0"/>
              <a:t>科学的理论与实践以及政治学的发展具有一定的</a:t>
            </a:r>
            <a:r>
              <a:rPr lang="zh-CN" altLang="en-US" sz="2400" dirty="0" smtClean="0"/>
              <a:t>意义。</a:t>
            </a:r>
            <a:endParaRPr lang="en-US" altLang="zh-CN" sz="2400" dirty="0" smtClean="0"/>
          </a:p>
          <a:p>
            <a:pPr marL="0" indent="0" eaLnBrk="1" hangingPunct="1">
              <a:buNone/>
            </a:pPr>
            <a:r>
              <a:rPr lang="zh-CN" altLang="en-US" sz="2400" dirty="0" smtClean="0"/>
              <a:t>    局限性：</a:t>
            </a:r>
            <a:r>
              <a:rPr lang="en-US" altLang="zh-CN" sz="2400" dirty="0" smtClean="0"/>
              <a:t>(</a:t>
            </a:r>
            <a:r>
              <a:rPr lang="en-US" altLang="zh-CN" sz="2400" dirty="0"/>
              <a:t>1)</a:t>
            </a:r>
            <a:r>
              <a:rPr lang="zh-CN" altLang="en-US" sz="2400" dirty="0"/>
              <a:t>政治制度与公共政策之间的因果制约关系是相对的</a:t>
            </a:r>
            <a:r>
              <a:rPr lang="zh-CN" altLang="en-US" sz="2400" dirty="0" smtClean="0"/>
              <a:t>。</a:t>
            </a:r>
            <a:r>
              <a:rPr lang="en-US" altLang="zh-CN" sz="2400" dirty="0" smtClean="0"/>
              <a:t>(</a:t>
            </a:r>
            <a:r>
              <a:rPr lang="en-US" altLang="zh-CN" sz="2400" dirty="0"/>
              <a:t>2)</a:t>
            </a:r>
            <a:r>
              <a:rPr lang="zh-CN" altLang="en-US" sz="2400" dirty="0"/>
              <a:t>只适合于公共政策的定性分析</a:t>
            </a:r>
            <a:r>
              <a:rPr lang="zh-CN" altLang="en-US" sz="2400" dirty="0" smtClean="0"/>
              <a:t>。政治</a:t>
            </a:r>
            <a:r>
              <a:rPr lang="zh-CN" altLang="en-US" sz="2400" dirty="0"/>
              <a:t>制度与国家权力机构对政策制定的制约和影响很难用确凿、翔实的调研信息进行</a:t>
            </a:r>
            <a:r>
              <a:rPr lang="zh-CN" altLang="en-US" sz="2400" dirty="0" smtClean="0"/>
              <a:t>准确说明。</a:t>
            </a:r>
            <a:r>
              <a:rPr lang="en-US" altLang="zh-CN" sz="2400" dirty="0" smtClean="0"/>
              <a:t>(</a:t>
            </a:r>
            <a:r>
              <a:rPr lang="en-US" altLang="zh-CN" sz="2400" dirty="0"/>
              <a:t>3)</a:t>
            </a:r>
            <a:r>
              <a:rPr lang="zh-CN" altLang="en-US" sz="2400" dirty="0"/>
              <a:t>无法指出哪种制度下制定的政策更有功效。</a:t>
            </a:r>
          </a:p>
          <a:p>
            <a:pPr marL="0" indent="0" eaLnBrk="1" hangingPunct="1">
              <a:buNone/>
            </a:pP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4093720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t>二、精英模型</a:t>
            </a:r>
            <a:endParaRPr lang="en-US" altLang="zh-CN" sz="2400" dirty="0" smtClean="0"/>
          </a:p>
          <a:p>
            <a:pPr marL="0" indent="0" eaLnBrk="1" hangingPunct="1">
              <a:buNone/>
            </a:pP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pic>
        <p:nvPicPr>
          <p:cNvPr id="2" name="图片 1"/>
          <p:cNvPicPr>
            <a:picLocks noChangeAspect="1"/>
          </p:cNvPicPr>
          <p:nvPr/>
        </p:nvPicPr>
        <p:blipFill>
          <a:blip r:embed="rId2"/>
          <a:stretch>
            <a:fillRect/>
          </a:stretch>
        </p:blipFill>
        <p:spPr>
          <a:xfrm>
            <a:off x="1547444" y="2270861"/>
            <a:ext cx="6087143" cy="3814629"/>
          </a:xfrm>
          <a:prstGeom prst="rect">
            <a:avLst/>
          </a:prstGeom>
        </p:spPr>
      </p:pic>
    </p:spTree>
    <p:extLst>
      <p:ext uri="{BB962C8B-B14F-4D97-AF65-F5344CB8AC3E}">
        <p14:creationId xmlns:p14="http://schemas.microsoft.com/office/powerpoint/2010/main" val="3900152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smtClean="0"/>
              <a:t>二、精英模型</a:t>
            </a:r>
            <a:endParaRPr lang="en-US" altLang="zh-CN" sz="2400" dirty="0" smtClean="0"/>
          </a:p>
          <a:p>
            <a:pPr marL="0" indent="0" eaLnBrk="1" hangingPunct="1">
              <a:buNone/>
            </a:pPr>
            <a:r>
              <a:rPr lang="zh-CN" altLang="en-US" sz="2400" dirty="0" smtClean="0"/>
              <a:t>（一）代表人物及其主张</a:t>
            </a:r>
            <a:endParaRPr lang="en-US" altLang="zh-CN" sz="2400" dirty="0" smtClean="0"/>
          </a:p>
          <a:p>
            <a:pPr marL="0" indent="0" eaLnBrk="1" hangingPunct="1">
              <a:buNone/>
            </a:pPr>
            <a:r>
              <a:rPr lang="zh-CN" altLang="en-US" sz="2400" dirty="0" smtClean="0"/>
              <a:t>    公共</a:t>
            </a:r>
            <a:r>
              <a:rPr lang="zh-CN" altLang="en-US" sz="2400" dirty="0"/>
              <a:t>政策是统治精英偏好和价值的体现，由杰出的精英人物决定，反映占统治地位的精英们的观点。</a:t>
            </a:r>
          </a:p>
          <a:p>
            <a:pPr marL="0" indent="0" eaLnBrk="1" hangingPunct="1">
              <a:buNone/>
            </a:pPr>
            <a:r>
              <a:rPr lang="zh-CN" altLang="en-US" sz="2400" dirty="0" smtClean="0"/>
              <a:t>    在</a:t>
            </a:r>
            <a:r>
              <a:rPr lang="zh-CN" altLang="en-US" sz="2400" dirty="0"/>
              <a:t>决策过程中，决策精英们的价值观在公共决策中占有支配性的地位，公众在相当程度上是被精英操纵的，是无知和冷漠的。</a:t>
            </a:r>
          </a:p>
          <a:p>
            <a:pPr marL="0" indent="0" eaLnBrk="1" hangingPunct="1">
              <a:buNone/>
            </a:pPr>
            <a:endParaRPr lang="zh-CN" altLang="en-US" sz="2400" dirty="0"/>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212995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a:xfrm>
            <a:off x="965200" y="431800"/>
            <a:ext cx="7907338" cy="533400"/>
          </a:xfrm>
          <a:ln/>
        </p:spPr>
        <p:txBody>
          <a:bodyPr vert="horz" wrap="square" lIns="91440" tIns="45720" rIns="91440" bIns="45720" anchor="b" anchorCtr="0">
            <a:spAutoFit/>
          </a:bodyPr>
          <a:lstStyle/>
          <a:p>
            <a:pPr eaLnBrk="1" hangingPunct="1"/>
            <a:r>
              <a:rPr lang="zh-CN" altLang="en-US" b="1" dirty="0">
                <a:solidFill>
                  <a:srgbClr val="6D5337"/>
                </a:solidFill>
              </a:rPr>
              <a:t>第一节  政治模型</a:t>
            </a:r>
          </a:p>
        </p:txBody>
      </p:sp>
      <p:sp>
        <p:nvSpPr>
          <p:cNvPr id="64514" name="Rectangle 3"/>
          <p:cNvSpPr>
            <a:spLocks noGrp="1"/>
          </p:cNvSpPr>
          <p:nvPr>
            <p:ph idx="1"/>
          </p:nvPr>
        </p:nvSpPr>
        <p:spPr>
          <a:ln/>
        </p:spPr>
        <p:txBody>
          <a:bodyPr vert="horz" wrap="square" lIns="91440" tIns="45720" rIns="91440" bIns="45720" anchor="t" anchorCtr="0"/>
          <a:lstStyle/>
          <a:p>
            <a:pPr marL="0" indent="0" eaLnBrk="1" hangingPunct="1">
              <a:buNone/>
            </a:pPr>
            <a:r>
              <a:rPr lang="zh-CN" altLang="en-US" sz="2400" dirty="0">
                <a:latin typeface="楷体" panose="02010609060101010101" pitchFamily="49" charset="-122"/>
                <a:ea typeface="楷体" panose="02010609060101010101" pitchFamily="49" charset="-122"/>
              </a:rPr>
              <a:t>帕累</a:t>
            </a:r>
            <a:r>
              <a:rPr lang="zh-CN" altLang="en-US" sz="2400" dirty="0" smtClean="0">
                <a:latin typeface="楷体" panose="02010609060101010101" pitchFamily="49" charset="-122"/>
                <a:ea typeface="楷体" panose="02010609060101010101" pitchFamily="49" charset="-122"/>
              </a:rPr>
              <a:t>托的分析</a:t>
            </a:r>
            <a:endParaRPr lang="en-US" altLang="zh-CN" sz="2400" dirty="0" smtClean="0">
              <a:latin typeface="楷体" panose="02010609060101010101" pitchFamily="49" charset="-122"/>
              <a:ea typeface="楷体" panose="02010609060101010101" pitchFamily="49" charset="-122"/>
            </a:endParaRPr>
          </a:p>
          <a:p>
            <a:pPr marL="0" indent="0" eaLnBrk="1" hangingPunct="1">
              <a:buNone/>
            </a:pPr>
            <a:r>
              <a:rPr lang="zh-CN" altLang="en-US" sz="2400" dirty="0" smtClean="0"/>
              <a:t>    任何</a:t>
            </a:r>
            <a:r>
              <a:rPr lang="zh-CN" altLang="en-US" sz="2400" dirty="0"/>
              <a:t>社会都可以分为三个群体：少数的统治精英集团、非统治的精英</a:t>
            </a:r>
            <a:r>
              <a:rPr lang="zh-CN" altLang="en-US" sz="2400" dirty="0" smtClean="0"/>
              <a:t>集团和</a:t>
            </a:r>
            <a:r>
              <a:rPr lang="zh-CN" altLang="en-US" sz="2400" dirty="0"/>
              <a:t>普通大众。少数精英统治社会，这是一般社会的普遍规律</a:t>
            </a:r>
            <a:r>
              <a:rPr lang="zh-CN" altLang="en-US" sz="2400" dirty="0" smtClean="0"/>
              <a:t>。</a:t>
            </a:r>
            <a:endParaRPr lang="en-US" altLang="zh-CN" sz="2400" dirty="0" smtClean="0"/>
          </a:p>
          <a:p>
            <a:pPr marL="0" indent="0" eaLnBrk="1" hangingPunct="1">
              <a:buNone/>
            </a:pPr>
            <a:r>
              <a:rPr lang="zh-CN" altLang="en-US" sz="2400" dirty="0"/>
              <a:t> </a:t>
            </a:r>
            <a:r>
              <a:rPr lang="zh-CN" altLang="en-US" sz="2400" dirty="0" smtClean="0"/>
              <a:t>   在</a:t>
            </a:r>
            <a:r>
              <a:rPr lang="zh-CN" altLang="en-US" sz="2400" dirty="0"/>
              <a:t>人类历史上所有形式的国家中都必然存在一个</a:t>
            </a:r>
            <a:r>
              <a:rPr lang="zh-CN" altLang="en-US" sz="2400" dirty="0" smtClean="0"/>
              <a:t>由极</a:t>
            </a:r>
            <a:r>
              <a:rPr lang="zh-CN" altLang="en-US" sz="2400" dirty="0"/>
              <a:t>少数政治精英组成的统治阶级，他们左右着国家的发展进程。</a:t>
            </a:r>
          </a:p>
          <a:p>
            <a:pPr marL="0" indent="0" eaLnBrk="1" hangingPunct="1">
              <a:buNone/>
            </a:pPr>
            <a:endParaRPr lang="en-US" altLang="zh-CN" sz="2400" dirty="0" smtClean="0"/>
          </a:p>
          <a:p>
            <a:pPr marL="0" indent="0" eaLnBrk="1" hangingPunct="1">
              <a:buNone/>
            </a:pPr>
            <a:endParaRPr lang="zh-CN" altLang="en-US" sz="2400" dirty="0"/>
          </a:p>
        </p:txBody>
      </p:sp>
    </p:spTree>
    <p:extLst>
      <p:ext uri="{BB962C8B-B14F-4D97-AF65-F5344CB8AC3E}">
        <p14:creationId xmlns:p14="http://schemas.microsoft.com/office/powerpoint/2010/main" val="373461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p:cTn id="7" dur="500" fill="hold"/>
                                        <p:tgtEl>
                                          <p:spTgt spid="65537"/>
                                        </p:tgtEl>
                                        <p:attrNameLst>
                                          <p:attrName>ppt_x</p:attrName>
                                        </p:attrNameLst>
                                      </p:cBhvr>
                                      <p:tavLst>
                                        <p:tav tm="0">
                                          <p:val>
                                            <p:strVal val="0-#ppt_w/2"/>
                                          </p:val>
                                        </p:tav>
                                        <p:tav tm="100000">
                                          <p:val>
                                            <p:strVal val="#ppt_x"/>
                                          </p:val>
                                        </p:tav>
                                      </p:tavLst>
                                    </p:anim>
                                    <p:anim calcmode="lin" valueType="num">
                                      <p:cBhvr>
                                        <p:cTn id="8" dur="500" fill="hold"/>
                                        <p:tgtEl>
                                          <p:spTgt spid="655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4">
                                            <p:bg/>
                                          </p:spTgt>
                                        </p:tgtEl>
                                        <p:attrNameLst>
                                          <p:attrName>style.visibility</p:attrName>
                                        </p:attrNameLst>
                                      </p:cBhvr>
                                      <p:to>
                                        <p:strVal val="visible"/>
                                      </p:to>
                                    </p:set>
                                    <p:anim calcmode="lin" valueType="num">
                                      <p:cBhvr>
                                        <p:cTn id="13" dur="500" fill="hold"/>
                                        <p:tgtEl>
                                          <p:spTgt spid="64514">
                                            <p:bg/>
                                          </p:spTgt>
                                        </p:tgtEl>
                                        <p:attrNameLst>
                                          <p:attrName>ppt_x</p:attrName>
                                        </p:attrNameLst>
                                      </p:cBhvr>
                                      <p:tavLst>
                                        <p:tav tm="0">
                                          <p:val>
                                            <p:strVal val="0-#ppt_w/2"/>
                                          </p:val>
                                        </p:tav>
                                        <p:tav tm="100000">
                                          <p:val>
                                            <p:strVal val="#ppt_x"/>
                                          </p:val>
                                        </p:tav>
                                      </p:tavLst>
                                    </p:anim>
                                    <p:anim calcmode="lin" valueType="num">
                                      <p:cBhvr>
                                        <p:cTn id="14" dur="500" fill="hold"/>
                                        <p:tgtEl>
                                          <p:spTgt spid="64514">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p:bldP spid="64514" grpId="0" build="p"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3b0b8f21-5d4e-4166-b2fe-ca2927e594f4"/>
  <p:tag name="COMMONDATA" val="eyJoZGlkIjoiMWY4YTRlODA4ZDAzOGJkNjA0ZjczMTQ4ZTFkNjAyMTkifQ=="/>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4dd3a2c4-6393-4751-a136-7200fcddcc7c}"/>
  <p:tag name="TABLE_EMPHASIZE_COLOR" val="8684935"/>
  <p:tag name="TABLE_SKINIDX" val="3"/>
  <p:tag name="TABLE_COLORIDX" val="l"/>
  <p:tag name="TABLE_COLOR_RGB" val="0x000000*0xFFFFFF*0x44546A*0xE6E5E5*0x848587*0x738499*0x817CA0*0x9B819F*0xA7878C*0xAB968B"/>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483_27*i*2"/>
  <p:tag name="KSO_WM_TEMPLATE_CATEGORY" val="custom"/>
  <p:tag name="KSO_WM_TEMPLATE_INDEX" val="483"/>
  <p:tag name="KSO_WM_UNIT_INDEX" val="2"/>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483_27*i*3"/>
  <p:tag name="KSO_WM_TEMPLATE_CATEGORY" val="custom"/>
  <p:tag name="KSO_WM_TEMPLATE_INDEX" val="483"/>
  <p:tag name="KSO_WM_UNIT_INDEX" val="3"/>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483_27*i*4"/>
  <p:tag name="KSO_WM_TEMPLATE_CATEGORY" val="custom"/>
  <p:tag name="KSO_WM_TEMPLATE_INDEX" val="483"/>
  <p:tag name="KSO_WM_UNIT_INDEX" val="4"/>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483_27*i*4"/>
  <p:tag name="KSO_WM_TEMPLATE_CATEGORY" val="custom"/>
  <p:tag name="KSO_WM_TEMPLATE_INDEX" val="483"/>
  <p:tag name="KSO_WM_UNIT_INDEX" val="4"/>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483_27*i*2"/>
  <p:tag name="KSO_WM_TEMPLATE_CATEGORY" val="custom"/>
  <p:tag name="KSO_WM_TEMPLATE_INDEX" val="483"/>
  <p:tag name="KSO_WM_UNIT_INDEX" val="2"/>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483_27*i*3"/>
  <p:tag name="KSO_WM_TEMPLATE_CATEGORY" val="custom"/>
  <p:tag name="KSO_WM_TEMPLATE_INDEX" val="483"/>
  <p:tag name="KSO_WM_UNIT_INDEX" val="3"/>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483_27*i*4"/>
  <p:tag name="KSO_WM_TEMPLATE_CATEGORY" val="custom"/>
  <p:tag name="KSO_WM_TEMPLATE_INDEX" val="483"/>
  <p:tag name="KSO_WM_UNIT_INDEX" val="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vmnm2h4">
      <a:majorFont>
        <a:latin typeface="思源黑体 CN Light"/>
        <a:ea typeface="思源黑体 CN Light"/>
        <a:cs typeface=""/>
      </a:majorFont>
      <a:minorFont>
        <a:latin typeface="思源黑体 CN Light"/>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vmnm2h4">
      <a:majorFont>
        <a:latin typeface="思源黑体 CN Light"/>
        <a:ea typeface="思源黑体 CN Light"/>
        <a:cs typeface=""/>
      </a:majorFont>
      <a:minorFont>
        <a:latin typeface="思源黑体 CN Light"/>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870</TotalTime>
  <Words>21124</Words>
  <Application>Microsoft Office PowerPoint</Application>
  <PresentationFormat>全屏显示(4:3)</PresentationFormat>
  <Paragraphs>1728</Paragraphs>
  <Slides>325</Slides>
  <Notes>2</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325</vt:i4>
      </vt:variant>
    </vt:vector>
  </HeadingPairs>
  <TitlesOfParts>
    <vt:vector size="343" baseType="lpstr">
      <vt:lpstr>等线</vt:lpstr>
      <vt:lpstr>方正楷体_GB2312</vt:lpstr>
      <vt:lpstr>方正悠黑体</vt:lpstr>
      <vt:lpstr>黑体</vt:lpstr>
      <vt:lpstr>华文行楷</vt:lpstr>
      <vt:lpstr>华文楷体</vt:lpstr>
      <vt:lpstr>楷体</vt:lpstr>
      <vt:lpstr>楷体_GB2312</vt:lpstr>
      <vt:lpstr>隶书</vt:lpstr>
      <vt:lpstr>思源黑体 CN Bold</vt:lpstr>
      <vt:lpstr>思源黑体 CN Light</vt:lpstr>
      <vt:lpstr>宋体</vt:lpstr>
      <vt:lpstr>Arial</vt:lpstr>
      <vt:lpstr>Calibri</vt:lpstr>
      <vt:lpstr>Times New Roman</vt:lpstr>
      <vt:lpstr>Wingdings</vt:lpstr>
      <vt:lpstr>Office 主题​​</vt:lpstr>
      <vt:lpstr>2_Office 主题​​</vt:lpstr>
      <vt:lpstr>PowerPoint 演示文稿</vt:lpstr>
      <vt:lpstr>PowerPoint 演示文稿</vt:lpstr>
      <vt:lpstr>PowerPoint 演示文稿</vt:lpstr>
      <vt:lpstr>为什么要研究公共政策</vt:lpstr>
      <vt:lpstr>PowerPoint 演示文稿</vt:lpstr>
      <vt:lpstr>第一节 公共政策的内涵与特征</vt:lpstr>
      <vt:lpstr>第一节 公共政策的内涵与特征</vt:lpstr>
      <vt:lpstr>第一节 公共政策的内涵与特征</vt:lpstr>
      <vt:lpstr>第一节 公共政策的内涵与特征</vt:lpstr>
      <vt:lpstr>第一节 公共政策的内涵与特征</vt:lpstr>
      <vt:lpstr>第一节 公共政策的内涵与特征</vt:lpstr>
      <vt:lpstr>第一节 公共政策的内涵与特征</vt:lpstr>
      <vt:lpstr>第一节 公共政策的内涵与特征</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第二节  公共政策的类型与功能</vt:lpstr>
      <vt:lpstr>第三节  公共政策学的产生与发展</vt:lpstr>
      <vt:lpstr>第三节  公共政策学的产生与发展</vt:lpstr>
      <vt:lpstr>第三节  公共政策学的产生与发展</vt:lpstr>
      <vt:lpstr>第三节  公共政策学的产生与发展</vt:lpstr>
      <vt:lpstr>第三节  公共政策学的产生与发展</vt:lpstr>
      <vt:lpstr>第四节 公共政策研究的意义、范式与途径</vt:lpstr>
      <vt:lpstr>第四节 公共政策研究的意义、范式与途径</vt:lpstr>
      <vt:lpstr>第四节 公共政策研究的意义、范式与途径</vt:lpstr>
      <vt:lpstr>第五节  本书框架与内容</vt:lpstr>
      <vt:lpstr>PowerPoint 演示文稿</vt:lpstr>
      <vt:lpstr>PowerPoint 演示文稿</vt:lpstr>
      <vt:lpstr>PowerPoint 演示文稿</vt:lpstr>
      <vt:lpstr>第一节 公共政策主体</vt:lpstr>
      <vt:lpstr>第一节 公共政策主体</vt:lpstr>
      <vt:lpstr>第一节 公共政策主体</vt:lpstr>
      <vt:lpstr>第一节 公共政策主体</vt:lpstr>
      <vt:lpstr>第一节 公共政策主体</vt:lpstr>
      <vt:lpstr>第一节 公共政策主体</vt:lpstr>
      <vt:lpstr>第一节 公共政策主体</vt:lpstr>
      <vt:lpstr>第一节 公共政策主体</vt:lpstr>
      <vt:lpstr>第一节 公共政策主体</vt:lpstr>
      <vt:lpstr>第二节  公共政策客体</vt:lpstr>
      <vt:lpstr>第二节  公共政策客体</vt:lpstr>
      <vt:lpstr>第二节  公共政策客体</vt:lpstr>
      <vt:lpstr>第二节  公共政策客体</vt:lpstr>
      <vt:lpstr>第二节  公共政策客体</vt:lpstr>
      <vt:lpstr>第二节  公共政策客体</vt:lpstr>
      <vt:lpstr>第二节  公共政策客体</vt:lpstr>
      <vt:lpstr>第二节  公共政策客体</vt:lpstr>
      <vt:lpstr>第二节  公共政策客体</vt:lpstr>
      <vt:lpstr>第二节  公共政策客体</vt:lpstr>
      <vt:lpstr>第三节  公共政策环境</vt:lpstr>
      <vt:lpstr>第三节  公共政策环境</vt:lpstr>
      <vt:lpstr>第三节  公共政策环境</vt:lpstr>
      <vt:lpstr>第三节  公共政策环境</vt:lpstr>
      <vt:lpstr>第三节  公共政策环境</vt:lpstr>
      <vt:lpstr>第三节  公共政策环境</vt:lpstr>
      <vt:lpstr>第四节  公共政策工具</vt:lpstr>
      <vt:lpstr>第四节  公共政策工具</vt:lpstr>
      <vt:lpstr>第四节  公共政策工具</vt:lpstr>
      <vt:lpstr>第四节  公共政策工具</vt:lpstr>
      <vt:lpstr>第四节  公共政策工具</vt:lpstr>
      <vt:lpstr>第五节  公共政策运行</vt:lpstr>
      <vt:lpstr>第五节  公共政策运行</vt:lpstr>
      <vt:lpstr>第五节  公共政策运行</vt:lpstr>
      <vt:lpstr>第五节  公共政策运行</vt:lpstr>
      <vt:lpstr>第五节  公共政策运行</vt:lpstr>
      <vt:lpstr>第五节  公共政策运行</vt:lpstr>
      <vt:lpstr>第五节  公共政策运行</vt:lpstr>
      <vt:lpstr>第五节  公共政策运行</vt:lpstr>
      <vt:lpstr>PowerPoint 演示文稿</vt:lpstr>
      <vt:lpstr>PowerPoint 演示文稿</vt:lpstr>
      <vt:lpstr>PowerPoint 演示文稿</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第一节  政治模型</vt:lpstr>
      <vt:lpstr>第二节  围绕“理性”探索的模型</vt:lpstr>
      <vt:lpstr>第二节  围绕“理性”探索的模型</vt:lpstr>
      <vt:lpstr>第二节  围绕“理性”探索的模型</vt:lpstr>
      <vt:lpstr>第二节  围绕“理性”探索的模型</vt:lpstr>
      <vt:lpstr>第二节  围绕“理性”探索的模型</vt:lpstr>
      <vt:lpstr>第二节  围绕“理性”探索的模型</vt:lpstr>
      <vt:lpstr>第二节  围绕“理性”探索的模型</vt:lpstr>
      <vt:lpstr>第二节  围绕“理性”探索的模型</vt:lpstr>
      <vt:lpstr>第二节  围绕“理性”探索的模型</vt:lpstr>
      <vt:lpstr>第二节  围绕“理性”探索的模型</vt:lpstr>
      <vt:lpstr>第二节  围绕“理性”探索的模型</vt:lpstr>
      <vt:lpstr>第二节  围绕“理性”探索的模型</vt:lpstr>
      <vt:lpstr>第二节  围绕“理性”探索的模型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第三节  系统模型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第一节   政策制定概述</vt:lpstr>
      <vt:lpstr>PowerPoint 演示文稿</vt:lpstr>
      <vt:lpstr>PowerPoint 演示文稿</vt:lpstr>
      <vt:lpstr>第二节   政策目标的确定</vt:lpstr>
      <vt:lpstr>第二节   政策目标的确定</vt:lpstr>
      <vt:lpstr>第二节   政策目标的确定</vt:lpstr>
      <vt:lpstr>PowerPoint 演示文稿</vt:lpstr>
      <vt:lpstr>第二节   政策目标的确定</vt:lpstr>
      <vt:lpstr>第二节   政策目标的确定</vt:lpstr>
      <vt:lpstr>PowerPoint 演示文稿</vt:lpstr>
      <vt:lpstr>第三节  政策方案的设计</vt:lpstr>
      <vt:lpstr>PowerPoint 演示文稿</vt:lpstr>
      <vt:lpstr>第三节  政策方案的设计</vt:lpstr>
      <vt:lpstr>第三节  政策方案的设计</vt:lpstr>
      <vt:lpstr>PowerPoint 演示文稿</vt:lpstr>
      <vt:lpstr>第四节  政策方案的评估与择优</vt:lpstr>
      <vt:lpstr>第四节  政策方案的评估与择优</vt:lpstr>
      <vt:lpstr>PowerPoint 演示文稿</vt:lpstr>
      <vt:lpstr>第四节  政策方案的评估与择优</vt:lpstr>
      <vt:lpstr>第四节  政策方案的评估与择优</vt:lpstr>
      <vt:lpstr>第四节  政策方案的评估与择优</vt:lpstr>
      <vt:lpstr>第四节  政策方案的评估与择优</vt:lpstr>
      <vt:lpstr>PowerPoint 演示文稿</vt:lpstr>
      <vt:lpstr>PowerPoint 演示文稿</vt:lpstr>
      <vt:lpstr>PowerPoint 演示文稿</vt:lpstr>
      <vt:lpstr>第五节  政策合法化</vt:lpstr>
      <vt:lpstr>第五节  政策合法化</vt:lpstr>
      <vt:lpstr>第五节  政策合法化</vt:lpstr>
      <vt:lpstr>第五节  政策合法化</vt:lpstr>
      <vt:lpstr>第五节  政策合法化</vt:lpstr>
      <vt:lpstr>第五节  政策合法化</vt:lpstr>
      <vt:lpstr>PowerPoint 演示文稿</vt:lpstr>
      <vt:lpstr>第五节  政策合法化</vt:lpstr>
      <vt:lpstr>第五节  政策合法化</vt:lpstr>
      <vt:lpstr>PowerPoint 演示文稿</vt:lpstr>
      <vt:lpstr>PowerPoint 演示文稿</vt:lpstr>
      <vt:lpstr>PowerPoint 演示文稿</vt:lpstr>
      <vt:lpstr>第一节  政策执行概述</vt:lpstr>
      <vt:lpstr>第一节  政策执行概述</vt:lpstr>
      <vt:lpstr>第一节  政策执行概述</vt:lpstr>
      <vt:lpstr>第一节  政策执行概述</vt:lpstr>
      <vt:lpstr>第一节  政策执行概述</vt:lpstr>
      <vt:lpstr>第一节  政策执行概述</vt:lpstr>
      <vt:lpstr>第一节  政策执行概述</vt:lpstr>
      <vt:lpstr>第一节  政策执行概述</vt:lpstr>
      <vt:lpstr>第一节  政策执行概述</vt:lpstr>
      <vt:lpstr>第一节  政策执行概述</vt:lpstr>
      <vt:lpstr>第一节  政策执行概述</vt:lpstr>
      <vt:lpstr>第二节  政策执行的过程与手段</vt:lpstr>
      <vt:lpstr>第二节  政策执行的过程与手段</vt:lpstr>
      <vt:lpstr>第二节  政策执行的过程与手段</vt:lpstr>
      <vt:lpstr>第二节  政策执行的过程与手段</vt:lpstr>
      <vt:lpstr>第二节  政策执行的过程与手段</vt:lpstr>
      <vt:lpstr>第二节  政策执行的过程与手段</vt:lpstr>
      <vt:lpstr>第二节  政策执行的过程与手段</vt:lpstr>
      <vt:lpstr>第三节  政策执行模型</vt:lpstr>
      <vt:lpstr>第三节  政策执行模型</vt:lpstr>
      <vt:lpstr>第三节  政策执行模型</vt:lpstr>
      <vt:lpstr>第三节  政策执行模型</vt:lpstr>
      <vt:lpstr>第三节  政策执行模型</vt:lpstr>
      <vt:lpstr>第三节  政策执行模型</vt:lpstr>
      <vt:lpstr>第四节  影响政策有效执行的因素</vt:lpstr>
      <vt:lpstr>第四节  影响政策有效执行的因素</vt:lpstr>
      <vt:lpstr>第四节  影响政策有效执行的因素</vt:lpstr>
      <vt:lpstr>第四节  影响政策有效执行的因素</vt:lpstr>
      <vt:lpstr>第四节  影响政策有效执行的因素</vt:lpstr>
      <vt:lpstr>第四节  影响政策有效执行的因素</vt:lpstr>
      <vt:lpstr>第四节  影响政策有效执行的因素</vt:lpstr>
      <vt:lpstr>第四节  影响政策有效执行的因素</vt:lpstr>
      <vt:lpstr>第四节  影响政策有效执行的因素</vt:lpstr>
      <vt:lpstr>第四节  影响政策有效执行的因素</vt:lpstr>
      <vt:lpstr>第五节  政策执行的偏差及其矫正</vt:lpstr>
      <vt:lpstr>第五节  政策执行的偏差及其矫正</vt:lpstr>
      <vt:lpstr>第五节  政策执行的偏差及其矫正</vt:lpstr>
      <vt:lpstr>第五节  政策执行的偏差及其矫正</vt:lpstr>
      <vt:lpstr>PowerPoint 演示文稿</vt:lpstr>
      <vt:lpstr>PowerPoint 演示文稿</vt:lpstr>
      <vt:lpstr>PowerPoint 演示文稿</vt:lpstr>
      <vt:lpstr>第一节 政策评估概述</vt:lpstr>
      <vt:lpstr>第一节 政策评估概述</vt:lpstr>
      <vt:lpstr>第一节 政策评估概述</vt:lpstr>
      <vt:lpstr>第一节 政策评估概述</vt:lpstr>
      <vt:lpstr>第一节 政策评估概述</vt:lpstr>
      <vt:lpstr>第一节 政策评估概述</vt:lpstr>
      <vt:lpstr>第一节 政策评估概述</vt:lpstr>
      <vt:lpstr>第二节 政策评估的过程与内容</vt:lpstr>
      <vt:lpstr>第二节 政策评估的过程与内容</vt:lpstr>
      <vt:lpstr>第二节 政策评估的过程与内容</vt:lpstr>
      <vt:lpstr>第三节 政策评估方法</vt:lpstr>
      <vt:lpstr>第三节 政策评估方法</vt:lpstr>
      <vt:lpstr>第三节 政策评估方法</vt:lpstr>
      <vt:lpstr>第三节 政策评估方法</vt:lpstr>
      <vt:lpstr>第三节 政策评估方法</vt:lpstr>
      <vt:lpstr>第四节 政策监控概述</vt:lpstr>
      <vt:lpstr>第四节 政策监控概述</vt:lpstr>
      <vt:lpstr>第四节 政策监控概述</vt:lpstr>
      <vt:lpstr>第四节 政策监控概述</vt:lpstr>
      <vt:lpstr>第四节 政策监控概述</vt:lpstr>
      <vt:lpstr>第四节 政策监控概述</vt:lpstr>
      <vt:lpstr>第四节 政策监控概述</vt:lpstr>
      <vt:lpstr>第四节 政策监控概述</vt:lpstr>
      <vt:lpstr>第四节 政策监控概述</vt:lpstr>
      <vt:lpstr>第四节 政策监控概述</vt:lpstr>
      <vt:lpstr>第四节 政策监控概述</vt:lpstr>
      <vt:lpstr>第四节 政策监控概述</vt:lpstr>
      <vt:lpstr>第四节 政策监控概述</vt:lpstr>
      <vt:lpstr>第四节 政策监控概述</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第五节 政策监控过程与机制</vt:lpstr>
      <vt:lpstr>PowerPoint 演示文稿</vt:lpstr>
      <vt:lpstr>PowerPoint 演示文稿</vt:lpstr>
      <vt:lpstr>第一节   政策调整</vt:lpstr>
      <vt:lpstr>第一节   政策调整</vt:lpstr>
      <vt:lpstr>第一节   政策调整</vt:lpstr>
      <vt:lpstr>第一节   政策调整</vt:lpstr>
      <vt:lpstr>第一节   政策调整</vt:lpstr>
      <vt:lpstr>第一节   政策调整</vt:lpstr>
      <vt:lpstr>第二节  政策终结</vt:lpstr>
      <vt:lpstr>第二节  政策终结</vt:lpstr>
      <vt:lpstr>第二节  政策终结</vt:lpstr>
      <vt:lpstr>第二节  政策终结</vt:lpstr>
      <vt:lpstr>第二节  政策终结</vt:lpstr>
      <vt:lpstr>第二节  政策终结</vt:lpstr>
      <vt:lpstr>第二节  政策终结</vt:lpstr>
      <vt:lpstr>第二节  政策终结</vt:lpstr>
      <vt:lpstr>第二节  政策终结</vt:lpstr>
      <vt:lpstr>第二节  政策终结</vt:lpstr>
      <vt:lpstr>第二节  政策终结</vt:lpstr>
      <vt:lpstr>第三节  政策周期</vt:lpstr>
      <vt:lpstr>第三节  政策周期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姚 慧娟</dc:creator>
  <cp:lastModifiedBy>Administrator</cp:lastModifiedBy>
  <cp:revision>121</cp:revision>
  <dcterms:created xsi:type="dcterms:W3CDTF">2019-08-05T06:48:00Z</dcterms:created>
  <dcterms:modified xsi:type="dcterms:W3CDTF">2023-06-28T07:40:40Z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6C286F7500BE4D1389CFF6F615F7399F_12</vt:lpwstr>
  </property>
</Properties>
</file>